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8E6383-C027-4EDA-9A48-11E5A3352585}" v="29" dt="2025-11-06T05:13:09.9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53" d="100"/>
          <a:sy n="53" d="100"/>
        </p:scale>
        <p:origin x="-88" y="-4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E02271D-588F-443C-8653-39AFE409EC1F}" type="datetimeFigureOut">
              <a:rPr lang="en-IN" smtClean="0"/>
              <a:t>10-03-2026</a:t>
            </a:fld>
            <a:endParaRPr lang="en-IN"/>
          </a:p>
        </p:txBody>
      </p:sp>
      <p:sp>
        <p:nvSpPr>
          <p:cNvPr id="5" name="Footer Placeholder 4"/>
          <p:cNvSpPr>
            <a:spLocks noGrp="1"/>
          </p:cNvSpPr>
          <p:nvPr>
            <p:ph type="ftr" sz="quarter" idx="11"/>
          </p:nvPr>
        </p:nvSpPr>
        <p:spPr>
          <a:xfrm>
            <a:off x="2416500" y="329307"/>
            <a:ext cx="4973915" cy="309201"/>
          </a:xfrm>
        </p:spPr>
        <p:txBody>
          <a:bodyPr/>
          <a:lstStyle/>
          <a:p>
            <a:endParaRPr lang="en-IN"/>
          </a:p>
        </p:txBody>
      </p:sp>
      <p:sp>
        <p:nvSpPr>
          <p:cNvPr id="6" name="Slide Number Placeholder 5"/>
          <p:cNvSpPr>
            <a:spLocks noGrp="1"/>
          </p:cNvSpPr>
          <p:nvPr>
            <p:ph type="sldNum" sz="quarter" idx="12"/>
          </p:nvPr>
        </p:nvSpPr>
        <p:spPr>
          <a:xfrm>
            <a:off x="1437664" y="798973"/>
            <a:ext cx="811019" cy="503578"/>
          </a:xfrm>
        </p:spPr>
        <p:txBody>
          <a:bodyPr/>
          <a:lstStyle/>
          <a:p>
            <a:fld id="{A732AE3D-5CAA-43F4-B79B-7D3A9F2872D1}" type="slidenum">
              <a:rPr lang="en-IN" smtClean="0"/>
              <a:t>‹#›</a:t>
            </a:fld>
            <a:endParaRPr lang="en-IN"/>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72081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02271D-588F-443C-8653-39AFE409EC1F}" type="datetimeFigureOut">
              <a:rPr lang="en-IN" smtClean="0"/>
              <a:t>10-03-2026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732AE3D-5CAA-43F4-B79B-7D3A9F2872D1}" type="slidenum">
              <a:rPr lang="en-IN" smtClean="0"/>
              <a:t>‹#›</a:t>
            </a:fld>
            <a:endParaRPr lang="en-IN"/>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66211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02271D-588F-443C-8653-39AFE409EC1F}" type="datetimeFigureOut">
              <a:rPr lang="en-IN" smtClean="0"/>
              <a:t>10-03-2026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732AE3D-5CAA-43F4-B79B-7D3A9F2872D1}" type="slidenum">
              <a:rPr lang="en-IN" smtClean="0"/>
              <a:t>‹#›</a:t>
            </a:fld>
            <a:endParaRPr lang="en-IN"/>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490069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02271D-588F-443C-8653-39AFE409EC1F}" type="datetimeFigureOut">
              <a:rPr lang="en-IN" smtClean="0"/>
              <a:t>10-03-2026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732AE3D-5CAA-43F4-B79B-7D3A9F2872D1}" type="slidenum">
              <a:rPr lang="en-IN" smtClean="0"/>
              <a:t>‹#›</a:t>
            </a:fld>
            <a:endParaRPr lang="en-IN"/>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94413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02271D-588F-443C-8653-39AFE409EC1F}" type="datetimeFigureOut">
              <a:rPr lang="en-IN" smtClean="0"/>
              <a:t>10-03-2026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732AE3D-5CAA-43F4-B79B-7D3A9F2872D1}" type="slidenum">
              <a:rPr lang="en-IN" smtClean="0"/>
              <a:t>‹#›</a:t>
            </a:fld>
            <a:endParaRPr lang="en-IN"/>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9770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E02271D-588F-443C-8653-39AFE409EC1F}" type="datetimeFigureOut">
              <a:rPr lang="en-IN" smtClean="0"/>
              <a:t>10-03-2026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732AE3D-5CAA-43F4-B79B-7D3A9F2872D1}" type="slidenum">
              <a:rPr lang="en-IN" smtClean="0"/>
              <a:t>‹#›</a:t>
            </a:fld>
            <a:endParaRPr lang="en-IN"/>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42544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E02271D-588F-443C-8653-39AFE409EC1F}" type="datetimeFigureOut">
              <a:rPr lang="en-IN" smtClean="0"/>
              <a:t>10-03-2026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A732AE3D-5CAA-43F4-B79B-7D3A9F2872D1}" type="slidenum">
              <a:rPr lang="en-IN" smtClean="0"/>
              <a:t>‹#›</a:t>
            </a:fld>
            <a:endParaRPr lang="en-IN"/>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92183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E02271D-588F-443C-8653-39AFE409EC1F}" type="datetimeFigureOut">
              <a:rPr lang="en-IN" smtClean="0"/>
              <a:t>10-03-2026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A732AE3D-5CAA-43F4-B79B-7D3A9F2872D1}" type="slidenum">
              <a:rPr lang="en-IN" smtClean="0"/>
              <a:t>‹#›</a:t>
            </a:fld>
            <a:endParaRPr lang="en-IN"/>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69492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02271D-588F-443C-8653-39AFE409EC1F}" type="datetimeFigureOut">
              <a:rPr lang="en-IN" smtClean="0"/>
              <a:t>10-03-2026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A732AE3D-5CAA-43F4-B79B-7D3A9F2872D1}" type="slidenum">
              <a:rPr lang="en-IN" smtClean="0"/>
              <a:t>‹#›</a:t>
            </a:fld>
            <a:endParaRPr lang="en-IN"/>
          </a:p>
        </p:txBody>
      </p:sp>
    </p:spTree>
    <p:extLst>
      <p:ext uri="{BB962C8B-B14F-4D97-AF65-F5344CB8AC3E}">
        <p14:creationId xmlns:p14="http://schemas.microsoft.com/office/powerpoint/2010/main" val="1809069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E02271D-588F-443C-8653-39AFE409EC1F}" type="datetimeFigureOut">
              <a:rPr lang="en-IN" smtClean="0"/>
              <a:t>10-03-2026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732AE3D-5CAA-43F4-B79B-7D3A9F2872D1}" type="slidenum">
              <a:rPr lang="en-IN" smtClean="0"/>
              <a:t>‹#›</a:t>
            </a:fld>
            <a:endParaRPr lang="en-IN"/>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30511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DE02271D-588F-443C-8653-39AFE409EC1F}" type="datetimeFigureOut">
              <a:rPr lang="en-IN" smtClean="0"/>
              <a:t>10-03-2026</a:t>
            </a:fld>
            <a:endParaRPr lang="en-IN"/>
          </a:p>
        </p:txBody>
      </p:sp>
      <p:sp>
        <p:nvSpPr>
          <p:cNvPr id="6" name="Footer Placeholder 5"/>
          <p:cNvSpPr>
            <a:spLocks noGrp="1"/>
          </p:cNvSpPr>
          <p:nvPr>
            <p:ph type="ftr" sz="quarter" idx="11"/>
          </p:nvPr>
        </p:nvSpPr>
        <p:spPr>
          <a:xfrm>
            <a:off x="1447382" y="318640"/>
            <a:ext cx="5541004" cy="320931"/>
          </a:xfrm>
        </p:spPr>
        <p:txBody>
          <a:bodyPr/>
          <a:lstStyle/>
          <a:p>
            <a:endParaRPr lang="en-IN"/>
          </a:p>
        </p:txBody>
      </p:sp>
      <p:sp>
        <p:nvSpPr>
          <p:cNvPr id="7" name="Slide Number Placeholder 6"/>
          <p:cNvSpPr>
            <a:spLocks noGrp="1"/>
          </p:cNvSpPr>
          <p:nvPr>
            <p:ph type="sldNum" sz="quarter" idx="12"/>
          </p:nvPr>
        </p:nvSpPr>
        <p:spPr/>
        <p:txBody>
          <a:bodyPr/>
          <a:lstStyle/>
          <a:p>
            <a:fld id="{A732AE3D-5CAA-43F4-B79B-7D3A9F2872D1}" type="slidenum">
              <a:rPr lang="en-IN" smtClean="0"/>
              <a:t>‹#›</a:t>
            </a:fld>
            <a:endParaRPr lang="en-IN"/>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22859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DE02271D-588F-443C-8653-39AFE409EC1F}" type="datetimeFigureOut">
              <a:rPr lang="en-IN" smtClean="0"/>
              <a:t>10-03-2026</a:t>
            </a:fld>
            <a:endParaRPr lang="en-IN"/>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A732AE3D-5CAA-43F4-B79B-7D3A9F2872D1}" type="slidenum">
              <a:rPr lang="en-IN" smtClean="0"/>
              <a:t>‹#›</a:t>
            </a:fld>
            <a:endParaRPr lang="en-IN"/>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99172"/>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EFFD881-AA5E-51FC-99B4-3B7D05069FB2}"/>
              </a:ext>
            </a:extLst>
          </p:cNvPr>
          <p:cNvSpPr>
            <a:spLocks noGrp="1"/>
          </p:cNvSpPr>
          <p:nvPr>
            <p:ph type="ctrTitle"/>
          </p:nvPr>
        </p:nvSpPr>
        <p:spPr>
          <a:xfrm>
            <a:off x="2417779" y="802299"/>
            <a:ext cx="8637073" cy="1636102"/>
          </a:xfrm>
        </p:spPr>
        <p:txBody>
          <a:bodyPr anchor="ctr">
            <a:normAutofit/>
          </a:bodyPr>
          <a:lstStyle/>
          <a:p>
            <a:pPr algn="ctr"/>
            <a:r>
              <a:rPr lang="en-IN" sz="5400" b="1" dirty="0">
                <a:solidFill>
                  <a:srgbClr val="FF0000"/>
                </a:solidFill>
                <a:latin typeface="+mn-lt"/>
              </a:rPr>
              <a:t>SOLUBILITY </a:t>
            </a:r>
          </a:p>
        </p:txBody>
      </p:sp>
      <p:sp>
        <p:nvSpPr>
          <p:cNvPr id="3" name="Subtitle 2">
            <a:extLst>
              <a:ext uri="{FF2B5EF4-FFF2-40B4-BE49-F238E27FC236}">
                <a16:creationId xmlns:a16="http://schemas.microsoft.com/office/drawing/2014/main" xmlns="" id="{B8FA02B7-DD14-6A13-670F-771DC53800F5}"/>
              </a:ext>
            </a:extLst>
          </p:cNvPr>
          <p:cNvSpPr>
            <a:spLocks noGrp="1"/>
          </p:cNvSpPr>
          <p:nvPr>
            <p:ph type="subTitle" idx="1"/>
          </p:nvPr>
        </p:nvSpPr>
        <p:spPr>
          <a:xfrm>
            <a:off x="2417780" y="2438402"/>
            <a:ext cx="8637072" cy="2202424"/>
          </a:xfrm>
        </p:spPr>
        <p:txBody>
          <a:bodyPr>
            <a:normAutofit fontScale="47500" lnSpcReduction="20000"/>
          </a:bodyPr>
          <a:lstStyle/>
          <a:p>
            <a:pPr algn="ctr"/>
            <a:r>
              <a:rPr lang="en-IN" sz="3200" b="1" cap="none" dirty="0">
                <a:solidFill>
                  <a:srgbClr val="002060"/>
                </a:solidFill>
              </a:rPr>
              <a:t>Presented By</a:t>
            </a:r>
          </a:p>
          <a:p>
            <a:pPr algn="ctr"/>
            <a:r>
              <a:rPr lang="en-IN" sz="3200" b="1" dirty="0" err="1">
                <a:solidFill>
                  <a:srgbClr val="002060"/>
                </a:solidFill>
              </a:rPr>
              <a:t>Mrs.G.Sri</a:t>
            </a:r>
            <a:r>
              <a:rPr lang="en-IN" sz="3200" b="1" dirty="0">
                <a:solidFill>
                  <a:srgbClr val="002060"/>
                </a:solidFill>
              </a:rPr>
              <a:t> </a:t>
            </a:r>
            <a:r>
              <a:rPr lang="en-IN" sz="3200" b="1" dirty="0" err="1">
                <a:solidFill>
                  <a:srgbClr val="002060"/>
                </a:solidFill>
              </a:rPr>
              <a:t>LaliTHA</a:t>
            </a:r>
            <a:r>
              <a:rPr lang="en-IN" sz="3200" b="1" dirty="0">
                <a:solidFill>
                  <a:srgbClr val="002060"/>
                </a:solidFill>
              </a:rPr>
              <a:t>,</a:t>
            </a:r>
          </a:p>
          <a:p>
            <a:pPr algn="ctr"/>
            <a:r>
              <a:rPr lang="en-IN" sz="3200" b="1" dirty="0">
                <a:solidFill>
                  <a:srgbClr val="002060"/>
                </a:solidFill>
              </a:rPr>
              <a:t>Assistant Professor,</a:t>
            </a:r>
          </a:p>
          <a:p>
            <a:pPr algn="ctr"/>
            <a:r>
              <a:rPr lang="en-IN" sz="3200" b="1" dirty="0">
                <a:solidFill>
                  <a:srgbClr val="002060"/>
                </a:solidFill>
              </a:rPr>
              <a:t>DEPARTMENT OF PHARMACEUTICS</a:t>
            </a:r>
          </a:p>
          <a:p>
            <a:pPr algn="ctr"/>
            <a:r>
              <a:rPr lang="en-IN" sz="3200" b="1" dirty="0">
                <a:solidFill>
                  <a:srgbClr val="002060"/>
                </a:solidFill>
              </a:rPr>
              <a:t>SAROJINI NAIDU VANITA PHARMACY MAHA VIDYALAYA (CO-ED.)</a:t>
            </a:r>
          </a:p>
          <a:p>
            <a:pPr algn="ctr"/>
            <a:r>
              <a:rPr lang="en-IN" sz="3200" b="1" dirty="0">
                <a:solidFill>
                  <a:srgbClr val="002060"/>
                </a:solidFill>
              </a:rPr>
              <a:t>TARNAKA, SEC-BAD.</a:t>
            </a:r>
            <a:endParaRPr lang="en-IN" sz="2400" b="1" dirty="0">
              <a:solidFill>
                <a:srgbClr val="002060"/>
              </a:solidFill>
            </a:endParaRPr>
          </a:p>
        </p:txBody>
      </p:sp>
    </p:spTree>
    <p:extLst>
      <p:ext uri="{BB962C8B-B14F-4D97-AF65-F5344CB8AC3E}">
        <p14:creationId xmlns:p14="http://schemas.microsoft.com/office/powerpoint/2010/main" val="35795917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0D1B66-2BE5-8EA6-A48E-4F1659599247}"/>
              </a:ext>
            </a:extLst>
          </p:cNvPr>
          <p:cNvSpPr>
            <a:spLocks noGrp="1"/>
          </p:cNvSpPr>
          <p:nvPr>
            <p:ph type="title"/>
          </p:nvPr>
        </p:nvSpPr>
        <p:spPr>
          <a:xfrm>
            <a:off x="838200" y="365125"/>
            <a:ext cx="10360742" cy="1325563"/>
          </a:xfrm>
        </p:spPr>
        <p:txBody>
          <a:bodyPr/>
          <a:lstStyle/>
          <a:p>
            <a:pPr algn="ctr"/>
            <a:r>
              <a:rPr lang="en-IN" b="1" dirty="0">
                <a:solidFill>
                  <a:srgbClr val="FF0000"/>
                </a:solidFill>
                <a:latin typeface="+mn-lt"/>
              </a:rPr>
              <a:t>CONTENTS</a:t>
            </a:r>
          </a:p>
        </p:txBody>
      </p:sp>
      <p:sp>
        <p:nvSpPr>
          <p:cNvPr id="3" name="Content Placeholder 2">
            <a:extLst>
              <a:ext uri="{FF2B5EF4-FFF2-40B4-BE49-F238E27FC236}">
                <a16:creationId xmlns:a16="http://schemas.microsoft.com/office/drawing/2014/main" xmlns="" id="{A3C4F6D6-EFB9-980E-C5DD-0A7FDCC466E8}"/>
              </a:ext>
            </a:extLst>
          </p:cNvPr>
          <p:cNvSpPr>
            <a:spLocks noGrp="1"/>
          </p:cNvSpPr>
          <p:nvPr>
            <p:ph idx="1"/>
          </p:nvPr>
        </p:nvSpPr>
        <p:spPr/>
        <p:txBody>
          <a:bodyPr/>
          <a:lstStyle/>
          <a:p>
            <a:r>
              <a:rPr lang="en-IN" b="1" dirty="0"/>
              <a:t>Introduction</a:t>
            </a:r>
          </a:p>
          <a:p>
            <a:r>
              <a:rPr lang="en-IN" b="1" dirty="0"/>
              <a:t>Mechanism of solubility</a:t>
            </a:r>
          </a:p>
          <a:p>
            <a:r>
              <a:rPr lang="en-IN" b="1" dirty="0"/>
              <a:t>Factors influencing solubility</a:t>
            </a:r>
          </a:p>
          <a:p>
            <a:r>
              <a:rPr lang="en-IN" b="1" dirty="0"/>
              <a:t>Importance of solubility Phenomenon</a:t>
            </a:r>
          </a:p>
          <a:p>
            <a:r>
              <a:rPr lang="en-IN" b="1" dirty="0"/>
              <a:t>Summary &amp; conclusion</a:t>
            </a:r>
          </a:p>
          <a:p>
            <a:pPr marL="0" indent="0">
              <a:buNone/>
            </a:pPr>
            <a:endParaRPr lang="en-IN" dirty="0"/>
          </a:p>
        </p:txBody>
      </p:sp>
    </p:spTree>
    <p:extLst>
      <p:ext uri="{BB962C8B-B14F-4D97-AF65-F5344CB8AC3E}">
        <p14:creationId xmlns:p14="http://schemas.microsoft.com/office/powerpoint/2010/main" val="37301977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05905A7-ED34-0916-8003-CF6274B2B564}"/>
              </a:ext>
            </a:extLst>
          </p:cNvPr>
          <p:cNvSpPr>
            <a:spLocks noGrp="1"/>
          </p:cNvSpPr>
          <p:nvPr>
            <p:ph type="title"/>
          </p:nvPr>
        </p:nvSpPr>
        <p:spPr/>
        <p:txBody>
          <a:bodyPr/>
          <a:lstStyle/>
          <a:p>
            <a:pPr algn="ctr"/>
            <a:r>
              <a:rPr lang="en-IN" b="1" dirty="0">
                <a:solidFill>
                  <a:srgbClr val="FF0000"/>
                </a:solidFill>
                <a:latin typeface="+mn-lt"/>
              </a:rPr>
              <a:t>INTRODUCTION</a:t>
            </a:r>
          </a:p>
        </p:txBody>
      </p:sp>
      <p:sp>
        <p:nvSpPr>
          <p:cNvPr id="3" name="Content Placeholder 2">
            <a:extLst>
              <a:ext uri="{FF2B5EF4-FFF2-40B4-BE49-F238E27FC236}">
                <a16:creationId xmlns:a16="http://schemas.microsoft.com/office/drawing/2014/main" xmlns="" id="{14FBBD24-49F3-27F9-95EE-5273E94B0339}"/>
              </a:ext>
            </a:extLst>
          </p:cNvPr>
          <p:cNvSpPr>
            <a:spLocks noGrp="1"/>
          </p:cNvSpPr>
          <p:nvPr>
            <p:ph idx="1"/>
          </p:nvPr>
        </p:nvSpPr>
        <p:spPr/>
        <p:txBody>
          <a:bodyPr>
            <a:normAutofit/>
          </a:bodyPr>
          <a:lstStyle/>
          <a:p>
            <a:r>
              <a:rPr lang="en-IN" b="1" dirty="0"/>
              <a:t>Definition of solubility:</a:t>
            </a:r>
          </a:p>
          <a:p>
            <a:pPr marL="0" indent="0">
              <a:buNone/>
            </a:pPr>
            <a:r>
              <a:rPr lang="en-IN" dirty="0"/>
              <a:t>Solubility can be defined in two terms:</a:t>
            </a:r>
          </a:p>
          <a:p>
            <a:pPr marL="514350" indent="-514350">
              <a:buAutoNum type="alphaLcParenR"/>
            </a:pPr>
            <a:r>
              <a:rPr lang="en-IN" b="1" dirty="0"/>
              <a:t>Quantitatively</a:t>
            </a:r>
            <a:r>
              <a:rPr lang="en-IN" dirty="0"/>
              <a:t> - it is the amount of solute that dissolves in a given quantity of solvent to form a solution.</a:t>
            </a:r>
          </a:p>
          <a:p>
            <a:pPr marL="514350" indent="-514350">
              <a:buAutoNum type="alphaLcParenR"/>
            </a:pPr>
            <a:r>
              <a:rPr lang="en-IN" b="1" dirty="0"/>
              <a:t>Qualitatively</a:t>
            </a:r>
            <a:r>
              <a:rPr lang="en-IN" dirty="0"/>
              <a:t>-it is the molecular level of interaction of two or more substances to form a homogenous mixtures.</a:t>
            </a:r>
          </a:p>
          <a:p>
            <a:pPr marL="0" indent="0">
              <a:buNone/>
            </a:pPr>
            <a:r>
              <a:rPr lang="en-IN" dirty="0"/>
              <a:t>In solution there are two components i.e. </a:t>
            </a:r>
            <a:r>
              <a:rPr lang="en-IN" b="1" dirty="0"/>
              <a:t>solute &amp; solvent</a:t>
            </a:r>
          </a:p>
          <a:p>
            <a:pPr marL="0" indent="0">
              <a:buNone/>
            </a:pPr>
            <a:endParaRPr lang="en-IN" dirty="0"/>
          </a:p>
        </p:txBody>
      </p:sp>
    </p:spTree>
    <p:extLst>
      <p:ext uri="{BB962C8B-B14F-4D97-AF65-F5344CB8AC3E}">
        <p14:creationId xmlns:p14="http://schemas.microsoft.com/office/powerpoint/2010/main" val="6201878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5761794-335C-4B6B-1D7E-3707685FA3B1}"/>
              </a:ext>
            </a:extLst>
          </p:cNvPr>
          <p:cNvSpPr>
            <a:spLocks noGrp="1"/>
          </p:cNvSpPr>
          <p:nvPr>
            <p:ph type="title"/>
          </p:nvPr>
        </p:nvSpPr>
        <p:spPr/>
        <p:txBody>
          <a:bodyPr/>
          <a:lstStyle/>
          <a:p>
            <a:pPr algn="ctr"/>
            <a:r>
              <a:rPr lang="en-IN" b="1" dirty="0">
                <a:solidFill>
                  <a:srgbClr val="FF0000"/>
                </a:solidFill>
                <a:latin typeface="+mn-lt"/>
              </a:rPr>
              <a:t>Mechanism of solubility</a:t>
            </a:r>
            <a:r>
              <a:rPr lang="en-IN" dirty="0"/>
              <a:t/>
            </a:r>
            <a:br>
              <a:rPr lang="en-IN" dirty="0"/>
            </a:br>
            <a:endParaRPr lang="en-IN" dirty="0"/>
          </a:p>
        </p:txBody>
      </p:sp>
      <p:sp>
        <p:nvSpPr>
          <p:cNvPr id="3" name="Content Placeholder 2">
            <a:extLst>
              <a:ext uri="{FF2B5EF4-FFF2-40B4-BE49-F238E27FC236}">
                <a16:creationId xmlns:a16="http://schemas.microsoft.com/office/drawing/2014/main" xmlns="" id="{3676A845-2E76-F051-9E47-AA1C3D113C81}"/>
              </a:ext>
            </a:extLst>
          </p:cNvPr>
          <p:cNvSpPr>
            <a:spLocks noGrp="1"/>
          </p:cNvSpPr>
          <p:nvPr>
            <p:ph idx="1"/>
          </p:nvPr>
        </p:nvSpPr>
        <p:spPr/>
        <p:txBody>
          <a:bodyPr>
            <a:normAutofit/>
          </a:bodyPr>
          <a:lstStyle/>
          <a:p>
            <a:r>
              <a:rPr lang="en-IN" dirty="0"/>
              <a:t>There are </a:t>
            </a:r>
            <a:r>
              <a:rPr lang="en-IN" b="1" dirty="0"/>
              <a:t>3</a:t>
            </a:r>
            <a:r>
              <a:rPr lang="en-IN" dirty="0"/>
              <a:t> different steps involved in the process of solubilization:</a:t>
            </a:r>
          </a:p>
          <a:p>
            <a:pPr marL="514350" indent="-514350">
              <a:buAutoNum type="alphaLcParenR"/>
            </a:pPr>
            <a:r>
              <a:rPr lang="en-IN" b="1" dirty="0"/>
              <a:t>Holes open in the solvent</a:t>
            </a:r>
          </a:p>
          <a:p>
            <a:pPr marL="514350" indent="-514350">
              <a:buAutoNum type="alphaLcParenR"/>
            </a:pPr>
            <a:r>
              <a:rPr lang="en-IN" b="1" dirty="0"/>
              <a:t>Molecules of the solid break away from the bulk</a:t>
            </a:r>
          </a:p>
          <a:p>
            <a:pPr marL="514350" indent="-514350">
              <a:buAutoNum type="alphaLcParenR"/>
            </a:pPr>
            <a:r>
              <a:rPr lang="en-IN" b="1" dirty="0"/>
              <a:t>The freed solid molecules is integrated into the hole in the solvent</a:t>
            </a:r>
          </a:p>
          <a:p>
            <a:pPr marL="0" indent="0">
              <a:buNone/>
            </a:pPr>
            <a:r>
              <a:rPr lang="en-IN" dirty="0"/>
              <a:t> in general the solubility of a solute in a given solvent may be considered by solute-solvent, solvent-solvent and solvent-solute &amp; solute- solute interactions.</a:t>
            </a:r>
          </a:p>
        </p:txBody>
      </p:sp>
    </p:spTree>
    <p:extLst>
      <p:ext uri="{BB962C8B-B14F-4D97-AF65-F5344CB8AC3E}">
        <p14:creationId xmlns:p14="http://schemas.microsoft.com/office/powerpoint/2010/main" val="19982214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81B0C6B-EE65-AF8C-4865-95E35A3F29F3}"/>
              </a:ext>
            </a:extLst>
          </p:cNvPr>
          <p:cNvSpPr>
            <a:spLocks noGrp="1"/>
          </p:cNvSpPr>
          <p:nvPr>
            <p:ph type="title"/>
          </p:nvPr>
        </p:nvSpPr>
        <p:spPr>
          <a:xfrm>
            <a:off x="1143001" y="618518"/>
            <a:ext cx="9905998" cy="1478570"/>
          </a:xfrm>
        </p:spPr>
        <p:txBody>
          <a:bodyPr/>
          <a:lstStyle/>
          <a:p>
            <a:pPr algn="ctr"/>
            <a:r>
              <a:rPr lang="en-IN" b="1" dirty="0">
                <a:solidFill>
                  <a:srgbClr val="FF0000"/>
                </a:solidFill>
                <a:latin typeface="+mn-lt"/>
              </a:rPr>
              <a:t>Factors influencing solubility </a:t>
            </a:r>
          </a:p>
        </p:txBody>
      </p:sp>
      <p:sp>
        <p:nvSpPr>
          <p:cNvPr id="3" name="Content Placeholder 2">
            <a:extLst>
              <a:ext uri="{FF2B5EF4-FFF2-40B4-BE49-F238E27FC236}">
                <a16:creationId xmlns:a16="http://schemas.microsoft.com/office/drawing/2014/main" xmlns="" id="{9A6FB955-A0E9-B43D-40CA-B4433018AF38}"/>
              </a:ext>
            </a:extLst>
          </p:cNvPr>
          <p:cNvSpPr>
            <a:spLocks noGrp="1"/>
          </p:cNvSpPr>
          <p:nvPr>
            <p:ph idx="1"/>
          </p:nvPr>
        </p:nvSpPr>
        <p:spPr>
          <a:xfrm>
            <a:off x="1141412" y="1307690"/>
            <a:ext cx="9905999" cy="4483511"/>
          </a:xfrm>
        </p:spPr>
        <p:txBody>
          <a:bodyPr>
            <a:normAutofit/>
          </a:bodyPr>
          <a:lstStyle/>
          <a:p>
            <a:r>
              <a:rPr lang="en-IN" b="1" dirty="0"/>
              <a:t>There are various factors which influences solubility of drug molecules:</a:t>
            </a:r>
          </a:p>
          <a:p>
            <a:pPr marL="514350" indent="-514350">
              <a:buAutoNum type="alphaLcParenR"/>
            </a:pPr>
            <a:r>
              <a:rPr lang="en-IN" dirty="0"/>
              <a:t>Temperature</a:t>
            </a:r>
          </a:p>
          <a:p>
            <a:pPr marL="514350" indent="-514350">
              <a:buAutoNum type="alphaLcParenR"/>
            </a:pPr>
            <a:r>
              <a:rPr lang="en-IN" dirty="0"/>
              <a:t>Particle size</a:t>
            </a:r>
          </a:p>
          <a:p>
            <a:pPr marL="514350" indent="-514350">
              <a:buAutoNum type="alphaLcParenR"/>
            </a:pPr>
            <a:r>
              <a:rPr lang="en-IN" dirty="0"/>
              <a:t>Pressure</a:t>
            </a:r>
          </a:p>
          <a:p>
            <a:pPr marL="514350" indent="-514350">
              <a:buAutoNum type="alphaLcParenR"/>
            </a:pPr>
            <a:r>
              <a:rPr lang="en-IN" dirty="0"/>
              <a:t>Crystal &amp; Amorphous structure</a:t>
            </a:r>
          </a:p>
          <a:p>
            <a:pPr marL="514350" indent="-514350">
              <a:buAutoNum type="alphaLcParenR"/>
            </a:pPr>
            <a:r>
              <a:rPr lang="en-IN" dirty="0"/>
              <a:t>Molecular structure</a:t>
            </a:r>
          </a:p>
          <a:p>
            <a:pPr marL="514350" indent="-514350">
              <a:buAutoNum type="alphaLcParenR"/>
            </a:pPr>
            <a:r>
              <a:rPr lang="en-IN" dirty="0"/>
              <a:t>Solute-solvent interactions</a:t>
            </a:r>
          </a:p>
          <a:p>
            <a:pPr marL="514350" indent="-514350">
              <a:buAutoNum type="alphaLcParenR"/>
            </a:pPr>
            <a:r>
              <a:rPr lang="en-IN" dirty="0"/>
              <a:t>Solubilizing agents</a:t>
            </a:r>
          </a:p>
          <a:p>
            <a:pPr marL="514350" indent="-514350">
              <a:buAutoNum type="alphaLcParenR"/>
            </a:pPr>
            <a:r>
              <a:rPr lang="en-IN" dirty="0"/>
              <a:t>pH</a:t>
            </a:r>
          </a:p>
        </p:txBody>
      </p:sp>
    </p:spTree>
    <p:extLst>
      <p:ext uri="{BB962C8B-B14F-4D97-AF65-F5344CB8AC3E}">
        <p14:creationId xmlns:p14="http://schemas.microsoft.com/office/powerpoint/2010/main" val="39843003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88069EE-115D-5D7F-2D25-D0A61994DD1E}"/>
              </a:ext>
            </a:extLst>
          </p:cNvPr>
          <p:cNvSpPr>
            <a:spLocks noGrp="1"/>
          </p:cNvSpPr>
          <p:nvPr>
            <p:ph type="title"/>
          </p:nvPr>
        </p:nvSpPr>
        <p:spPr/>
        <p:txBody>
          <a:bodyPr/>
          <a:lstStyle/>
          <a:p>
            <a:pPr algn="ctr"/>
            <a:r>
              <a:rPr lang="en-IN" b="1" dirty="0">
                <a:solidFill>
                  <a:srgbClr val="FF0000"/>
                </a:solidFill>
                <a:latin typeface="+mn-lt"/>
              </a:rPr>
              <a:t>Importance of solubility Phenomenon</a:t>
            </a:r>
          </a:p>
        </p:txBody>
      </p:sp>
      <p:sp>
        <p:nvSpPr>
          <p:cNvPr id="3" name="Content Placeholder 2">
            <a:extLst>
              <a:ext uri="{FF2B5EF4-FFF2-40B4-BE49-F238E27FC236}">
                <a16:creationId xmlns:a16="http://schemas.microsoft.com/office/drawing/2014/main" xmlns="" id="{0EF2B428-0993-9241-9C5E-470655F13552}"/>
              </a:ext>
            </a:extLst>
          </p:cNvPr>
          <p:cNvSpPr>
            <a:spLocks noGrp="1"/>
          </p:cNvSpPr>
          <p:nvPr>
            <p:ph idx="1"/>
          </p:nvPr>
        </p:nvSpPr>
        <p:spPr/>
        <p:txBody>
          <a:bodyPr>
            <a:normAutofit/>
          </a:bodyPr>
          <a:lstStyle/>
          <a:p>
            <a:pPr marL="0" indent="0">
              <a:buNone/>
            </a:pPr>
            <a:r>
              <a:rPr lang="en-IN" b="1" dirty="0"/>
              <a:t>Solubility helps in</a:t>
            </a:r>
          </a:p>
          <a:p>
            <a:pPr>
              <a:buFont typeface="Wingdings" panose="05000000000000000000" pitchFamily="2" charset="2"/>
              <a:buChar char="Ø"/>
            </a:pPr>
            <a:r>
              <a:rPr lang="en-IN" dirty="0"/>
              <a:t> the selection of best solvent for the drug or mixture of drugs</a:t>
            </a:r>
          </a:p>
          <a:p>
            <a:pPr>
              <a:buFont typeface="Wingdings" panose="05000000000000000000" pitchFamily="2" charset="2"/>
              <a:buChar char="Ø"/>
            </a:pPr>
            <a:r>
              <a:rPr lang="en-IN" dirty="0"/>
              <a:t>Overcoming problems faced during the preparation of pharmaceutical solutions.</a:t>
            </a:r>
          </a:p>
          <a:p>
            <a:pPr>
              <a:buFont typeface="Wingdings" panose="05000000000000000000" pitchFamily="2" charset="2"/>
              <a:buChar char="Ø"/>
            </a:pPr>
            <a:r>
              <a:rPr lang="en-US" dirty="0"/>
              <a:t>Appropriate solubility improves the ability to achieve needed drug concentrations in the bloodstream quickly and safely.</a:t>
            </a:r>
          </a:p>
          <a:p>
            <a:pPr>
              <a:buFont typeface="Wingdings" panose="05000000000000000000" pitchFamily="2" charset="2"/>
              <a:buChar char="Ø"/>
            </a:pPr>
            <a:r>
              <a:rPr lang="en-US" dirty="0"/>
              <a:t>Adequate solubility ensures accurate dosing and reliable drug stability within formulations, reducing the risk of variable therapeutic responses or adverse reactions.</a:t>
            </a:r>
            <a:endParaRPr lang="en-IN" dirty="0"/>
          </a:p>
        </p:txBody>
      </p:sp>
    </p:spTree>
    <p:extLst>
      <p:ext uri="{BB962C8B-B14F-4D97-AF65-F5344CB8AC3E}">
        <p14:creationId xmlns:p14="http://schemas.microsoft.com/office/powerpoint/2010/main" val="16096950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0E9CF0F-10CB-B46A-C933-92560894666E}"/>
              </a:ext>
            </a:extLst>
          </p:cNvPr>
          <p:cNvSpPr>
            <a:spLocks noGrp="1"/>
          </p:cNvSpPr>
          <p:nvPr>
            <p:ph type="title"/>
          </p:nvPr>
        </p:nvSpPr>
        <p:spPr/>
        <p:txBody>
          <a:bodyPr/>
          <a:lstStyle/>
          <a:p>
            <a:pPr algn="ctr"/>
            <a:r>
              <a:rPr lang="en-IN" b="1" dirty="0">
                <a:solidFill>
                  <a:srgbClr val="FF0000"/>
                </a:solidFill>
                <a:latin typeface="+mn-lt"/>
              </a:rPr>
              <a:t>Summary &amp; Conclusion</a:t>
            </a:r>
          </a:p>
        </p:txBody>
      </p:sp>
      <p:sp>
        <p:nvSpPr>
          <p:cNvPr id="3" name="Content Placeholder 2">
            <a:extLst>
              <a:ext uri="{FF2B5EF4-FFF2-40B4-BE49-F238E27FC236}">
                <a16:creationId xmlns:a16="http://schemas.microsoft.com/office/drawing/2014/main" xmlns="" id="{F9C75A95-F217-1F0D-1E19-6184FF9256E4}"/>
              </a:ext>
            </a:extLst>
          </p:cNvPr>
          <p:cNvSpPr>
            <a:spLocks noGrp="1"/>
          </p:cNvSpPr>
          <p:nvPr>
            <p:ph idx="1"/>
          </p:nvPr>
        </p:nvSpPr>
        <p:spPr/>
        <p:txBody>
          <a:bodyPr/>
          <a:lstStyle/>
          <a:p>
            <a:r>
              <a:rPr lang="en-US" dirty="0"/>
              <a:t>In summary, solubility profoundly governs every stage of drug development and patient care in pharmacy, from formulation chemists overcoming solubility challenges in drug discovery, to clinicians prescribing effective medicines with reliable absorption, safety, and efficacy.</a:t>
            </a:r>
            <a:endParaRPr lang="en-IN" dirty="0"/>
          </a:p>
        </p:txBody>
      </p:sp>
    </p:spTree>
    <p:extLst>
      <p:ext uri="{BB962C8B-B14F-4D97-AF65-F5344CB8AC3E}">
        <p14:creationId xmlns:p14="http://schemas.microsoft.com/office/powerpoint/2010/main" val="1503801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93,300+ Thank You Stock Photos, Pictures &amp; Royalty-Free ...">
            <a:extLst>
              <a:ext uri="{FF2B5EF4-FFF2-40B4-BE49-F238E27FC236}">
                <a16:creationId xmlns:a16="http://schemas.microsoft.com/office/drawing/2014/main" xmlns="" id="{170F9846-4F4A-63BA-E455-E556B7476E3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3432" y="514350"/>
            <a:ext cx="7079226" cy="52965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9086432"/>
      </p:ext>
    </p:extLst>
  </p:cSld>
  <p:clrMapOvr>
    <a:masterClrMapping/>
  </p:clrMapOvr>
  <p:timing>
    <p:tnLst>
      <p:par>
        <p:cTn id="1" dur="indefinite" restart="never" nodeType="tmRoot"/>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xmlns=""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61</TotalTime>
  <Words>313</Words>
  <Application>Microsoft Office PowerPoint</Application>
  <PresentationFormat>Custom</PresentationFormat>
  <Paragraphs>43</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Gallery</vt:lpstr>
      <vt:lpstr>SOLUBILITY </vt:lpstr>
      <vt:lpstr>CONTENTS</vt:lpstr>
      <vt:lpstr>INTRODUCTION</vt:lpstr>
      <vt:lpstr>Mechanism of solubility </vt:lpstr>
      <vt:lpstr>Factors influencing solubility </vt:lpstr>
      <vt:lpstr>Importance of solubility Phenomenon</vt:lpstr>
      <vt:lpstr>Summary &amp; Conclusion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SOLUBILITY </dc:title>
  <dc:creator>lalithasnvpmv@gmail.com</dc:creator>
  <cp:lastModifiedBy>System-9</cp:lastModifiedBy>
  <cp:revision>4</cp:revision>
  <dcterms:created xsi:type="dcterms:W3CDTF">2025-11-06T04:39:06Z</dcterms:created>
  <dcterms:modified xsi:type="dcterms:W3CDTF">2026-03-10T06:24:20Z</dcterms:modified>
</cp:coreProperties>
</file>