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6590"/>
            <a:ext cx="8229600" cy="5905245"/>
          </a:xfrm>
        </p:spPr>
        <p:txBody>
          <a:bodyPr>
            <a:normAutofit/>
          </a:bodyPr>
          <a:lstStyle/>
          <a:p>
            <a:b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IN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IN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Pulse Polio Programme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071D0F-E6D0-95B2-C42F-BF774E416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1" y="626165"/>
            <a:ext cx="5068957" cy="290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Success and Current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India free from wild poliovirus since 2011</a:t>
            </a:r>
          </a:p>
          <a:p>
            <a:pPr marL="0" indent="0">
              <a:buNone/>
            </a:pPr>
            <a:r>
              <a:rPr dirty="0"/>
              <a:t>• Robust routine immunization ongoing</a:t>
            </a:r>
          </a:p>
          <a:p>
            <a:pPr marL="0" indent="0">
              <a:buNone/>
            </a:pPr>
            <a:r>
              <a:rPr dirty="0"/>
              <a:t>• Continued National Immunization Days</a:t>
            </a:r>
          </a:p>
          <a:p>
            <a:pPr marL="0" indent="0">
              <a:buNone/>
            </a:pPr>
            <a:r>
              <a:rPr dirty="0"/>
              <a:t>• Vigilance against importation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 remarkable public health achievement</a:t>
            </a:r>
          </a:p>
          <a:p>
            <a:pPr marL="0" indent="0">
              <a:buNone/>
            </a:pPr>
            <a:r>
              <a:rPr dirty="0"/>
              <a:t>• Collective effort of multiple sectors</a:t>
            </a:r>
          </a:p>
          <a:p>
            <a:pPr marL="0" indent="0">
              <a:buNone/>
            </a:pPr>
            <a:r>
              <a:rPr dirty="0"/>
              <a:t>• Model for disease eradication</a:t>
            </a:r>
          </a:p>
          <a:p>
            <a:pPr marL="0" indent="0">
              <a:buNone/>
            </a:pPr>
            <a:r>
              <a:rPr dirty="0"/>
              <a:t>• Sustained efforts needed to prevent re-emergence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What is Polio?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3000" dirty="0"/>
              <a:t>• Polio is a crippling and potentially deadly disease.</a:t>
            </a:r>
          </a:p>
          <a:p>
            <a:pPr marL="0" indent="0">
              <a:buNone/>
            </a:pPr>
            <a:r>
              <a:rPr sz="3000" dirty="0"/>
              <a:t>• Caused by </a:t>
            </a:r>
            <a:r>
              <a:rPr sz="3000" b="1" dirty="0"/>
              <a:t>poliovirus</a:t>
            </a:r>
            <a:r>
              <a:rPr sz="3000" dirty="0"/>
              <a:t>, mainly affecting </a:t>
            </a:r>
            <a:r>
              <a:rPr sz="3000" b="1" dirty="0"/>
              <a:t>children.</a:t>
            </a:r>
          </a:p>
          <a:p>
            <a:pPr marL="0" indent="0">
              <a:buNone/>
            </a:pPr>
            <a:r>
              <a:rPr sz="3000" dirty="0"/>
              <a:t>• Spreads through </a:t>
            </a:r>
            <a:r>
              <a:rPr sz="3000" b="1" dirty="0"/>
              <a:t>contaminated food and water.</a:t>
            </a:r>
          </a:p>
          <a:p>
            <a:pPr marL="0" indent="0">
              <a:buNone/>
            </a:pPr>
            <a:r>
              <a:rPr sz="3000" dirty="0"/>
              <a:t>• Can lead to </a:t>
            </a:r>
            <a:r>
              <a:rPr sz="3000" b="1" dirty="0"/>
              <a:t>permanent paralysis</a:t>
            </a:r>
            <a:r>
              <a:rPr sz="3000" dirty="0"/>
              <a:t>.</a:t>
            </a:r>
            <a:endParaRPr lang="en-US" sz="3000" dirty="0"/>
          </a:p>
          <a:p>
            <a:pPr marL="0" indent="0">
              <a:buNone/>
            </a:pPr>
            <a:endParaRPr lang="en-IN" sz="3000" dirty="0"/>
          </a:p>
          <a:p>
            <a:pPr marL="0" indent="0">
              <a:buNone/>
            </a:pPr>
            <a:endParaRPr lang="en-IN" sz="3000" dirty="0"/>
          </a:p>
          <a:p>
            <a:pPr>
              <a:buFont typeface="Wingdings" panose="05000000000000000000" pitchFamily="2" charset="2"/>
              <a:buChar char="ü"/>
            </a:pPr>
            <a:r>
              <a:rPr lang="en-IN" sz="3000" b="1" dirty="0"/>
              <a:t>World Polio Day on 24</a:t>
            </a:r>
            <a:r>
              <a:rPr lang="en-IN" sz="3000" b="1" baseline="30000" dirty="0"/>
              <a:t>th</a:t>
            </a:r>
            <a:r>
              <a:rPr lang="en-IN" sz="3000" b="1" dirty="0"/>
              <a:t> October</a:t>
            </a:r>
            <a:endParaRPr sz="3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Objectives of Pulse Polio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Administer </a:t>
            </a:r>
            <a:r>
              <a:rPr b="1" dirty="0"/>
              <a:t>OPV</a:t>
            </a:r>
            <a:r>
              <a:rPr dirty="0"/>
              <a:t> to all children &lt;5 years.</a:t>
            </a:r>
          </a:p>
          <a:p>
            <a:pPr marL="0" indent="0">
              <a:buNone/>
            </a:pPr>
            <a:r>
              <a:rPr dirty="0"/>
              <a:t>• Interrupt poliovirus transmission.</a:t>
            </a:r>
          </a:p>
          <a:p>
            <a:pPr marL="0" indent="0">
              <a:buNone/>
            </a:pPr>
            <a:r>
              <a:rPr dirty="0"/>
              <a:t>• Maintain population immunity.</a:t>
            </a:r>
          </a:p>
          <a:p>
            <a:pPr marL="0" indent="0">
              <a:buNone/>
            </a:pPr>
            <a:r>
              <a:rPr dirty="0"/>
              <a:t>• Achieve and sustain polio-free status.</a:t>
            </a: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OPV – Oral Polio Vaccine</a:t>
            </a:r>
            <a:endParaRPr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Pulse Polio Implementation Strategy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47590" y="1371600"/>
            <a:ext cx="2945301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lang="en-US" dirty="0"/>
              <a:t>National Immunization Day</a:t>
            </a:r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rPr lang="en-US" dirty="0"/>
              <a:t>16</a:t>
            </a:r>
            <a:r>
              <a:rPr lang="en-US" baseline="30000" dirty="0"/>
              <a:t>th</a:t>
            </a:r>
            <a:r>
              <a:rPr lang="en-US" dirty="0"/>
              <a:t> March 1995</a:t>
            </a:r>
            <a:endParaRPr dirty="0"/>
          </a:p>
        </p:txBody>
      </p:sp>
      <p:sp>
        <p:nvSpPr>
          <p:cNvPr id="4" name="Rounded Rectangle 3"/>
          <p:cNvSpPr/>
          <p:nvPr/>
        </p:nvSpPr>
        <p:spPr>
          <a:xfrm>
            <a:off x="447590" y="2693504"/>
            <a:ext cx="2945301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Booth-based Vaccination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47590" y="4224130"/>
            <a:ext cx="2945301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House-to-House Coverage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00856" y="1906484"/>
            <a:ext cx="2434133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Transit Team Coverage</a:t>
            </a:r>
            <a:endParaRPr lang="en-US" dirty="0"/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rPr lang="en-IN" dirty="0"/>
              <a:t>Railway stations, Bus Stops, Crowded areas</a:t>
            </a:r>
            <a:endParaRPr dirty="0"/>
          </a:p>
        </p:txBody>
      </p:sp>
      <p:sp>
        <p:nvSpPr>
          <p:cNvPr id="7" name="Rounded Rectangle 6"/>
          <p:cNvSpPr/>
          <p:nvPr/>
        </p:nvSpPr>
        <p:spPr>
          <a:xfrm>
            <a:off x="5000856" y="3429000"/>
            <a:ext cx="2434133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AFP Surveillance</a:t>
            </a:r>
            <a:endParaRPr lang="en-US" dirty="0"/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rPr lang="en-IN" dirty="0"/>
              <a:t>(Acute Flaccid Paralysis)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Pulse Polio 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• 1978: EPI (Expanded Programme on Immunization)</a:t>
            </a:r>
          </a:p>
          <a:p>
            <a:pPr marL="0" indent="0">
              <a:buNone/>
            </a:pPr>
            <a:r>
              <a:rPr lang="en-US" sz="2800" dirty="0"/>
              <a:t>• 1985: UIP (Universal Immunization Programme)</a:t>
            </a:r>
          </a:p>
          <a:p>
            <a:pPr marL="0" indent="0">
              <a:buNone/>
            </a:pPr>
            <a:r>
              <a:rPr lang="en-US" sz="2800" dirty="0"/>
              <a:t>• 1995: Pulse Polio Launch </a:t>
            </a:r>
          </a:p>
          <a:p>
            <a:pPr marL="0" indent="0">
              <a:buNone/>
            </a:pPr>
            <a:r>
              <a:rPr lang="en-US" sz="2800" dirty="0"/>
              <a:t>• 2011: Last Polio Case</a:t>
            </a:r>
          </a:p>
          <a:p>
            <a:pPr marL="0" indent="0">
              <a:buNone/>
            </a:pPr>
            <a:r>
              <a:rPr lang="en-US" sz="2800" dirty="0"/>
              <a:t>• On 27</a:t>
            </a:r>
            <a:r>
              <a:rPr lang="en-US" sz="2800" baseline="30000" dirty="0"/>
              <a:t>th</a:t>
            </a:r>
            <a:r>
              <a:rPr lang="en-US" sz="2800" dirty="0"/>
              <a:t> March 2014 WHO declared India as Polio-free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Cold Chain and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Essential for maintaining vaccine potency.</a:t>
            </a:r>
          </a:p>
          <a:p>
            <a:r>
              <a:rPr dirty="0"/>
              <a:t>• Includes ILRs, cold boxes, and carriers.</a:t>
            </a:r>
          </a:p>
          <a:p>
            <a:r>
              <a:rPr dirty="0"/>
              <a:t>• Monitored at every level of vaccine delivery.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Stakeholders in Pulse Polio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47870" y="1620078"/>
            <a:ext cx="2011680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b="1" dirty="0" err="1"/>
              <a:t>MoHFW</a:t>
            </a:r>
            <a:endParaRPr b="1" dirty="0"/>
          </a:p>
        </p:txBody>
      </p:sp>
      <p:sp>
        <p:nvSpPr>
          <p:cNvPr id="4" name="Rounded Rectangle 3"/>
          <p:cNvSpPr/>
          <p:nvPr/>
        </p:nvSpPr>
        <p:spPr>
          <a:xfrm>
            <a:off x="3200400" y="1620078"/>
            <a:ext cx="2011680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WHO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044979" y="1620078"/>
            <a:ext cx="2011680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UNICEF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29409" y="3697357"/>
            <a:ext cx="2011680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Rotary International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39139" y="3657601"/>
            <a:ext cx="2011680" cy="914400"/>
          </a:xfrm>
          <a:prstGeom prst="roundRect">
            <a:avLst/>
          </a:prstGeom>
          <a:solidFill>
            <a:srgbClr val="5B9B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dirty="0"/>
              <a:t>Health Workers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Monitoring &amp; Surveillance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AFP Surveillance System</a:t>
            </a:r>
          </a:p>
          <a:p>
            <a:pPr marL="0" indent="0">
              <a:buNone/>
            </a:pPr>
            <a:r>
              <a:rPr dirty="0"/>
              <a:t>• Lab confirmation of cases</a:t>
            </a:r>
          </a:p>
          <a:p>
            <a:pPr marL="0" indent="0">
              <a:buNone/>
            </a:pPr>
            <a:r>
              <a:rPr dirty="0"/>
              <a:t>• Mobile tech for real-time tracking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Challenges Faced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Reaching remote areas</a:t>
            </a:r>
          </a:p>
          <a:p>
            <a:pPr marL="0" indent="0">
              <a:buNone/>
            </a:pPr>
            <a:r>
              <a:rPr dirty="0"/>
              <a:t>• Misinformation and hesitancy</a:t>
            </a:r>
          </a:p>
          <a:p>
            <a:pPr marL="0" indent="0">
              <a:buNone/>
            </a:pPr>
            <a:r>
              <a:rPr dirty="0"/>
              <a:t>• Migratory populations</a:t>
            </a:r>
          </a:p>
          <a:p>
            <a:pPr marL="0" indent="0">
              <a:buNone/>
            </a:pPr>
            <a:r>
              <a:rPr dirty="0"/>
              <a:t>• Sustaining high coverage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290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   Pulse Polio Programme</vt:lpstr>
      <vt:lpstr>What is Polio?</vt:lpstr>
      <vt:lpstr>Objectives of Pulse Polio Programme</vt:lpstr>
      <vt:lpstr>Pulse Polio Implementation Strategy</vt:lpstr>
      <vt:lpstr>Pulse Polio Timeline</vt:lpstr>
      <vt:lpstr>Cold Chain and Logistics</vt:lpstr>
      <vt:lpstr>Stakeholders in Pulse Polio</vt:lpstr>
      <vt:lpstr>Monitoring &amp; Surveillance</vt:lpstr>
      <vt:lpstr>Challenges Faced</vt:lpstr>
      <vt:lpstr>Success and Current Status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DAKOLLA SURESH</cp:lastModifiedBy>
  <cp:revision>9</cp:revision>
  <dcterms:created xsi:type="dcterms:W3CDTF">2013-01-27T09:14:16Z</dcterms:created>
  <dcterms:modified xsi:type="dcterms:W3CDTF">2025-05-20T08:38:31Z</dcterms:modified>
  <cp:category/>
</cp:coreProperties>
</file>