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54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dirty="0"/>
              <a:t>Universal Immunization Programme (UIP)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Achievements of UIP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Reduction in infant mortality rate (IMR)</a:t>
            </a:r>
          </a:p>
          <a:p>
            <a:pPr marL="0" indent="0">
              <a:buNone/>
            </a:pPr>
            <a:r>
              <a:rPr dirty="0"/>
              <a:t>• Eradication of Polio</a:t>
            </a:r>
          </a:p>
          <a:p>
            <a:pPr marL="0" indent="0">
              <a:buNone/>
            </a:pPr>
            <a:r>
              <a:rPr dirty="0"/>
              <a:t>• Near elimination of diseases like neonatal </a:t>
            </a:r>
            <a:r>
              <a:rPr lang="en-US" dirty="0"/>
              <a:t>	</a:t>
            </a:r>
            <a:r>
              <a:rPr dirty="0"/>
              <a:t>tetanus</a:t>
            </a:r>
          </a:p>
          <a:p>
            <a:pPr marL="0" indent="0">
              <a:buNone/>
            </a:pPr>
            <a:r>
              <a:rPr dirty="0"/>
              <a:t>• Increased awareness of child health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Challenges in UIP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Vaccine hesitancy</a:t>
            </a:r>
          </a:p>
          <a:p>
            <a:pPr marL="0" indent="0">
              <a:buNone/>
            </a:pPr>
            <a:r>
              <a:rPr dirty="0"/>
              <a:t>• Geographical inaccessibility</a:t>
            </a:r>
          </a:p>
          <a:p>
            <a:pPr marL="0" indent="0">
              <a:buNone/>
            </a:pPr>
            <a:r>
              <a:rPr dirty="0"/>
              <a:t>• Cold chain management issues</a:t>
            </a:r>
          </a:p>
          <a:p>
            <a:pPr marL="0" indent="0">
              <a:buNone/>
            </a:pPr>
            <a:r>
              <a:rPr dirty="0"/>
              <a:t>• Staff shortages in remote areas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Future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Universal coverage &gt;90%</a:t>
            </a:r>
          </a:p>
          <a:p>
            <a:pPr marL="0" indent="0">
              <a:buNone/>
            </a:pPr>
            <a:r>
              <a:rPr dirty="0"/>
              <a:t>• Introduction of newer vaccines (e.g., HPV)</a:t>
            </a:r>
          </a:p>
          <a:p>
            <a:pPr marL="0" indent="0">
              <a:buNone/>
            </a:pPr>
            <a:r>
              <a:rPr dirty="0"/>
              <a:t>• Strengthening digital monitoring (e.g., </a:t>
            </a:r>
            <a:r>
              <a:rPr dirty="0" err="1"/>
              <a:t>eVIN</a:t>
            </a:r>
            <a:r>
              <a:rPr dirty="0"/>
              <a:t>)</a:t>
            </a:r>
          </a:p>
          <a:p>
            <a:pPr marL="0" indent="0">
              <a:buNone/>
            </a:pPr>
            <a:r>
              <a:rPr dirty="0"/>
              <a:t>• Improve AEFI response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UIP is a cornerstone of public health in India</a:t>
            </a:r>
          </a:p>
          <a:p>
            <a:pPr marL="0" indent="0">
              <a:buNone/>
            </a:pPr>
            <a:r>
              <a:rPr dirty="0"/>
              <a:t>• Continued political and community support needed</a:t>
            </a:r>
          </a:p>
          <a:p>
            <a:pPr marL="0" indent="0">
              <a:buNone/>
            </a:pPr>
            <a:r>
              <a:rPr dirty="0"/>
              <a:t>• Key to achieving Sustainable Development Goals (SDGs)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Ministry of Health and Family Welfare (</a:t>
            </a:r>
            <a:r>
              <a:rPr dirty="0" err="1"/>
              <a:t>MoHFW</a:t>
            </a:r>
            <a:r>
              <a:rPr dirty="0"/>
              <a:t>), Government of India</a:t>
            </a:r>
          </a:p>
          <a:p>
            <a:pPr marL="0" indent="0">
              <a:buNone/>
            </a:pPr>
            <a:r>
              <a:rPr dirty="0"/>
              <a:t>• WHO India</a:t>
            </a:r>
          </a:p>
          <a:p>
            <a:pPr marL="0" indent="0">
              <a:buNone/>
            </a:pPr>
            <a:r>
              <a:rPr dirty="0"/>
              <a:t>• UNICEF</a:t>
            </a:r>
          </a:p>
          <a:p>
            <a:pPr marL="0" indent="0">
              <a:buNone/>
            </a:pPr>
            <a:r>
              <a:rPr dirty="0"/>
              <a:t>• National Health Mission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Introduction to UIP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7766"/>
            <a:ext cx="8229600" cy="41283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• Launched in 1985 by the Government of India</a:t>
            </a:r>
          </a:p>
          <a:p>
            <a:pPr marL="0" indent="0">
              <a:buNone/>
            </a:pPr>
            <a:r>
              <a:rPr lang="en-US" sz="2800" dirty="0"/>
              <a:t>• Aimed at providing free vaccines to all children  	and pregnant women</a:t>
            </a:r>
          </a:p>
          <a:p>
            <a:pPr marL="0" indent="0">
              <a:buNone/>
            </a:pPr>
            <a:r>
              <a:rPr lang="en-US" sz="2800" dirty="0"/>
              <a:t>• One of the largest public health initiatives 	globally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Objectives of UIP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Reduce child mortality and morbidity</a:t>
            </a:r>
          </a:p>
          <a:p>
            <a:pPr marL="0" indent="0">
              <a:buNone/>
            </a:pPr>
            <a:r>
              <a:rPr dirty="0"/>
              <a:t>• Immunize children against vaccine-preventable diseases (VPDs)</a:t>
            </a:r>
          </a:p>
          <a:p>
            <a:pPr marL="0" indent="0">
              <a:buNone/>
            </a:pPr>
            <a:r>
              <a:rPr dirty="0"/>
              <a:t>• Strengthen health systems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Key Vaccines Under UIP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788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sz="2000" b="1" dirty="0"/>
              <a:t>For Children:</a:t>
            </a:r>
          </a:p>
          <a:p>
            <a:pPr marL="0" indent="0">
              <a:buNone/>
            </a:pPr>
            <a:r>
              <a:rPr sz="2000" dirty="0"/>
              <a:t>• BCG</a:t>
            </a:r>
          </a:p>
          <a:p>
            <a:pPr marL="0" indent="0">
              <a:buNone/>
            </a:pPr>
            <a:r>
              <a:rPr sz="2000" dirty="0"/>
              <a:t>• OPV</a:t>
            </a:r>
          </a:p>
          <a:p>
            <a:pPr marL="0" indent="0">
              <a:buNone/>
            </a:pPr>
            <a:r>
              <a:rPr sz="2000" dirty="0"/>
              <a:t>• Hepatitis B</a:t>
            </a:r>
          </a:p>
          <a:p>
            <a:pPr marL="0" indent="0">
              <a:buNone/>
            </a:pPr>
            <a:r>
              <a:rPr sz="2000" dirty="0"/>
              <a:t>• Pentavalent (DPT + </a:t>
            </a:r>
            <a:r>
              <a:rPr sz="2000" dirty="0" err="1"/>
              <a:t>HepB</a:t>
            </a:r>
            <a:r>
              <a:rPr sz="2000" dirty="0"/>
              <a:t> + Hib)</a:t>
            </a:r>
          </a:p>
          <a:p>
            <a:pPr marL="0" indent="0">
              <a:buNone/>
            </a:pPr>
            <a:r>
              <a:rPr sz="2000" dirty="0"/>
              <a:t>• Rotavirus</a:t>
            </a:r>
          </a:p>
          <a:p>
            <a:pPr marL="0" indent="0">
              <a:buNone/>
            </a:pPr>
            <a:r>
              <a:rPr sz="2000" dirty="0"/>
              <a:t>• Measles-Rubella (MR)</a:t>
            </a:r>
          </a:p>
          <a:p>
            <a:pPr marL="0" indent="0">
              <a:buNone/>
            </a:pPr>
            <a:r>
              <a:rPr sz="2000" dirty="0"/>
              <a:t>• PCV</a:t>
            </a:r>
          </a:p>
          <a:p>
            <a:pPr marL="0" indent="0">
              <a:buNone/>
            </a:pPr>
            <a:r>
              <a:rPr sz="2000" dirty="0"/>
              <a:t>• IPV</a:t>
            </a:r>
          </a:p>
          <a:p>
            <a:pPr marL="0" indent="0">
              <a:buNone/>
            </a:pPr>
            <a:r>
              <a:rPr sz="2000" dirty="0"/>
              <a:t>• JE (in endemic areas)</a:t>
            </a:r>
          </a:p>
          <a:p>
            <a:pPr marL="0" indent="0">
              <a:buNone/>
            </a:pPr>
            <a:endParaRPr sz="2000" dirty="0"/>
          </a:p>
          <a:p>
            <a:pPr marL="0" indent="0">
              <a:buNone/>
            </a:pPr>
            <a:r>
              <a:rPr sz="2000" dirty="0"/>
              <a:t>For Pregnant Women:</a:t>
            </a:r>
          </a:p>
          <a:p>
            <a:pPr marL="0" indent="0">
              <a:buNone/>
            </a:pPr>
            <a:r>
              <a:rPr sz="2000" dirty="0"/>
              <a:t>• TT / Td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Vaccine Schedule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/>
              <a:t>	</a:t>
            </a:r>
            <a:r>
              <a:rPr sz="2400" b="1" dirty="0"/>
              <a:t>Age                </a:t>
            </a:r>
            <a:r>
              <a:rPr lang="en-US" sz="2400" b="1" dirty="0"/>
              <a:t>   </a:t>
            </a:r>
            <a:r>
              <a:rPr sz="2400" b="1" dirty="0"/>
              <a:t>Vaccine</a:t>
            </a:r>
          </a:p>
          <a:p>
            <a:pPr algn="just"/>
            <a:r>
              <a:rPr sz="2400" dirty="0"/>
              <a:t>At birth          </a:t>
            </a:r>
            <a:r>
              <a:rPr lang="en-US" sz="2400" dirty="0"/>
              <a:t>   </a:t>
            </a:r>
            <a:r>
              <a:rPr sz="2400" dirty="0"/>
              <a:t>BCG, OPV 0, Hep B-0</a:t>
            </a:r>
          </a:p>
          <a:p>
            <a:pPr algn="just"/>
            <a:r>
              <a:rPr sz="2400" dirty="0"/>
              <a:t>6 weeks     </a:t>
            </a:r>
            <a:r>
              <a:rPr lang="en-US" sz="2400" dirty="0"/>
              <a:t>       </a:t>
            </a:r>
            <a:r>
              <a:rPr sz="2400" dirty="0"/>
              <a:t>Pentavalent-1, OPV-1, IPV-1, Rotavirus-1, PCV-1</a:t>
            </a:r>
          </a:p>
          <a:p>
            <a:pPr algn="just"/>
            <a:r>
              <a:rPr sz="2400" dirty="0"/>
              <a:t>10 weeks       </a:t>
            </a:r>
            <a:r>
              <a:rPr lang="en-US" sz="2400" dirty="0"/>
              <a:t>   </a:t>
            </a:r>
            <a:r>
              <a:rPr sz="2400" dirty="0"/>
              <a:t>Pentavalent-2, OPV-2, Rotavirus-2, PCV-2</a:t>
            </a:r>
          </a:p>
          <a:p>
            <a:pPr algn="just"/>
            <a:r>
              <a:rPr sz="2400" dirty="0"/>
              <a:t>14 weeks       </a:t>
            </a:r>
            <a:r>
              <a:rPr lang="en-US" sz="2400" dirty="0"/>
              <a:t>   </a:t>
            </a:r>
            <a:r>
              <a:rPr sz="2400" dirty="0"/>
              <a:t>Pentavalent-3, OPV-3, IPV-2, Rotavirus-3</a:t>
            </a:r>
          </a:p>
          <a:p>
            <a:pPr algn="just"/>
            <a:r>
              <a:rPr sz="2400" dirty="0"/>
              <a:t>9-12 months  </a:t>
            </a:r>
            <a:r>
              <a:rPr lang="en-US" sz="2400" dirty="0"/>
              <a:t>  </a:t>
            </a:r>
            <a:r>
              <a:rPr sz="2400" dirty="0"/>
              <a:t>MR-1, JE-1, PCV booster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Pulse Polio Programme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Introduced in 1995</a:t>
            </a:r>
          </a:p>
          <a:p>
            <a:pPr marL="0" indent="0">
              <a:buNone/>
            </a:pPr>
            <a:r>
              <a:rPr dirty="0"/>
              <a:t>• National Immunization Days (NIDs)</a:t>
            </a:r>
          </a:p>
          <a:p>
            <a:pPr marL="0" indent="0">
              <a:buNone/>
            </a:pPr>
            <a:r>
              <a:rPr dirty="0"/>
              <a:t>• Aim: Eradication of Polio</a:t>
            </a:r>
          </a:p>
          <a:p>
            <a:pPr marL="0" indent="0">
              <a:buNone/>
            </a:pPr>
            <a:r>
              <a:rPr dirty="0"/>
              <a:t>• India declared Polio-free in 2014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Mission</a:t>
            </a:r>
            <a:r>
              <a:rPr dirty="0"/>
              <a:t> </a:t>
            </a:r>
            <a:r>
              <a:rPr b="1" dirty="0"/>
              <a:t>Indradhanush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Launched in 2014</a:t>
            </a:r>
          </a:p>
          <a:p>
            <a:pPr marL="0" indent="0">
              <a:buNone/>
            </a:pPr>
            <a:r>
              <a:rPr dirty="0"/>
              <a:t>• Focus on improving immunization coverage</a:t>
            </a:r>
          </a:p>
          <a:p>
            <a:pPr marL="0" indent="0">
              <a:buNone/>
            </a:pPr>
            <a:r>
              <a:rPr dirty="0"/>
              <a:t>• Targets partially and unvaccinated children</a:t>
            </a:r>
          </a:p>
          <a:p>
            <a:pPr marL="0" indent="0">
              <a:buNone/>
            </a:pPr>
            <a:r>
              <a:rPr dirty="0"/>
              <a:t>• Intensified Mission Indradhanush (IMI) launched in 2017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Cold Chain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sz="3100" dirty="0"/>
              <a:t>Vital for vaccine storage and transpor</a:t>
            </a:r>
            <a:r>
              <a:rPr lang="en-US" sz="3100" dirty="0"/>
              <a:t>t</a:t>
            </a:r>
            <a:r>
              <a:rPr sz="3100" dirty="0"/>
              <a:t> Includes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  - Walk-in coolers</a:t>
            </a:r>
          </a:p>
          <a:p>
            <a:pPr marL="0" indent="0">
              <a:buNone/>
            </a:pPr>
            <a:r>
              <a:rPr dirty="0"/>
              <a:t>  - Ice-lined refrigerators (ILRs)</a:t>
            </a:r>
          </a:p>
          <a:p>
            <a:pPr marL="0" indent="0">
              <a:buNone/>
            </a:pPr>
            <a:r>
              <a:rPr dirty="0"/>
              <a:t>  - Vaccine carriers</a:t>
            </a:r>
          </a:p>
          <a:p>
            <a:pPr marL="0" indent="0">
              <a:buNone/>
            </a:pPr>
            <a:r>
              <a:rPr dirty="0"/>
              <a:t>  - Cold boxes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Monitoring and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Regular surveys (e.g., NFHS, CES)</a:t>
            </a:r>
          </a:p>
          <a:p>
            <a:pPr marL="0" indent="0">
              <a:buNone/>
            </a:pPr>
            <a:r>
              <a:rPr dirty="0"/>
              <a:t>• Adverse Events Following Immunization (AEFI) </a:t>
            </a:r>
            <a:r>
              <a:rPr lang="en-US" dirty="0"/>
              <a:t>	</a:t>
            </a:r>
            <a:r>
              <a:rPr dirty="0"/>
              <a:t>surveillance</a:t>
            </a:r>
          </a:p>
          <a:p>
            <a:pPr marL="0" indent="0">
              <a:buNone/>
            </a:pPr>
            <a:r>
              <a:rPr dirty="0"/>
              <a:t>• Data-driven microplanning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414</Words>
  <Application>Microsoft Office PowerPoint</Application>
  <PresentationFormat>On-screen Show (4:3)</PresentationFormat>
  <Paragraphs>74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Universal Immunization Programme (UIP)</vt:lpstr>
      <vt:lpstr>Introduction to UIP</vt:lpstr>
      <vt:lpstr>Objectives of UIP</vt:lpstr>
      <vt:lpstr>Key Vaccines Under UIP</vt:lpstr>
      <vt:lpstr>Vaccine Schedule </vt:lpstr>
      <vt:lpstr>Pulse Polio Programme</vt:lpstr>
      <vt:lpstr>Mission Indradhanush</vt:lpstr>
      <vt:lpstr>Cold Chain System</vt:lpstr>
      <vt:lpstr>Monitoring and Evaluation</vt:lpstr>
      <vt:lpstr>Achievements of UIP</vt:lpstr>
      <vt:lpstr>Challenges in UIP</vt:lpstr>
      <vt:lpstr>Future Goals</vt:lpstr>
      <vt:lpstr>Conclusion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DAKOLLA SURESH</cp:lastModifiedBy>
  <cp:revision>9</cp:revision>
  <dcterms:created xsi:type="dcterms:W3CDTF">2013-01-27T09:14:16Z</dcterms:created>
  <dcterms:modified xsi:type="dcterms:W3CDTF">2025-05-27T15:08:22Z</dcterms:modified>
  <cp:category/>
</cp:coreProperties>
</file>