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62" r:id="rId8"/>
    <p:sldId id="263" r:id="rId9"/>
    <p:sldId id="267" r:id="rId10"/>
    <p:sldId id="264" r:id="rId11"/>
    <p:sldId id="265" r:id="rId12"/>
    <p:sldId id="268" r:id="rId13"/>
    <p:sldId id="275" r:id="rId14"/>
    <p:sldId id="276" r:id="rId15"/>
    <p:sldId id="277" r:id="rId16"/>
    <p:sldId id="266" r:id="rId17"/>
    <p:sldId id="269" r:id="rId18"/>
    <p:sldId id="270" r:id="rId19"/>
    <p:sldId id="271" r:id="rId20"/>
    <p:sldId id="272" r:id="rId21"/>
    <p:sldId id="274" r:id="rId22"/>
    <p:sldId id="28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21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8373FD6-6560-4358-94B9-BF46FC5566EA}" type="datetimeFigureOut">
              <a:rPr lang="en-US" smtClean="0"/>
              <a:t>1/21/2026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3E1A0C9E-09CB-46EB-892C-16275C7FFE9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8373FD6-6560-4358-94B9-BF46FC5566EA}" type="datetimeFigureOut">
              <a:rPr lang="en-US" smtClean="0"/>
              <a:t>1/21/2026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1A0C9E-09CB-46EB-892C-16275C7FFE9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8373FD6-6560-4358-94B9-BF46FC5566EA}" type="datetimeFigureOut">
              <a:rPr lang="en-US" smtClean="0"/>
              <a:t>1/21/2026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1A0C9E-09CB-46EB-892C-16275C7FFE9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8373FD6-6560-4358-94B9-BF46FC5566EA}" type="datetimeFigureOut">
              <a:rPr lang="en-US" smtClean="0"/>
              <a:t>1/21/2026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1A0C9E-09CB-46EB-892C-16275C7FFE9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8373FD6-6560-4358-94B9-BF46FC5566EA}" type="datetimeFigureOut">
              <a:rPr lang="en-US" smtClean="0"/>
              <a:t>1/21/2026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1A0C9E-09CB-46EB-892C-16275C7FFE9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8373FD6-6560-4358-94B9-BF46FC5566EA}" type="datetimeFigureOut">
              <a:rPr lang="en-US" smtClean="0"/>
              <a:t>1/21/2026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1A0C9E-09CB-46EB-892C-16275C7FFE9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8373FD6-6560-4358-94B9-BF46FC5566EA}" type="datetimeFigureOut">
              <a:rPr lang="en-US" smtClean="0"/>
              <a:t>1/21/2026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1A0C9E-09CB-46EB-892C-16275C7FFE9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8373FD6-6560-4358-94B9-BF46FC5566EA}" type="datetimeFigureOut">
              <a:rPr lang="en-US" smtClean="0"/>
              <a:t>1/21/2026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1A0C9E-09CB-46EB-892C-16275C7FFE9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373FD6-6560-4358-94B9-BF46FC5566EA}" type="datetimeFigureOut">
              <a:rPr lang="en-US" smtClean="0"/>
              <a:t>1/21/2026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1A0C9E-09CB-46EB-892C-16275C7FFE9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8373FD6-6560-4358-94B9-BF46FC5566EA}" type="datetimeFigureOut">
              <a:rPr lang="en-US" smtClean="0"/>
              <a:t>1/21/2026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1A0C9E-09CB-46EB-892C-16275C7FFE9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8373FD6-6560-4358-94B9-BF46FC5566EA}" type="datetimeFigureOut">
              <a:rPr lang="en-US" smtClean="0"/>
              <a:t>1/21/2026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3E1A0C9E-09CB-46EB-892C-16275C7FFE92}"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8373FD6-6560-4358-94B9-BF46FC5566EA}" type="datetimeFigureOut">
              <a:rPr lang="en-US" smtClean="0"/>
              <a:t>1/21/2026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E1A0C9E-09CB-46EB-892C-16275C7FFE92}"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371600"/>
            <a:ext cx="7851648" cy="1219200"/>
          </a:xfrm>
        </p:spPr>
        <p:txBody>
          <a:bodyPr>
            <a:normAutofit/>
          </a:bodyPr>
          <a:lstStyle/>
          <a:p>
            <a:pPr algn="ctr"/>
            <a:r>
              <a:rPr lang="en-US" sz="6000" dirty="0" smtClean="0"/>
              <a:t>UNIT - V</a:t>
            </a:r>
            <a:endParaRPr lang="en-US" sz="6000" dirty="0"/>
          </a:p>
        </p:txBody>
      </p:sp>
      <p:sp>
        <p:nvSpPr>
          <p:cNvPr id="3" name="Subtitle 2"/>
          <p:cNvSpPr>
            <a:spLocks noGrp="1"/>
          </p:cNvSpPr>
          <p:nvPr>
            <p:ph type="subTitle" idx="1"/>
          </p:nvPr>
        </p:nvSpPr>
        <p:spPr>
          <a:xfrm>
            <a:off x="533400" y="2743200"/>
            <a:ext cx="7854696" cy="3352800"/>
          </a:xfrm>
        </p:spPr>
        <p:txBody>
          <a:bodyPr>
            <a:normAutofit/>
          </a:bodyPr>
          <a:lstStyle/>
          <a:p>
            <a:pPr algn="ctr"/>
            <a:r>
              <a:rPr lang="en-US" b="1" dirty="0" smtClean="0"/>
              <a:t>BASICS OF PHYTOCHEMISTRY</a:t>
            </a:r>
          </a:p>
          <a:p>
            <a:pPr algn="ctr"/>
            <a:r>
              <a:rPr lang="en-US" dirty="0" smtClean="0"/>
              <a:t>Methods of extraction</a:t>
            </a:r>
          </a:p>
          <a:p>
            <a:pPr algn="ctr"/>
            <a:r>
              <a:rPr lang="en-US" dirty="0" smtClean="0"/>
              <a:t>Applications of latest techniques</a:t>
            </a:r>
          </a:p>
          <a:p>
            <a:pPr algn="ctr"/>
            <a:r>
              <a:rPr lang="en-US" dirty="0" smtClean="0"/>
              <a:t>Spectroscopy</a:t>
            </a:r>
          </a:p>
          <a:p>
            <a:pPr algn="ctr"/>
            <a:r>
              <a:rPr lang="en-US" dirty="0" smtClean="0"/>
              <a:t>Chromatography</a:t>
            </a:r>
          </a:p>
          <a:p>
            <a:pPr algn="ctr"/>
            <a:r>
              <a:rPr lang="en-US" dirty="0" smtClean="0"/>
              <a:t>Electrophoresis</a:t>
            </a:r>
          </a:p>
          <a:p>
            <a:pPr algn="ctr"/>
            <a:endParaRPr lang="en-US" dirty="0"/>
          </a:p>
        </p:txBody>
      </p:sp>
    </p:spTree>
    <p:extLst>
      <p:ext uri="{BB962C8B-B14F-4D97-AF65-F5344CB8AC3E}">
        <p14:creationId xmlns:p14="http://schemas.microsoft.com/office/powerpoint/2010/main" val="2291434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a:bodyPr>
          <a:lstStyle/>
          <a:p>
            <a:pPr algn="ctr"/>
            <a:r>
              <a:rPr lang="en-US" sz="3500" b="1" dirty="0" smtClean="0">
                <a:latin typeface="Cambria" pitchFamily="18" charset="0"/>
                <a:ea typeface="Cambria" pitchFamily="18" charset="0"/>
              </a:rPr>
              <a:t>Modifications to Maceration</a:t>
            </a:r>
            <a:endParaRPr lang="en-US" sz="3500" b="1" dirty="0">
              <a:latin typeface="Cambria" pitchFamily="18" charset="0"/>
              <a:ea typeface="Cambria" pitchFamily="18" charset="0"/>
            </a:endParaRPr>
          </a:p>
        </p:txBody>
      </p:sp>
      <p:sp>
        <p:nvSpPr>
          <p:cNvPr id="3" name="Content Placeholder 2"/>
          <p:cNvSpPr>
            <a:spLocks noGrp="1"/>
          </p:cNvSpPr>
          <p:nvPr>
            <p:ph idx="1"/>
          </p:nvPr>
        </p:nvSpPr>
        <p:spPr>
          <a:xfrm>
            <a:off x="457200" y="1447800"/>
            <a:ext cx="8229600" cy="4876800"/>
          </a:xfrm>
        </p:spPr>
        <p:txBody>
          <a:bodyPr>
            <a:normAutofit lnSpcReduction="10000"/>
          </a:bodyPr>
          <a:lstStyle/>
          <a:p>
            <a:r>
              <a:rPr lang="en-US" sz="2200" dirty="0" smtClean="0"/>
              <a:t>The maceration method is modified to multiple stage extraction to increase the yield of the active ingredients in the extracts.</a:t>
            </a:r>
          </a:p>
          <a:p>
            <a:pPr>
              <a:buFont typeface="Wingdings" pitchFamily="2" charset="2"/>
              <a:buChar char="v"/>
            </a:pPr>
            <a:r>
              <a:rPr lang="en-US" sz="2200" dirty="0"/>
              <a:t> </a:t>
            </a:r>
            <a:r>
              <a:rPr lang="en-US" sz="2200" b="1" dirty="0" smtClean="0"/>
              <a:t>Modified Maceration : </a:t>
            </a:r>
            <a:r>
              <a:rPr lang="en-US" sz="2200" dirty="0" smtClean="0"/>
              <a:t>is used for </a:t>
            </a:r>
            <a:r>
              <a:rPr lang="en-US" sz="2200" dirty="0" err="1" smtClean="0"/>
              <a:t>unorganised</a:t>
            </a:r>
            <a:r>
              <a:rPr lang="en-US" sz="2200" dirty="0" smtClean="0"/>
              <a:t> drug like </a:t>
            </a:r>
            <a:r>
              <a:rPr lang="en-US" sz="2200" b="1" dirty="0" smtClean="0">
                <a:solidFill>
                  <a:srgbClr val="FF0000"/>
                </a:solidFill>
              </a:rPr>
              <a:t>gums   and resins. </a:t>
            </a:r>
          </a:p>
          <a:p>
            <a:pPr marL="0" indent="0">
              <a:buNone/>
            </a:pPr>
            <a:r>
              <a:rPr lang="en-US" sz="2200" dirty="0"/>
              <a:t> </a:t>
            </a:r>
            <a:r>
              <a:rPr lang="en-US" sz="2200" dirty="0" smtClean="0"/>
              <a:t>   pressing is avoided.</a:t>
            </a:r>
          </a:p>
          <a:p>
            <a:pPr marL="0" indent="0">
              <a:buNone/>
            </a:pPr>
            <a:r>
              <a:rPr lang="en-US" sz="2200" dirty="0"/>
              <a:t> </a:t>
            </a:r>
            <a:r>
              <a:rPr lang="en-US" sz="2200" dirty="0" smtClean="0"/>
              <a:t>   Fresh menstrum is used to wash marc and makeup the volume.</a:t>
            </a:r>
          </a:p>
          <a:p>
            <a:pPr marL="0" indent="0">
              <a:buNone/>
            </a:pPr>
            <a:endParaRPr lang="en-US" sz="600" dirty="0" smtClean="0"/>
          </a:p>
          <a:p>
            <a:pPr>
              <a:buFont typeface="Wingdings" pitchFamily="2" charset="2"/>
              <a:buChar char="v"/>
            </a:pPr>
            <a:r>
              <a:rPr lang="en-US" sz="2200" b="1" dirty="0" smtClean="0"/>
              <a:t>Multiple Maceration : </a:t>
            </a:r>
            <a:r>
              <a:rPr lang="en-US" sz="2200" dirty="0" smtClean="0"/>
              <a:t>to obtain concentrated extract, total menstrum is divided into </a:t>
            </a:r>
            <a:r>
              <a:rPr lang="en-US" sz="2200" b="1" dirty="0" smtClean="0">
                <a:solidFill>
                  <a:srgbClr val="FF0000"/>
                </a:solidFill>
              </a:rPr>
              <a:t>2 parts or 3 parts </a:t>
            </a:r>
            <a:r>
              <a:rPr lang="en-US" sz="2200" dirty="0" smtClean="0"/>
              <a:t>(double or triple maceration ) and each part is used for maceration separately.</a:t>
            </a:r>
          </a:p>
          <a:p>
            <a:pPr>
              <a:buFont typeface="Wingdings" pitchFamily="2" charset="2"/>
              <a:buChar char="v"/>
            </a:pPr>
            <a:endParaRPr lang="en-US" sz="600" dirty="0" smtClean="0"/>
          </a:p>
          <a:p>
            <a:pPr>
              <a:buFont typeface="Wingdings" pitchFamily="2" charset="2"/>
              <a:buChar char="v"/>
            </a:pPr>
            <a:r>
              <a:rPr lang="en-US" sz="2200" b="1" dirty="0" smtClean="0"/>
              <a:t>Vacuum Maceration : </a:t>
            </a:r>
            <a:r>
              <a:rPr lang="en-US" sz="2200" dirty="0" smtClean="0"/>
              <a:t>when pressure is reduced to desired extent, Menstrum is allowed to enter        Increases permeability of cell walls        Reduce extraction time</a:t>
            </a:r>
          </a:p>
          <a:p>
            <a:pPr marL="0" indent="0">
              <a:buNone/>
            </a:pPr>
            <a:r>
              <a:rPr lang="en-US" sz="2200" dirty="0"/>
              <a:t> </a:t>
            </a:r>
            <a:r>
              <a:rPr lang="en-US" sz="2200" dirty="0" smtClean="0"/>
              <a:t>   </a:t>
            </a:r>
            <a:endParaRPr lang="en-US" sz="2200" dirty="0"/>
          </a:p>
        </p:txBody>
      </p:sp>
      <p:cxnSp>
        <p:nvCxnSpPr>
          <p:cNvPr id="5" name="Straight Arrow Connector 4"/>
          <p:cNvCxnSpPr/>
          <p:nvPr/>
        </p:nvCxnSpPr>
        <p:spPr>
          <a:xfrm>
            <a:off x="5387340" y="5196840"/>
            <a:ext cx="38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2339340" y="5516880"/>
            <a:ext cx="38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3962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a:bodyPr>
          <a:lstStyle/>
          <a:p>
            <a:pPr algn="ctr"/>
            <a:r>
              <a:rPr lang="en-US" sz="3500" b="1" dirty="0" smtClean="0">
                <a:latin typeface="Cambria" pitchFamily="18" charset="0"/>
                <a:ea typeface="Cambria" pitchFamily="18" charset="0"/>
              </a:rPr>
              <a:t>Modifications to Maceration</a:t>
            </a:r>
            <a:endParaRPr lang="en-US" sz="3500" b="1" dirty="0">
              <a:latin typeface="Cambria" pitchFamily="18" charset="0"/>
              <a:ea typeface="Cambria" pitchFamily="18" charset="0"/>
            </a:endParaRPr>
          </a:p>
        </p:txBody>
      </p:sp>
      <p:sp>
        <p:nvSpPr>
          <p:cNvPr id="3" name="Content Placeholder 2"/>
          <p:cNvSpPr>
            <a:spLocks noGrp="1"/>
          </p:cNvSpPr>
          <p:nvPr>
            <p:ph idx="1"/>
          </p:nvPr>
        </p:nvSpPr>
        <p:spPr>
          <a:xfrm>
            <a:off x="457200" y="1447800"/>
            <a:ext cx="8229600" cy="4876800"/>
          </a:xfrm>
        </p:spPr>
        <p:txBody>
          <a:bodyPr>
            <a:normAutofit/>
          </a:bodyPr>
          <a:lstStyle/>
          <a:p>
            <a:pPr>
              <a:buFont typeface="Wingdings" pitchFamily="2" charset="2"/>
              <a:buChar char="v"/>
            </a:pPr>
            <a:r>
              <a:rPr lang="en-US" sz="2200" b="1" dirty="0" smtClean="0"/>
              <a:t>Kinetic Maceration : </a:t>
            </a:r>
            <a:r>
              <a:rPr lang="en-US" sz="2200" dirty="0" smtClean="0"/>
              <a:t>The vessel is </a:t>
            </a:r>
            <a:r>
              <a:rPr lang="en-US" sz="2200" b="1" dirty="0" smtClean="0">
                <a:solidFill>
                  <a:srgbClr val="FF0000"/>
                </a:solidFill>
              </a:rPr>
              <a:t>agitated in constant motion </a:t>
            </a:r>
            <a:r>
              <a:rPr lang="en-US" sz="2200" dirty="0" smtClean="0"/>
              <a:t>for first 24 hours</a:t>
            </a:r>
          </a:p>
          <a:p>
            <a:pPr marL="0" indent="0">
              <a:buNone/>
            </a:pPr>
            <a:r>
              <a:rPr lang="en-US" sz="2200" dirty="0"/>
              <a:t> </a:t>
            </a:r>
            <a:r>
              <a:rPr lang="en-US" sz="2200" dirty="0" smtClean="0"/>
              <a:t>   20-50% more yield usually</a:t>
            </a:r>
          </a:p>
          <a:p>
            <a:pPr marL="0" indent="0">
              <a:buNone/>
            </a:pPr>
            <a:endParaRPr lang="en-US" sz="800" dirty="0" smtClean="0"/>
          </a:p>
          <a:p>
            <a:pPr>
              <a:buFont typeface="Wingdings" pitchFamily="2" charset="2"/>
              <a:buChar char="v"/>
            </a:pPr>
            <a:r>
              <a:rPr lang="en-US" sz="2200" b="1" dirty="0" smtClean="0"/>
              <a:t>Re-Maceration : </a:t>
            </a:r>
            <a:r>
              <a:rPr lang="en-US" sz="2200" dirty="0" smtClean="0"/>
              <a:t>first maceration is carried with small amount of menstrum followed by remaining amount of solvent.</a:t>
            </a:r>
          </a:p>
          <a:p>
            <a:pPr>
              <a:buFont typeface="Wingdings" pitchFamily="2" charset="2"/>
              <a:buChar char="v"/>
            </a:pPr>
            <a:endParaRPr lang="en-US" sz="800" dirty="0" smtClean="0"/>
          </a:p>
          <a:p>
            <a:pPr>
              <a:buFont typeface="Wingdings" pitchFamily="2" charset="2"/>
              <a:buChar char="v"/>
            </a:pPr>
            <a:r>
              <a:rPr lang="en-US" sz="2200" b="1" dirty="0" smtClean="0"/>
              <a:t>Circulation Maceration : </a:t>
            </a:r>
            <a:r>
              <a:rPr lang="en-US" sz="2200" dirty="0" smtClean="0"/>
              <a:t>solvent is continuously circulated by pump.</a:t>
            </a:r>
          </a:p>
          <a:p>
            <a:pPr marL="0" indent="0">
              <a:buNone/>
            </a:pPr>
            <a:r>
              <a:rPr lang="en-US" sz="2200" dirty="0"/>
              <a:t> </a:t>
            </a:r>
            <a:r>
              <a:rPr lang="en-US" sz="2200" dirty="0" smtClean="0"/>
              <a:t>   </a:t>
            </a:r>
            <a:endParaRPr lang="en-US" sz="2200" dirty="0"/>
          </a:p>
        </p:txBody>
      </p:sp>
    </p:spTree>
    <p:extLst>
      <p:ext uri="{BB962C8B-B14F-4D97-AF65-F5344CB8AC3E}">
        <p14:creationId xmlns:p14="http://schemas.microsoft.com/office/powerpoint/2010/main" val="861874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a:bodyPr>
          <a:lstStyle/>
          <a:p>
            <a:pPr algn="ctr"/>
            <a:r>
              <a:rPr lang="en-US" sz="3500" b="1" dirty="0" smtClean="0">
                <a:latin typeface="Cambria" pitchFamily="18" charset="0"/>
                <a:ea typeface="Cambria" pitchFamily="18" charset="0"/>
              </a:rPr>
              <a:t>Merits</a:t>
            </a:r>
            <a:endParaRPr lang="en-US" sz="3500" b="1" dirty="0">
              <a:latin typeface="Cambria" pitchFamily="18" charset="0"/>
              <a:ea typeface="Cambria" pitchFamily="18" charset="0"/>
            </a:endParaRPr>
          </a:p>
        </p:txBody>
      </p:sp>
      <p:sp>
        <p:nvSpPr>
          <p:cNvPr id="3" name="Content Placeholder 2"/>
          <p:cNvSpPr>
            <a:spLocks noGrp="1"/>
          </p:cNvSpPr>
          <p:nvPr>
            <p:ph idx="1"/>
          </p:nvPr>
        </p:nvSpPr>
        <p:spPr>
          <a:xfrm>
            <a:off x="457200" y="1447800"/>
            <a:ext cx="8229600" cy="1676400"/>
          </a:xfrm>
        </p:spPr>
        <p:txBody>
          <a:bodyPr>
            <a:normAutofit/>
          </a:bodyPr>
          <a:lstStyle/>
          <a:p>
            <a:pPr>
              <a:buFont typeface="Wingdings" pitchFamily="2" charset="2"/>
              <a:buChar char="Ø"/>
            </a:pPr>
            <a:r>
              <a:rPr lang="en-US" sz="2400" dirty="0" smtClean="0"/>
              <a:t>Small sample size.</a:t>
            </a:r>
          </a:p>
          <a:p>
            <a:pPr>
              <a:buFont typeface="Wingdings" pitchFamily="2" charset="2"/>
              <a:buChar char="Ø"/>
            </a:pPr>
            <a:r>
              <a:rPr lang="en-US" sz="2400" dirty="0" smtClean="0"/>
              <a:t>Strong s</a:t>
            </a:r>
            <a:r>
              <a:rPr lang="en-US" sz="2400" dirty="0"/>
              <a:t>w</a:t>
            </a:r>
            <a:r>
              <a:rPr lang="en-US" sz="2400" dirty="0" smtClean="0"/>
              <a:t>elling properties or high mucilage.</a:t>
            </a:r>
          </a:p>
          <a:p>
            <a:pPr>
              <a:buFont typeface="Wingdings" pitchFamily="2" charset="2"/>
              <a:buChar char="Ø"/>
            </a:pPr>
            <a:r>
              <a:rPr lang="en-US" sz="2400" dirty="0" smtClean="0"/>
              <a:t>Energy saving process.    </a:t>
            </a:r>
            <a:endParaRPr lang="en-US" sz="2400" dirty="0"/>
          </a:p>
        </p:txBody>
      </p:sp>
      <p:sp>
        <p:nvSpPr>
          <p:cNvPr id="8" name="Title 1"/>
          <p:cNvSpPr txBox="1">
            <a:spLocks/>
          </p:cNvSpPr>
          <p:nvPr/>
        </p:nvSpPr>
        <p:spPr>
          <a:xfrm>
            <a:off x="457200" y="3200400"/>
            <a:ext cx="8229600" cy="591312"/>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500" b="1" dirty="0" smtClean="0">
                <a:latin typeface="Cambria" pitchFamily="18" charset="0"/>
                <a:ea typeface="Cambria" pitchFamily="18" charset="0"/>
              </a:rPr>
              <a:t>Demerits</a:t>
            </a:r>
            <a:endParaRPr lang="en-US" sz="3500" b="1" dirty="0">
              <a:latin typeface="Cambria" pitchFamily="18" charset="0"/>
              <a:ea typeface="Cambria" pitchFamily="18" charset="0"/>
            </a:endParaRPr>
          </a:p>
        </p:txBody>
      </p:sp>
      <p:sp>
        <p:nvSpPr>
          <p:cNvPr id="9" name="Content Placeholder 2"/>
          <p:cNvSpPr txBox="1">
            <a:spLocks/>
          </p:cNvSpPr>
          <p:nvPr/>
        </p:nvSpPr>
        <p:spPr>
          <a:xfrm>
            <a:off x="487680" y="4038600"/>
            <a:ext cx="8229600" cy="167640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buFont typeface="Wingdings" pitchFamily="2" charset="2"/>
              <a:buChar char="Ø"/>
            </a:pPr>
            <a:r>
              <a:rPr lang="en-US" sz="2400" dirty="0" smtClean="0"/>
              <a:t>Not exhaustively extract the drug.</a:t>
            </a:r>
          </a:p>
          <a:p>
            <a:pPr>
              <a:buFont typeface="Wingdings" pitchFamily="2" charset="2"/>
              <a:buChar char="Ø"/>
            </a:pPr>
            <a:r>
              <a:rPr lang="en-US" sz="2400" dirty="0" smtClean="0"/>
              <a:t>It is very slow process.</a:t>
            </a:r>
          </a:p>
          <a:p>
            <a:pPr>
              <a:buFont typeface="Wingdings" pitchFamily="2" charset="2"/>
              <a:buChar char="Ø"/>
            </a:pPr>
            <a:r>
              <a:rPr lang="en-US" sz="2400" dirty="0" smtClean="0"/>
              <a:t>Solvent required is more.   </a:t>
            </a:r>
            <a:endParaRPr lang="en-US" sz="2400" dirty="0"/>
          </a:p>
        </p:txBody>
      </p:sp>
    </p:spTree>
    <p:extLst>
      <p:ext uri="{BB962C8B-B14F-4D97-AF65-F5344CB8AC3E}">
        <p14:creationId xmlns:p14="http://schemas.microsoft.com/office/powerpoint/2010/main" val="2693964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591312"/>
          </a:xfrm>
        </p:spPr>
        <p:txBody>
          <a:bodyPr>
            <a:normAutofit/>
          </a:bodyPr>
          <a:lstStyle/>
          <a:p>
            <a:pPr algn="ctr"/>
            <a:r>
              <a:rPr lang="en-US" sz="3500" b="1" dirty="0" smtClean="0">
                <a:latin typeface="Cambria" pitchFamily="18" charset="0"/>
                <a:ea typeface="Cambria" pitchFamily="18" charset="0"/>
              </a:rPr>
              <a:t>INFUSION</a:t>
            </a:r>
            <a:endParaRPr lang="en-US" sz="3500" b="1" dirty="0">
              <a:latin typeface="Cambria" pitchFamily="18" charset="0"/>
              <a:ea typeface="Cambria" pitchFamily="18" charset="0"/>
            </a:endParaRPr>
          </a:p>
        </p:txBody>
      </p:sp>
      <p:sp>
        <p:nvSpPr>
          <p:cNvPr id="3" name="Content Placeholder 2"/>
          <p:cNvSpPr>
            <a:spLocks noGrp="1"/>
          </p:cNvSpPr>
          <p:nvPr>
            <p:ph idx="1"/>
          </p:nvPr>
        </p:nvSpPr>
        <p:spPr>
          <a:xfrm>
            <a:off x="533400" y="1295400"/>
            <a:ext cx="8229600" cy="4876800"/>
          </a:xfrm>
        </p:spPr>
        <p:txBody>
          <a:bodyPr>
            <a:normAutofit lnSpcReduction="10000"/>
          </a:bodyPr>
          <a:lstStyle/>
          <a:p>
            <a:r>
              <a:rPr lang="en-US" sz="2200" dirty="0" smtClean="0"/>
              <a:t>It is used for extraction of vitamins, volatile ingredients and soft ingredients in which the po</a:t>
            </a:r>
            <a:r>
              <a:rPr lang="en-US" sz="2200" dirty="0"/>
              <a:t>w</a:t>
            </a:r>
            <a:r>
              <a:rPr lang="en-US" sz="2200" dirty="0" smtClean="0"/>
              <a:t>dered drug is extracted with hot/cold water</a:t>
            </a:r>
          </a:p>
          <a:p>
            <a:r>
              <a:rPr lang="en-US" sz="2200" dirty="0" smtClean="0"/>
              <a:t>Plant material is macerate for short period of time</a:t>
            </a:r>
          </a:p>
          <a:p>
            <a:r>
              <a:rPr lang="en-US" sz="2200" dirty="0" smtClean="0"/>
              <a:t>It is a type of periodic maceration</a:t>
            </a:r>
          </a:p>
          <a:p>
            <a:pPr marL="0" indent="0" algn="ctr">
              <a:buNone/>
            </a:pPr>
            <a:r>
              <a:rPr lang="en-US" sz="2200" dirty="0" smtClean="0"/>
              <a:t>                     soak powdered drug in hot/ lukewarm water for </a:t>
            </a:r>
          </a:p>
          <a:p>
            <a:pPr marL="0" indent="0" algn="ctr">
              <a:buNone/>
            </a:pPr>
            <a:r>
              <a:rPr lang="en-US" sz="2200" dirty="0" smtClean="0"/>
              <a:t>                      specified period with/without stirring</a:t>
            </a:r>
          </a:p>
          <a:p>
            <a:pPr marL="0" indent="0" algn="ctr">
              <a:buNone/>
            </a:pPr>
            <a:endParaRPr lang="en-US" sz="2200" dirty="0" smtClean="0"/>
          </a:p>
          <a:p>
            <a:pPr marL="0" indent="0" algn="ctr">
              <a:buNone/>
            </a:pPr>
            <a:r>
              <a:rPr lang="en-US" sz="2200" dirty="0" smtClean="0"/>
              <a:t>                      Filter</a:t>
            </a:r>
          </a:p>
          <a:p>
            <a:pPr marL="0" indent="0" algn="ctr">
              <a:buNone/>
            </a:pPr>
            <a:endParaRPr lang="en-US" sz="2200" dirty="0" smtClean="0"/>
          </a:p>
          <a:p>
            <a:pPr marL="0" indent="0" algn="ctr">
              <a:buNone/>
            </a:pPr>
            <a:r>
              <a:rPr lang="en-US" sz="2200" dirty="0" smtClean="0"/>
              <a:t>                       Press the marc</a:t>
            </a:r>
          </a:p>
          <a:p>
            <a:pPr marL="0" indent="0" algn="ctr">
              <a:buNone/>
            </a:pPr>
            <a:endParaRPr lang="en-US" sz="2200" dirty="0" smtClean="0"/>
          </a:p>
          <a:p>
            <a:pPr marL="0" indent="0" algn="ctr">
              <a:buNone/>
            </a:pPr>
            <a:r>
              <a:rPr lang="en-US" sz="2200" dirty="0" smtClean="0"/>
              <a:t>                        Extract again with fresh hot/lukewarm water</a:t>
            </a:r>
            <a:endParaRPr lang="en-US" sz="2200" dirty="0"/>
          </a:p>
        </p:txBody>
      </p:sp>
      <p:cxnSp>
        <p:nvCxnSpPr>
          <p:cNvPr id="7" name="Straight Arrow Connector 6"/>
          <p:cNvCxnSpPr/>
          <p:nvPr/>
        </p:nvCxnSpPr>
        <p:spPr>
          <a:xfrm>
            <a:off x="5334000" y="3733800"/>
            <a:ext cx="0" cy="381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 name="Straight Arrow Connector 11"/>
          <p:cNvCxnSpPr/>
          <p:nvPr/>
        </p:nvCxnSpPr>
        <p:spPr>
          <a:xfrm>
            <a:off x="5334000" y="5181600"/>
            <a:ext cx="0" cy="381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 name="Straight Arrow Connector 12"/>
          <p:cNvCxnSpPr/>
          <p:nvPr/>
        </p:nvCxnSpPr>
        <p:spPr>
          <a:xfrm>
            <a:off x="5349240" y="4457700"/>
            <a:ext cx="0" cy="381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467100"/>
            <a:ext cx="230505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1875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591312"/>
          </a:xfrm>
        </p:spPr>
        <p:txBody>
          <a:bodyPr>
            <a:normAutofit/>
          </a:bodyPr>
          <a:lstStyle/>
          <a:p>
            <a:pPr algn="ctr"/>
            <a:r>
              <a:rPr lang="en-US" sz="3500" b="1" dirty="0" smtClean="0">
                <a:latin typeface="Cambria" pitchFamily="18" charset="0"/>
                <a:ea typeface="Cambria" pitchFamily="18" charset="0"/>
              </a:rPr>
              <a:t>DECOCTION</a:t>
            </a:r>
            <a:endParaRPr lang="en-US" sz="3500" b="1" dirty="0">
              <a:latin typeface="Cambria" pitchFamily="18" charset="0"/>
              <a:ea typeface="Cambria" pitchFamily="18" charset="0"/>
            </a:endParaRPr>
          </a:p>
        </p:txBody>
      </p:sp>
      <p:sp>
        <p:nvSpPr>
          <p:cNvPr id="3" name="Content Placeholder 2"/>
          <p:cNvSpPr>
            <a:spLocks noGrp="1"/>
          </p:cNvSpPr>
          <p:nvPr>
            <p:ph idx="1"/>
          </p:nvPr>
        </p:nvSpPr>
        <p:spPr>
          <a:xfrm>
            <a:off x="533400" y="1295400"/>
            <a:ext cx="8229600" cy="4876800"/>
          </a:xfrm>
        </p:spPr>
        <p:txBody>
          <a:bodyPr>
            <a:normAutofit/>
          </a:bodyPr>
          <a:lstStyle/>
          <a:p>
            <a:r>
              <a:rPr lang="en-US" sz="2200" dirty="0" smtClean="0"/>
              <a:t>This is the ancient and more popular process of extracting water soluble and heat stable constituents from crude drugs by boiling them in water for 15 minutes.</a:t>
            </a:r>
          </a:p>
          <a:p>
            <a:r>
              <a:rPr lang="en-US" sz="2200" dirty="0" smtClean="0"/>
              <a:t>The boiled crude drug-water mixture is then cooled, then filtered and sufficient volume of cold water is added.</a:t>
            </a:r>
          </a:p>
          <a:p>
            <a:r>
              <a:rPr lang="en-US" sz="2200" dirty="0" err="1" smtClean="0"/>
              <a:t>Eg</a:t>
            </a:r>
            <a:r>
              <a:rPr lang="en-US" sz="2200" dirty="0" smtClean="0"/>
              <a:t> ;- Tea, Coffee</a:t>
            </a:r>
            <a:endParaRPr lang="en-US" sz="22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429000"/>
            <a:ext cx="3128962" cy="312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1882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591312"/>
          </a:xfrm>
        </p:spPr>
        <p:txBody>
          <a:bodyPr>
            <a:normAutofit/>
          </a:bodyPr>
          <a:lstStyle/>
          <a:p>
            <a:pPr algn="ctr"/>
            <a:r>
              <a:rPr lang="en-US" sz="3500" b="1" dirty="0" smtClean="0">
                <a:latin typeface="Cambria" pitchFamily="18" charset="0"/>
                <a:ea typeface="Cambria" pitchFamily="18" charset="0"/>
              </a:rPr>
              <a:t>DIGESTION</a:t>
            </a:r>
            <a:endParaRPr lang="en-US" sz="3500" b="1" dirty="0">
              <a:latin typeface="Cambria" pitchFamily="18" charset="0"/>
              <a:ea typeface="Cambria" pitchFamily="18" charset="0"/>
            </a:endParaRPr>
          </a:p>
        </p:txBody>
      </p:sp>
      <p:sp>
        <p:nvSpPr>
          <p:cNvPr id="3" name="Content Placeholder 2"/>
          <p:cNvSpPr>
            <a:spLocks noGrp="1"/>
          </p:cNvSpPr>
          <p:nvPr>
            <p:ph idx="1"/>
          </p:nvPr>
        </p:nvSpPr>
        <p:spPr>
          <a:xfrm>
            <a:off x="533400" y="1295400"/>
            <a:ext cx="8229600" cy="4876800"/>
          </a:xfrm>
        </p:spPr>
        <p:txBody>
          <a:bodyPr>
            <a:normAutofit/>
          </a:bodyPr>
          <a:lstStyle/>
          <a:p>
            <a:r>
              <a:rPr lang="en-US" sz="2200" dirty="0" smtClean="0"/>
              <a:t>Digestion is also a type of maceration in which moderate heating is preferred during extraction.</a:t>
            </a:r>
          </a:p>
          <a:p>
            <a:r>
              <a:rPr lang="en-US" sz="2200" dirty="0" smtClean="0"/>
              <a:t>It is preferred for drugs in which the use of moderately elevated temperature does not cause the degradation of constituents.</a:t>
            </a:r>
          </a:p>
          <a:p>
            <a:r>
              <a:rPr lang="en-US" sz="2200" dirty="0" err="1"/>
              <a:t>E</a:t>
            </a:r>
            <a:r>
              <a:rPr lang="en-US" sz="2200" dirty="0" err="1" smtClean="0"/>
              <a:t>g</a:t>
            </a:r>
            <a:r>
              <a:rPr lang="en-US" sz="2200" dirty="0" smtClean="0"/>
              <a:t>: </a:t>
            </a:r>
            <a:r>
              <a:rPr lang="en-US" sz="2200" dirty="0" err="1" smtClean="0"/>
              <a:t>Belladona</a:t>
            </a:r>
            <a:r>
              <a:rPr lang="en-US" sz="2200" dirty="0" smtClean="0"/>
              <a:t> tincture </a:t>
            </a:r>
          </a:p>
          <a:p>
            <a:pPr marL="0" indent="0">
              <a:buNone/>
            </a:pPr>
            <a:r>
              <a:rPr lang="en-US" sz="2200" dirty="0" smtClean="0"/>
              <a:t>          Benzoin tincture and sweet orange peel tincture </a:t>
            </a:r>
            <a:endParaRPr lang="en-US" sz="22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810000"/>
            <a:ext cx="40386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4690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a:bodyPr>
          <a:lstStyle/>
          <a:p>
            <a:pPr algn="ctr"/>
            <a:r>
              <a:rPr lang="en-US" sz="3500" b="1" dirty="0" smtClean="0">
                <a:latin typeface="Cambria" pitchFamily="18" charset="0"/>
                <a:ea typeface="Cambria" pitchFamily="18" charset="0"/>
              </a:rPr>
              <a:t>PERCOLATION</a:t>
            </a:r>
            <a:endParaRPr lang="en-US" sz="3500" b="1" dirty="0">
              <a:latin typeface="Cambria" pitchFamily="18" charset="0"/>
              <a:ea typeface="Cambria" pitchFamily="18" charset="0"/>
            </a:endParaRPr>
          </a:p>
        </p:txBody>
      </p:sp>
      <p:sp>
        <p:nvSpPr>
          <p:cNvPr id="3" name="Content Placeholder 2"/>
          <p:cNvSpPr>
            <a:spLocks noGrp="1"/>
          </p:cNvSpPr>
          <p:nvPr>
            <p:ph idx="1"/>
          </p:nvPr>
        </p:nvSpPr>
        <p:spPr>
          <a:xfrm>
            <a:off x="457200" y="1447800"/>
            <a:ext cx="4953000" cy="4876800"/>
          </a:xfrm>
        </p:spPr>
        <p:txBody>
          <a:bodyPr>
            <a:normAutofit lnSpcReduction="10000"/>
          </a:bodyPr>
          <a:lstStyle/>
          <a:p>
            <a:pPr>
              <a:buFont typeface="Wingdings" pitchFamily="2" charset="2"/>
              <a:buChar char="v"/>
            </a:pPr>
            <a:r>
              <a:rPr lang="en-US" sz="2200" dirty="0" smtClean="0">
                <a:latin typeface="Cambria" pitchFamily="18" charset="0"/>
                <a:ea typeface="Cambria" pitchFamily="18" charset="0"/>
              </a:rPr>
              <a:t>It is continuous downward displacement of the solvent through the bed of crude drug material to get extract.</a:t>
            </a:r>
          </a:p>
          <a:p>
            <a:pPr>
              <a:buFont typeface="Wingdings" pitchFamily="2" charset="2"/>
              <a:buChar char="v"/>
            </a:pPr>
            <a:r>
              <a:rPr lang="en-US" sz="2200" dirty="0" smtClean="0">
                <a:latin typeface="Cambria" pitchFamily="18" charset="0"/>
                <a:ea typeface="Cambria" pitchFamily="18" charset="0"/>
              </a:rPr>
              <a:t>Most frequently used to extract active ingredients in the preparation of tinctures and fluid extracts.</a:t>
            </a:r>
          </a:p>
          <a:p>
            <a:pPr>
              <a:buFont typeface="Wingdings" pitchFamily="2" charset="2"/>
              <a:buChar char="v"/>
            </a:pPr>
            <a:r>
              <a:rPr lang="en-US" sz="2200" dirty="0" smtClean="0">
                <a:latin typeface="Cambria" pitchFamily="18" charset="0"/>
                <a:ea typeface="Cambria" pitchFamily="18" charset="0"/>
              </a:rPr>
              <a:t>It is the method of short successive maceration or process of displacement</a:t>
            </a:r>
          </a:p>
          <a:p>
            <a:pPr>
              <a:buFont typeface="Wingdings" pitchFamily="2" charset="2"/>
              <a:buChar char="v"/>
            </a:pPr>
            <a:r>
              <a:rPr lang="en-US" sz="2200" dirty="0" smtClean="0">
                <a:latin typeface="Cambria" pitchFamily="18" charset="0"/>
                <a:ea typeface="Cambria" pitchFamily="18" charset="0"/>
              </a:rPr>
              <a:t>A percolator ( a narrow, cone-shaped vessel open at both ends) is generally used.</a:t>
            </a:r>
          </a:p>
          <a:p>
            <a:pPr marL="0" indent="0">
              <a:buNone/>
            </a:pPr>
            <a:r>
              <a:rPr lang="en-US" sz="2200" dirty="0">
                <a:latin typeface="Cambria" pitchFamily="18" charset="0"/>
                <a:ea typeface="Cambria" pitchFamily="18" charset="0"/>
              </a:rPr>
              <a:t> </a:t>
            </a:r>
            <a:r>
              <a:rPr lang="en-US" sz="2200" dirty="0" smtClean="0">
                <a:latin typeface="Cambria" pitchFamily="18" charset="0"/>
                <a:ea typeface="Cambria" pitchFamily="18" charset="0"/>
              </a:rPr>
              <a:t>   </a:t>
            </a:r>
            <a:endParaRPr lang="en-US" sz="2200" dirty="0">
              <a:latin typeface="Cambria" pitchFamily="18" charset="0"/>
              <a:ea typeface="Cambria"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524000"/>
            <a:ext cx="3048000" cy="407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7317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15112"/>
          </a:xfrm>
        </p:spPr>
        <p:txBody>
          <a:bodyPr>
            <a:normAutofit fontScale="90000"/>
          </a:bodyPr>
          <a:lstStyle/>
          <a:p>
            <a:pPr algn="ctr"/>
            <a:r>
              <a:rPr lang="en-US" sz="3500" b="1" dirty="0" smtClean="0">
                <a:latin typeface="Cambria" pitchFamily="18" charset="0"/>
                <a:ea typeface="Cambria" pitchFamily="18" charset="0"/>
              </a:rPr>
              <a:t>STEPS IN PERCOLATION</a:t>
            </a:r>
            <a:endParaRPr lang="en-US" sz="3500" b="1" dirty="0">
              <a:latin typeface="Cambria" pitchFamily="18" charset="0"/>
              <a:ea typeface="Cambria" pitchFamily="18" charset="0"/>
            </a:endParaRPr>
          </a:p>
        </p:txBody>
      </p:sp>
      <p:sp>
        <p:nvSpPr>
          <p:cNvPr id="4" name="Rounded Rectangle 3"/>
          <p:cNvSpPr/>
          <p:nvPr/>
        </p:nvSpPr>
        <p:spPr>
          <a:xfrm>
            <a:off x="381000" y="1524000"/>
            <a:ext cx="2362200" cy="22860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200" b="1" u="sng" dirty="0" smtClean="0">
                <a:solidFill>
                  <a:srgbClr val="FF0000"/>
                </a:solidFill>
              </a:rPr>
              <a:t>SIZE REDUCTION</a:t>
            </a:r>
          </a:p>
          <a:p>
            <a:pPr algn="ctr"/>
            <a:endParaRPr lang="en-US" sz="400" b="1" u="sng" dirty="0" smtClean="0">
              <a:solidFill>
                <a:srgbClr val="FF0000"/>
              </a:solidFill>
            </a:endParaRPr>
          </a:p>
          <a:p>
            <a:pPr algn="ctr"/>
            <a:r>
              <a:rPr lang="en-US" sz="1600" dirty="0" smtClean="0"/>
              <a:t>The drug to be extracted is subjected to suitable degree of size reduction, usually from coarse to fine powder</a:t>
            </a:r>
            <a:endParaRPr lang="en-US" sz="1600" dirty="0"/>
          </a:p>
        </p:txBody>
      </p:sp>
      <p:cxnSp>
        <p:nvCxnSpPr>
          <p:cNvPr id="6" name="Straight Arrow Connector 5"/>
          <p:cNvCxnSpPr>
            <a:stCxn id="4" idx="3"/>
            <a:endCxn id="15" idx="1"/>
          </p:cNvCxnSpPr>
          <p:nvPr/>
        </p:nvCxnSpPr>
        <p:spPr>
          <a:xfrm>
            <a:off x="2743200" y="2667000"/>
            <a:ext cx="685800" cy="762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5" name="Rounded Rectangle 14"/>
          <p:cNvSpPr/>
          <p:nvPr/>
        </p:nvSpPr>
        <p:spPr>
          <a:xfrm>
            <a:off x="3429000" y="1539240"/>
            <a:ext cx="2362200" cy="227076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200" b="1" u="sng" dirty="0" smtClean="0">
                <a:solidFill>
                  <a:srgbClr val="FF0000"/>
                </a:solidFill>
              </a:rPr>
              <a:t>IMBIBITION</a:t>
            </a:r>
          </a:p>
          <a:p>
            <a:pPr algn="ctr"/>
            <a:endParaRPr lang="en-US" sz="600" b="1" u="sng" dirty="0" smtClean="0">
              <a:solidFill>
                <a:srgbClr val="FF0000"/>
              </a:solidFill>
            </a:endParaRPr>
          </a:p>
          <a:p>
            <a:pPr algn="ctr"/>
            <a:r>
              <a:rPr lang="en-US" sz="1600" dirty="0" smtClean="0"/>
              <a:t>Powdered drug is moistened with a suitable amount of menstrum and allowed to stand for 4 hours in a well closed container</a:t>
            </a:r>
            <a:endParaRPr lang="en-US" sz="1600" dirty="0"/>
          </a:p>
        </p:txBody>
      </p:sp>
      <p:cxnSp>
        <p:nvCxnSpPr>
          <p:cNvPr id="17" name="Straight Arrow Connector 16"/>
          <p:cNvCxnSpPr/>
          <p:nvPr/>
        </p:nvCxnSpPr>
        <p:spPr>
          <a:xfrm>
            <a:off x="5791200" y="2590800"/>
            <a:ext cx="6858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8" name="Rounded Rectangle 17"/>
          <p:cNvSpPr/>
          <p:nvPr/>
        </p:nvSpPr>
        <p:spPr>
          <a:xfrm>
            <a:off x="6477000" y="1539240"/>
            <a:ext cx="2362200" cy="227076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200" b="1" u="sng" dirty="0" smtClean="0">
                <a:solidFill>
                  <a:srgbClr val="FF0000"/>
                </a:solidFill>
              </a:rPr>
              <a:t>PACKING</a:t>
            </a:r>
          </a:p>
          <a:p>
            <a:pPr algn="ctr"/>
            <a:endParaRPr lang="en-US" sz="600" b="1" u="sng" dirty="0" smtClean="0">
              <a:solidFill>
                <a:srgbClr val="FF0000"/>
              </a:solidFill>
            </a:endParaRPr>
          </a:p>
          <a:p>
            <a:pPr algn="ctr"/>
            <a:r>
              <a:rPr lang="en-US" sz="1600" dirty="0" smtClean="0"/>
              <a:t>After imbibition the moistened drug is evenly packed into the percolator</a:t>
            </a:r>
            <a:endParaRPr lang="en-US" sz="1600" dirty="0"/>
          </a:p>
        </p:txBody>
      </p:sp>
      <p:cxnSp>
        <p:nvCxnSpPr>
          <p:cNvPr id="21" name="Straight Arrow Connector 20"/>
          <p:cNvCxnSpPr/>
          <p:nvPr/>
        </p:nvCxnSpPr>
        <p:spPr>
          <a:xfrm>
            <a:off x="7658100" y="3810000"/>
            <a:ext cx="0" cy="609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3" name="Rounded Rectangle 22"/>
          <p:cNvSpPr/>
          <p:nvPr/>
        </p:nvSpPr>
        <p:spPr>
          <a:xfrm>
            <a:off x="5791200" y="4419600"/>
            <a:ext cx="3048000" cy="179832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200" b="1" u="sng" dirty="0" smtClean="0">
                <a:solidFill>
                  <a:srgbClr val="FF0000"/>
                </a:solidFill>
              </a:rPr>
              <a:t>MACERATION</a:t>
            </a:r>
          </a:p>
          <a:p>
            <a:pPr algn="ctr"/>
            <a:endParaRPr lang="en-US" sz="600" b="1" u="sng" dirty="0" smtClean="0">
              <a:solidFill>
                <a:srgbClr val="FF0000"/>
              </a:solidFill>
            </a:endParaRPr>
          </a:p>
          <a:p>
            <a:pPr algn="ctr"/>
            <a:r>
              <a:rPr lang="en-US" sz="1600" dirty="0" smtClean="0"/>
              <a:t>After packing sufficient menstrum is added to saturate the material. The percolator is allowed to stand for 24 hours to macerate the drug</a:t>
            </a:r>
            <a:endParaRPr lang="en-US" sz="1600" dirty="0"/>
          </a:p>
        </p:txBody>
      </p:sp>
      <p:cxnSp>
        <p:nvCxnSpPr>
          <p:cNvPr id="25" name="Straight Arrow Connector 24"/>
          <p:cNvCxnSpPr/>
          <p:nvPr/>
        </p:nvCxnSpPr>
        <p:spPr>
          <a:xfrm flipH="1">
            <a:off x="4968240" y="5303520"/>
            <a:ext cx="80772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7" name="Rounded Rectangle 26"/>
          <p:cNvSpPr/>
          <p:nvPr/>
        </p:nvSpPr>
        <p:spPr>
          <a:xfrm>
            <a:off x="1562100" y="4419600"/>
            <a:ext cx="3390900" cy="19812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200" b="1" u="sng" dirty="0" smtClean="0">
                <a:solidFill>
                  <a:srgbClr val="FF0000"/>
                </a:solidFill>
              </a:rPr>
              <a:t>PERCOLATION</a:t>
            </a:r>
          </a:p>
          <a:p>
            <a:pPr algn="ctr"/>
            <a:endParaRPr lang="en-US" sz="600" b="1" u="sng" dirty="0" smtClean="0">
              <a:solidFill>
                <a:srgbClr val="FF0000"/>
              </a:solidFill>
            </a:endParaRPr>
          </a:p>
          <a:p>
            <a:pPr algn="ctr"/>
            <a:r>
              <a:rPr lang="en-US" sz="1600" dirty="0" smtClean="0"/>
              <a:t>The lower tap is opened and liquid collected therein is allowed to drip slowly at a controlled rate until 3/4</a:t>
            </a:r>
            <a:r>
              <a:rPr lang="en-US" sz="1600" baseline="30000" dirty="0" smtClean="0"/>
              <a:t>th</a:t>
            </a:r>
            <a:r>
              <a:rPr lang="en-US" sz="1600" dirty="0" smtClean="0"/>
              <a:t> volume of the finished product is obtained.</a:t>
            </a:r>
            <a:endParaRPr lang="en-US" sz="1600" dirty="0"/>
          </a:p>
        </p:txBody>
      </p:sp>
    </p:spTree>
    <p:extLst>
      <p:ext uri="{BB962C8B-B14F-4D97-AF65-F5344CB8AC3E}">
        <p14:creationId xmlns:p14="http://schemas.microsoft.com/office/powerpoint/2010/main" val="1133182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a:bodyPr>
          <a:lstStyle/>
          <a:p>
            <a:pPr algn="ctr"/>
            <a:r>
              <a:rPr lang="en-US" sz="3500" b="1" dirty="0" smtClean="0">
                <a:latin typeface="Cambria" pitchFamily="18" charset="0"/>
                <a:ea typeface="Cambria" pitchFamily="18" charset="0"/>
              </a:rPr>
              <a:t>TYPES OF PERCOLATION</a:t>
            </a:r>
            <a:endParaRPr lang="en-US" sz="3500" b="1" dirty="0">
              <a:latin typeface="Cambria" pitchFamily="18" charset="0"/>
              <a:ea typeface="Cambria" pitchFamily="18" charset="0"/>
            </a:endParaRPr>
          </a:p>
        </p:txBody>
      </p:sp>
      <p:sp>
        <p:nvSpPr>
          <p:cNvPr id="3" name="Content Placeholder 2"/>
          <p:cNvSpPr>
            <a:spLocks noGrp="1"/>
          </p:cNvSpPr>
          <p:nvPr>
            <p:ph idx="1"/>
          </p:nvPr>
        </p:nvSpPr>
        <p:spPr>
          <a:xfrm>
            <a:off x="457200" y="1447800"/>
            <a:ext cx="8001000" cy="4876800"/>
          </a:xfrm>
        </p:spPr>
        <p:txBody>
          <a:bodyPr>
            <a:normAutofit/>
          </a:bodyPr>
          <a:lstStyle/>
          <a:p>
            <a:pPr>
              <a:buFont typeface="Wingdings" pitchFamily="2" charset="2"/>
              <a:buChar char="v"/>
            </a:pPr>
            <a:r>
              <a:rPr lang="en-US" sz="2200" b="1" dirty="0" smtClean="0">
                <a:latin typeface="Cambria" pitchFamily="18" charset="0"/>
                <a:ea typeface="Cambria" pitchFamily="18" charset="0"/>
              </a:rPr>
              <a:t>Simple Percolation : </a:t>
            </a:r>
          </a:p>
          <a:p>
            <a:pPr marL="457200" indent="-457200">
              <a:buAutoNum type="arabicPeriod"/>
            </a:pPr>
            <a:endParaRPr lang="en-US" sz="2200" dirty="0">
              <a:latin typeface="Cambria" pitchFamily="18" charset="0"/>
              <a:ea typeface="Cambria" pitchFamily="18" charset="0"/>
            </a:endParaRPr>
          </a:p>
          <a:p>
            <a:pPr marL="457200" indent="-457200">
              <a:buAutoNum type="arabicPeriod"/>
            </a:pPr>
            <a:endParaRPr lang="en-US" sz="2200" dirty="0" smtClean="0">
              <a:latin typeface="Cambria" pitchFamily="18" charset="0"/>
              <a:ea typeface="Cambria" pitchFamily="18" charset="0"/>
            </a:endParaRPr>
          </a:p>
          <a:p>
            <a:pPr marL="457200" indent="-457200">
              <a:buAutoNum type="arabicPeriod"/>
            </a:pPr>
            <a:endParaRPr lang="en-US" sz="2200" dirty="0">
              <a:latin typeface="Cambria" pitchFamily="18" charset="0"/>
              <a:ea typeface="Cambria" pitchFamily="18" charset="0"/>
            </a:endParaRPr>
          </a:p>
          <a:p>
            <a:pPr marL="0" indent="0">
              <a:buNone/>
            </a:pPr>
            <a:r>
              <a:rPr lang="en-US" sz="2000" dirty="0" err="1" smtClean="0">
                <a:latin typeface="Cambria" pitchFamily="18" charset="0"/>
                <a:ea typeface="Cambria" pitchFamily="18" charset="0"/>
              </a:rPr>
              <a:t>Eg</a:t>
            </a:r>
            <a:r>
              <a:rPr lang="en-US" sz="2000" dirty="0" smtClean="0">
                <a:latin typeface="Cambria" pitchFamily="18" charset="0"/>
                <a:ea typeface="Cambria" pitchFamily="18" charset="0"/>
              </a:rPr>
              <a:t> :- i) Tincture of </a:t>
            </a:r>
            <a:r>
              <a:rPr lang="en-US" sz="2000" dirty="0" err="1" smtClean="0">
                <a:latin typeface="Cambria" pitchFamily="18" charset="0"/>
                <a:ea typeface="Cambria" pitchFamily="18" charset="0"/>
              </a:rPr>
              <a:t>belladona</a:t>
            </a:r>
            <a:endParaRPr lang="en-US" sz="2000" dirty="0" smtClean="0">
              <a:latin typeface="Cambria" pitchFamily="18" charset="0"/>
              <a:ea typeface="Cambria" pitchFamily="18" charset="0"/>
            </a:endParaRPr>
          </a:p>
          <a:p>
            <a:pPr marL="0" indent="0">
              <a:buNone/>
            </a:pPr>
            <a:r>
              <a:rPr lang="en-US" sz="2000" dirty="0">
                <a:latin typeface="Cambria" pitchFamily="18" charset="0"/>
                <a:ea typeface="Cambria" pitchFamily="18" charset="0"/>
              </a:rPr>
              <a:t> </a:t>
            </a:r>
            <a:r>
              <a:rPr lang="en-US" sz="2000" dirty="0" smtClean="0">
                <a:latin typeface="Cambria" pitchFamily="18" charset="0"/>
                <a:ea typeface="Cambria" pitchFamily="18" charset="0"/>
              </a:rPr>
              <a:t>        ii) Compound tincture of cardamom</a:t>
            </a:r>
          </a:p>
          <a:p>
            <a:pPr marL="0" indent="0">
              <a:buNone/>
            </a:pPr>
            <a:endParaRPr lang="en-US" sz="2000" dirty="0" smtClean="0">
              <a:latin typeface="Cambria" pitchFamily="18" charset="0"/>
              <a:ea typeface="Cambria" pitchFamily="18" charset="0"/>
            </a:endParaRPr>
          </a:p>
          <a:p>
            <a:pPr>
              <a:buFont typeface="Wingdings" pitchFamily="2" charset="2"/>
              <a:buChar char="v"/>
            </a:pPr>
            <a:r>
              <a:rPr lang="en-US" sz="2200" b="1" dirty="0" smtClean="0">
                <a:latin typeface="Cambria" pitchFamily="18" charset="0"/>
                <a:ea typeface="Cambria" pitchFamily="18" charset="0"/>
              </a:rPr>
              <a:t>Modified Percolation :</a:t>
            </a:r>
          </a:p>
          <a:p>
            <a:pPr>
              <a:buFont typeface="Arial" pitchFamily="34" charset="0"/>
              <a:buChar char="•"/>
            </a:pPr>
            <a:r>
              <a:rPr lang="en-US" sz="2000" dirty="0" smtClean="0">
                <a:latin typeface="Cambria" pitchFamily="18" charset="0"/>
                <a:ea typeface="Cambria" pitchFamily="18" charset="0"/>
              </a:rPr>
              <a:t>Repeated maceration is more effective than simple.</a:t>
            </a:r>
          </a:p>
          <a:p>
            <a:pPr>
              <a:buFont typeface="Arial" pitchFamily="34" charset="0"/>
              <a:buChar char="•"/>
            </a:pPr>
            <a:r>
              <a:rPr lang="en-US" sz="2000" dirty="0" smtClean="0">
                <a:latin typeface="Cambria" pitchFamily="18" charset="0"/>
                <a:ea typeface="Cambria" pitchFamily="18" charset="0"/>
              </a:rPr>
              <a:t>Multiple maceration – solvent divided into equal multiple time considering the solvent retained by plant tissue.</a:t>
            </a:r>
          </a:p>
          <a:p>
            <a:pPr>
              <a:buFont typeface="Arial" pitchFamily="34" charset="0"/>
              <a:buChar char="•"/>
            </a:pPr>
            <a:r>
              <a:rPr lang="en-US" sz="2000" dirty="0" smtClean="0">
                <a:latin typeface="Cambria" pitchFamily="18" charset="0"/>
                <a:ea typeface="Cambria" pitchFamily="18" charset="0"/>
              </a:rPr>
              <a:t>Used to prepare concentrated preparation.</a:t>
            </a:r>
          </a:p>
          <a:p>
            <a:pPr>
              <a:buFont typeface="Wingdings" pitchFamily="2" charset="2"/>
              <a:buChar char="v"/>
            </a:pPr>
            <a:endParaRPr lang="en-US" sz="2000" dirty="0" smtClean="0">
              <a:latin typeface="Cambria" pitchFamily="18" charset="0"/>
              <a:ea typeface="Cambria" pitchFamily="18" charset="0"/>
            </a:endParaRPr>
          </a:p>
        </p:txBody>
      </p:sp>
      <p:sp>
        <p:nvSpPr>
          <p:cNvPr id="9" name="Rounded Rectangle 8"/>
          <p:cNvSpPr/>
          <p:nvPr/>
        </p:nvSpPr>
        <p:spPr>
          <a:xfrm>
            <a:off x="304800" y="2057400"/>
            <a:ext cx="1295400" cy="762000"/>
          </a:xfrm>
          <a:prstGeom prst="round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Drug (200gms)</a:t>
            </a:r>
            <a:endParaRPr lang="en-US" dirty="0"/>
          </a:p>
        </p:txBody>
      </p:sp>
      <p:cxnSp>
        <p:nvCxnSpPr>
          <p:cNvPr id="11" name="Straight Arrow Connector 10"/>
          <p:cNvCxnSpPr/>
          <p:nvPr/>
        </p:nvCxnSpPr>
        <p:spPr>
          <a:xfrm>
            <a:off x="1600200" y="2392680"/>
            <a:ext cx="6096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2" name="Rounded Rectangle 11"/>
          <p:cNvSpPr/>
          <p:nvPr/>
        </p:nvSpPr>
        <p:spPr>
          <a:xfrm>
            <a:off x="2240280" y="2057400"/>
            <a:ext cx="1447800" cy="838200"/>
          </a:xfrm>
          <a:prstGeom prst="round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Imbibition for 4 hours</a:t>
            </a:r>
            <a:endParaRPr lang="en-US" dirty="0"/>
          </a:p>
        </p:txBody>
      </p:sp>
      <p:cxnSp>
        <p:nvCxnSpPr>
          <p:cNvPr id="13" name="Straight Arrow Connector 12"/>
          <p:cNvCxnSpPr/>
          <p:nvPr/>
        </p:nvCxnSpPr>
        <p:spPr>
          <a:xfrm>
            <a:off x="3688080" y="2423160"/>
            <a:ext cx="5334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4" name="Rounded Rectangle 13"/>
          <p:cNvSpPr/>
          <p:nvPr/>
        </p:nvSpPr>
        <p:spPr>
          <a:xfrm>
            <a:off x="4221480" y="2057400"/>
            <a:ext cx="1600200" cy="838200"/>
          </a:xfrm>
          <a:prstGeom prst="round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Maceration for 24 hours</a:t>
            </a:r>
            <a:endParaRPr lang="en-US" dirty="0"/>
          </a:p>
        </p:txBody>
      </p:sp>
      <p:sp>
        <p:nvSpPr>
          <p:cNvPr id="17" name="Rounded Rectangle 16"/>
          <p:cNvSpPr/>
          <p:nvPr/>
        </p:nvSpPr>
        <p:spPr>
          <a:xfrm>
            <a:off x="6355080" y="1981200"/>
            <a:ext cx="2331720" cy="1371600"/>
          </a:xfrm>
          <a:prstGeom prst="round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Percolation an collect i.e., 3/4</a:t>
            </a:r>
            <a:r>
              <a:rPr lang="en-US" baseline="30000" dirty="0" smtClean="0"/>
              <a:t>th</a:t>
            </a:r>
            <a:r>
              <a:rPr lang="en-US" dirty="0" smtClean="0"/>
              <a:t> of the volume of finished preparation</a:t>
            </a:r>
            <a:endParaRPr lang="en-US" dirty="0"/>
          </a:p>
        </p:txBody>
      </p:sp>
      <p:cxnSp>
        <p:nvCxnSpPr>
          <p:cNvPr id="18" name="Straight Arrow Connector 17"/>
          <p:cNvCxnSpPr/>
          <p:nvPr/>
        </p:nvCxnSpPr>
        <p:spPr>
          <a:xfrm>
            <a:off x="5821680" y="2438400"/>
            <a:ext cx="5334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22860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7924800" cy="4876800"/>
          </a:xfrm>
        </p:spPr>
        <p:txBody>
          <a:bodyPr>
            <a:normAutofit/>
          </a:bodyPr>
          <a:lstStyle/>
          <a:p>
            <a:pPr>
              <a:buFont typeface="Wingdings" pitchFamily="2" charset="2"/>
              <a:buChar char="v"/>
            </a:pPr>
            <a:r>
              <a:rPr lang="en-US" sz="2200" b="1" dirty="0" smtClean="0">
                <a:latin typeface="Cambria" pitchFamily="18" charset="0"/>
                <a:ea typeface="Cambria" pitchFamily="18" charset="0"/>
              </a:rPr>
              <a:t>Reserved Percolation :</a:t>
            </a:r>
          </a:p>
          <a:p>
            <a:pPr>
              <a:buFont typeface="Wingdings" pitchFamily="2" charset="2"/>
              <a:buChar char="ü"/>
            </a:pPr>
            <a:r>
              <a:rPr lang="en-US" sz="2000" dirty="0">
                <a:latin typeface="Cambria" pitchFamily="18" charset="0"/>
                <a:ea typeface="Cambria" pitchFamily="18" charset="0"/>
              </a:rPr>
              <a:t>I</a:t>
            </a:r>
            <a:r>
              <a:rPr lang="en-US" sz="2000" dirty="0" smtClean="0">
                <a:latin typeface="Cambria" pitchFamily="18" charset="0"/>
                <a:ea typeface="Cambria" pitchFamily="18" charset="0"/>
              </a:rPr>
              <a:t>n this case the extraction is done through the general percolation procedure.</a:t>
            </a:r>
          </a:p>
          <a:p>
            <a:pPr>
              <a:buFont typeface="Wingdings" pitchFamily="2" charset="2"/>
              <a:buChar char="ü"/>
            </a:pPr>
            <a:r>
              <a:rPr lang="en-US" sz="2000" dirty="0" smtClean="0">
                <a:latin typeface="Cambria" pitchFamily="18" charset="0"/>
                <a:ea typeface="Cambria" pitchFamily="18" charset="0"/>
              </a:rPr>
              <a:t>At the last, the evaporation is done under reduced pressure in equipment like </a:t>
            </a:r>
            <a:r>
              <a:rPr lang="en-US" sz="2000" b="1" dirty="0" smtClean="0">
                <a:solidFill>
                  <a:srgbClr val="FF0000"/>
                </a:solidFill>
                <a:latin typeface="Cambria" pitchFamily="18" charset="0"/>
                <a:ea typeface="Cambria" pitchFamily="18" charset="0"/>
              </a:rPr>
              <a:t>climbing evaporator </a:t>
            </a:r>
            <a:r>
              <a:rPr lang="en-US" sz="2000" dirty="0" smtClean="0">
                <a:latin typeface="Cambria" pitchFamily="18" charset="0"/>
                <a:ea typeface="Cambria" pitchFamily="18" charset="0"/>
              </a:rPr>
              <a:t>to the consistency of a soft extract (semi-solid) such that all the water is removed. </a:t>
            </a:r>
          </a:p>
          <a:p>
            <a:pPr>
              <a:buFont typeface="Wingdings" pitchFamily="2" charset="2"/>
              <a:buChar char="ü"/>
            </a:pPr>
            <a:r>
              <a:rPr lang="en-US" sz="2000" dirty="0" smtClean="0">
                <a:latin typeface="Cambria" pitchFamily="18" charset="0"/>
                <a:ea typeface="Cambria" pitchFamily="18" charset="0"/>
              </a:rPr>
              <a:t>This is then dissolved in the reserved portion which is strongly alcoholic and easily dissolves the evaporated portion with any risk of precipitation.</a:t>
            </a:r>
          </a:p>
        </p:txBody>
      </p:sp>
    </p:spTree>
    <p:extLst>
      <p:ext uri="{BB962C8B-B14F-4D97-AF65-F5344CB8AC3E}">
        <p14:creationId xmlns:p14="http://schemas.microsoft.com/office/powerpoint/2010/main" val="2127130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lstStyle/>
          <a:p>
            <a:r>
              <a:rPr lang="en-US" b="1" dirty="0">
                <a:latin typeface="Cambria" pitchFamily="18" charset="0"/>
                <a:ea typeface="Cambria" pitchFamily="18" charset="0"/>
              </a:rPr>
              <a:t>B</a:t>
            </a:r>
            <a:r>
              <a:rPr lang="en-US" b="1" dirty="0" smtClean="0">
                <a:latin typeface="Cambria" pitchFamily="18" charset="0"/>
                <a:ea typeface="Cambria" pitchFamily="18" charset="0"/>
              </a:rPr>
              <a:t>asics of Extraction</a:t>
            </a:r>
            <a:endParaRPr lang="en-US" b="1" dirty="0">
              <a:latin typeface="Cambria" pitchFamily="18" charset="0"/>
              <a:ea typeface="Cambria" pitchFamily="18" charset="0"/>
            </a:endParaRPr>
          </a:p>
        </p:txBody>
      </p:sp>
      <p:sp>
        <p:nvSpPr>
          <p:cNvPr id="3" name="Content Placeholder 2"/>
          <p:cNvSpPr>
            <a:spLocks noGrp="1"/>
          </p:cNvSpPr>
          <p:nvPr>
            <p:ph idx="1"/>
          </p:nvPr>
        </p:nvSpPr>
        <p:spPr>
          <a:xfrm>
            <a:off x="457200" y="1752600"/>
            <a:ext cx="8229600" cy="4572000"/>
          </a:xfrm>
        </p:spPr>
        <p:txBody>
          <a:bodyPr>
            <a:normAutofit/>
          </a:bodyPr>
          <a:lstStyle/>
          <a:p>
            <a:r>
              <a:rPr lang="en-US" sz="2400" b="1" dirty="0" smtClean="0">
                <a:latin typeface="Cambria" pitchFamily="18" charset="0"/>
                <a:ea typeface="Cambria" pitchFamily="18" charset="0"/>
              </a:rPr>
              <a:t>Extraction</a:t>
            </a:r>
            <a:r>
              <a:rPr lang="en-US" sz="2400" dirty="0" smtClean="0">
                <a:latin typeface="Cambria" pitchFamily="18" charset="0"/>
                <a:ea typeface="Cambria" pitchFamily="18" charset="0"/>
              </a:rPr>
              <a:t> is defined as the process of </a:t>
            </a:r>
            <a:r>
              <a:rPr lang="en-US" sz="2400" dirty="0" smtClean="0">
                <a:solidFill>
                  <a:srgbClr val="FF0000"/>
                </a:solidFill>
                <a:latin typeface="Cambria" pitchFamily="18" charset="0"/>
                <a:ea typeface="Cambria" pitchFamily="18" charset="0"/>
              </a:rPr>
              <a:t>isolation of soluble material</a:t>
            </a:r>
            <a:r>
              <a:rPr lang="en-US" sz="2400" dirty="0" smtClean="0">
                <a:latin typeface="Cambria" pitchFamily="18" charset="0"/>
                <a:ea typeface="Cambria" pitchFamily="18" charset="0"/>
              </a:rPr>
              <a:t> </a:t>
            </a:r>
            <a:r>
              <a:rPr lang="en-US" sz="2400" dirty="0" smtClean="0">
                <a:solidFill>
                  <a:srgbClr val="FF0000"/>
                </a:solidFill>
                <a:latin typeface="Cambria" pitchFamily="18" charset="0"/>
                <a:ea typeface="Cambria" pitchFamily="18" charset="0"/>
              </a:rPr>
              <a:t>from an insoluble residue </a:t>
            </a:r>
            <a:r>
              <a:rPr lang="en-US" sz="2400" dirty="0" smtClean="0">
                <a:latin typeface="Cambria" pitchFamily="18" charset="0"/>
                <a:ea typeface="Cambria" pitchFamily="18" charset="0"/>
              </a:rPr>
              <a:t>which may be liquid or solid by treatment with a solvent on the basis of the physical nature of crude drug to be extracted that is liquid or solid the </a:t>
            </a:r>
            <a:r>
              <a:rPr lang="en-US" sz="2400" dirty="0" smtClean="0">
                <a:solidFill>
                  <a:srgbClr val="FF0000"/>
                </a:solidFill>
                <a:latin typeface="Cambria" pitchFamily="18" charset="0"/>
                <a:ea typeface="Cambria" pitchFamily="18" charset="0"/>
              </a:rPr>
              <a:t>extraction process </a:t>
            </a:r>
            <a:r>
              <a:rPr lang="en-US" sz="2400" dirty="0" smtClean="0">
                <a:latin typeface="Cambria" pitchFamily="18" charset="0"/>
                <a:ea typeface="Cambria" pitchFamily="18" charset="0"/>
              </a:rPr>
              <a:t>may be liquid – liquid or solid– liquid extraction.</a:t>
            </a:r>
          </a:p>
          <a:p>
            <a:r>
              <a:rPr lang="en-US" sz="2400" b="1" dirty="0" smtClean="0">
                <a:latin typeface="Cambria" pitchFamily="18" charset="0"/>
                <a:ea typeface="Cambria" pitchFamily="18" charset="0"/>
              </a:rPr>
              <a:t>Extract</a:t>
            </a:r>
            <a:r>
              <a:rPr lang="en-US" sz="2400" dirty="0" smtClean="0">
                <a:latin typeface="Cambria" pitchFamily="18" charset="0"/>
                <a:ea typeface="Cambria" pitchFamily="18" charset="0"/>
              </a:rPr>
              <a:t> : Extracts can be defined as preparations of crude drugs which contain all the constituents which are soluble in the solvent.</a:t>
            </a:r>
          </a:p>
          <a:p>
            <a:pPr marL="0" indent="0">
              <a:buNone/>
            </a:pPr>
            <a:r>
              <a:rPr lang="en-US" sz="2400" dirty="0">
                <a:latin typeface="Cambria" pitchFamily="18" charset="0"/>
                <a:ea typeface="Cambria" pitchFamily="18" charset="0"/>
              </a:rPr>
              <a:t> </a:t>
            </a:r>
            <a:r>
              <a:rPr lang="en-US" sz="2400" dirty="0" smtClean="0">
                <a:latin typeface="Cambria" pitchFamily="18" charset="0"/>
                <a:ea typeface="Cambria" pitchFamily="18" charset="0"/>
              </a:rPr>
              <a:t>                 </a:t>
            </a:r>
            <a:r>
              <a:rPr lang="en-US" sz="2400" b="1" dirty="0" smtClean="0">
                <a:latin typeface="Cambria" pitchFamily="18" charset="0"/>
                <a:ea typeface="Cambria" pitchFamily="18" charset="0"/>
              </a:rPr>
              <a:t>Marc</a:t>
            </a:r>
            <a:r>
              <a:rPr lang="en-US" sz="2400" dirty="0" smtClean="0">
                <a:latin typeface="Cambria" pitchFamily="18" charset="0"/>
                <a:ea typeface="Cambria" pitchFamily="18" charset="0"/>
              </a:rPr>
              <a:t>               : Solid residue obtain after extraction</a:t>
            </a:r>
          </a:p>
          <a:p>
            <a:pPr marL="0" indent="0">
              <a:buNone/>
            </a:pPr>
            <a:r>
              <a:rPr lang="en-US" sz="2400" dirty="0">
                <a:latin typeface="Cambria" pitchFamily="18" charset="0"/>
                <a:ea typeface="Cambria" pitchFamily="18" charset="0"/>
              </a:rPr>
              <a:t> </a:t>
            </a:r>
            <a:r>
              <a:rPr lang="en-US" sz="2400" dirty="0" smtClean="0">
                <a:latin typeface="Cambria" pitchFamily="18" charset="0"/>
                <a:ea typeface="Cambria" pitchFamily="18" charset="0"/>
              </a:rPr>
              <a:t>                 </a:t>
            </a:r>
            <a:r>
              <a:rPr lang="en-US" sz="2400" b="1" dirty="0" smtClean="0">
                <a:latin typeface="Cambria" pitchFamily="18" charset="0"/>
                <a:ea typeface="Cambria" pitchFamily="18" charset="0"/>
              </a:rPr>
              <a:t>Menstrum</a:t>
            </a:r>
            <a:r>
              <a:rPr lang="en-US" sz="2400" dirty="0" smtClean="0">
                <a:latin typeface="Cambria" pitchFamily="18" charset="0"/>
                <a:ea typeface="Cambria" pitchFamily="18" charset="0"/>
              </a:rPr>
              <a:t>    :  Solvent used for extraction</a:t>
            </a:r>
            <a:endParaRPr lang="en-US" sz="2400" dirty="0">
              <a:latin typeface="Cambria" pitchFamily="18" charset="0"/>
              <a:ea typeface="Cambria" pitchFamily="18" charset="0"/>
            </a:endParaRPr>
          </a:p>
        </p:txBody>
      </p:sp>
    </p:spTree>
    <p:extLst>
      <p:ext uri="{BB962C8B-B14F-4D97-AF65-F5344CB8AC3E}">
        <p14:creationId xmlns:p14="http://schemas.microsoft.com/office/powerpoint/2010/main" val="1830990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a:bodyPr>
          <a:lstStyle/>
          <a:p>
            <a:pPr algn="ctr"/>
            <a:r>
              <a:rPr lang="en-US" sz="3500" b="1" dirty="0" smtClean="0">
                <a:latin typeface="Cambria" pitchFamily="18" charset="0"/>
                <a:ea typeface="Cambria" pitchFamily="18" charset="0"/>
              </a:rPr>
              <a:t>Merits</a:t>
            </a:r>
            <a:endParaRPr lang="en-US" sz="3500" b="1" dirty="0">
              <a:latin typeface="Cambria" pitchFamily="18" charset="0"/>
              <a:ea typeface="Cambria" pitchFamily="18" charset="0"/>
            </a:endParaRPr>
          </a:p>
        </p:txBody>
      </p:sp>
      <p:sp>
        <p:nvSpPr>
          <p:cNvPr id="3" name="Content Placeholder 2"/>
          <p:cNvSpPr>
            <a:spLocks noGrp="1"/>
          </p:cNvSpPr>
          <p:nvPr>
            <p:ph idx="1"/>
          </p:nvPr>
        </p:nvSpPr>
        <p:spPr>
          <a:xfrm>
            <a:off x="457200" y="1447800"/>
            <a:ext cx="8229600" cy="1676400"/>
          </a:xfrm>
        </p:spPr>
        <p:txBody>
          <a:bodyPr>
            <a:normAutofit/>
          </a:bodyPr>
          <a:lstStyle/>
          <a:p>
            <a:pPr>
              <a:buFont typeface="Wingdings" pitchFamily="2" charset="2"/>
              <a:buChar char="Ø"/>
            </a:pPr>
            <a:r>
              <a:rPr lang="en-US" sz="2400" dirty="0" smtClean="0"/>
              <a:t>Requires less time than maceration.</a:t>
            </a:r>
          </a:p>
          <a:p>
            <a:pPr>
              <a:buFont typeface="Wingdings" pitchFamily="2" charset="2"/>
              <a:buChar char="Ø"/>
            </a:pPr>
            <a:r>
              <a:rPr lang="en-US" sz="2400" dirty="0" smtClean="0"/>
              <a:t>Extraction of thermolabile constituents can be possible.</a:t>
            </a:r>
            <a:endParaRPr lang="en-US" sz="2400" dirty="0"/>
          </a:p>
        </p:txBody>
      </p:sp>
      <p:sp>
        <p:nvSpPr>
          <p:cNvPr id="8" name="Title 1"/>
          <p:cNvSpPr txBox="1">
            <a:spLocks/>
          </p:cNvSpPr>
          <p:nvPr/>
        </p:nvSpPr>
        <p:spPr>
          <a:xfrm>
            <a:off x="457200" y="3200400"/>
            <a:ext cx="8229600" cy="591312"/>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500" b="1" dirty="0" smtClean="0">
                <a:latin typeface="Cambria" pitchFamily="18" charset="0"/>
                <a:ea typeface="Cambria" pitchFamily="18" charset="0"/>
              </a:rPr>
              <a:t>Demerits</a:t>
            </a:r>
            <a:endParaRPr lang="en-US" sz="3500" b="1" dirty="0">
              <a:latin typeface="Cambria" pitchFamily="18" charset="0"/>
              <a:ea typeface="Cambria" pitchFamily="18" charset="0"/>
            </a:endParaRPr>
          </a:p>
        </p:txBody>
      </p:sp>
      <p:sp>
        <p:nvSpPr>
          <p:cNvPr id="9" name="Content Placeholder 2"/>
          <p:cNvSpPr txBox="1">
            <a:spLocks/>
          </p:cNvSpPr>
          <p:nvPr/>
        </p:nvSpPr>
        <p:spPr>
          <a:xfrm>
            <a:off x="487680" y="4038600"/>
            <a:ext cx="8229600" cy="167640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buFont typeface="Wingdings" pitchFamily="2" charset="2"/>
              <a:buChar char="Ø"/>
            </a:pPr>
            <a:r>
              <a:rPr lang="en-US" sz="2400" dirty="0" smtClean="0"/>
              <a:t>Requires more time than </a:t>
            </a:r>
            <a:r>
              <a:rPr lang="en-US" sz="2400" dirty="0" err="1" smtClean="0"/>
              <a:t>soxhalation</a:t>
            </a:r>
            <a:r>
              <a:rPr lang="en-US" sz="2400" dirty="0" smtClean="0"/>
              <a:t>.</a:t>
            </a:r>
          </a:p>
          <a:p>
            <a:pPr>
              <a:buFont typeface="Wingdings" pitchFamily="2" charset="2"/>
              <a:buChar char="Ø"/>
            </a:pPr>
            <a:r>
              <a:rPr lang="en-US" sz="2400" dirty="0" smtClean="0"/>
              <a:t>More solvent is required.</a:t>
            </a:r>
          </a:p>
          <a:p>
            <a:pPr>
              <a:buFont typeface="Wingdings" pitchFamily="2" charset="2"/>
              <a:buChar char="Ø"/>
            </a:pPr>
            <a:r>
              <a:rPr lang="en-US" sz="2400" dirty="0" smtClean="0"/>
              <a:t>Skilled person is required.</a:t>
            </a:r>
            <a:endParaRPr lang="en-US" sz="2400" dirty="0"/>
          </a:p>
        </p:txBody>
      </p:sp>
    </p:spTree>
    <p:extLst>
      <p:ext uri="{BB962C8B-B14F-4D97-AF65-F5344CB8AC3E}">
        <p14:creationId xmlns:p14="http://schemas.microsoft.com/office/powerpoint/2010/main" val="2761528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591312"/>
          </a:xfrm>
        </p:spPr>
        <p:txBody>
          <a:bodyPr>
            <a:normAutofit/>
          </a:bodyPr>
          <a:lstStyle/>
          <a:p>
            <a:pPr algn="ctr"/>
            <a:r>
              <a:rPr lang="en-US" sz="3500" b="1" dirty="0" smtClean="0">
                <a:latin typeface="Cambria" pitchFamily="18" charset="0"/>
                <a:ea typeface="Cambria" pitchFamily="18" charset="0"/>
              </a:rPr>
              <a:t>MACERATION vs PERCOLATION</a:t>
            </a:r>
            <a:endParaRPr lang="en-US" sz="3500" b="1" dirty="0">
              <a:latin typeface="Cambria" pitchFamily="18" charset="0"/>
              <a:ea typeface="Cambria" pitchFamily="18" charset="0"/>
            </a:endParaRPr>
          </a:p>
        </p:txBody>
      </p:sp>
      <p:sp>
        <p:nvSpPr>
          <p:cNvPr id="3" name="Text Placeholder 2"/>
          <p:cNvSpPr>
            <a:spLocks noGrp="1"/>
          </p:cNvSpPr>
          <p:nvPr>
            <p:ph type="body" idx="1"/>
          </p:nvPr>
        </p:nvSpPr>
        <p:spPr>
          <a:xfrm>
            <a:off x="457200" y="1447800"/>
            <a:ext cx="4040188" cy="659352"/>
          </a:xfrm>
        </p:spPr>
        <p:txBody>
          <a:bodyPr/>
          <a:lstStyle/>
          <a:p>
            <a:pPr algn="ctr"/>
            <a:r>
              <a:rPr lang="en-US" dirty="0" smtClean="0"/>
              <a:t>Maceration</a:t>
            </a:r>
            <a:endParaRPr lang="en-US" dirty="0"/>
          </a:p>
        </p:txBody>
      </p:sp>
      <p:sp>
        <p:nvSpPr>
          <p:cNvPr id="4" name="Text Placeholder 3"/>
          <p:cNvSpPr>
            <a:spLocks noGrp="1"/>
          </p:cNvSpPr>
          <p:nvPr>
            <p:ph type="body" sz="half" idx="3"/>
          </p:nvPr>
        </p:nvSpPr>
        <p:spPr>
          <a:xfrm>
            <a:off x="4648200" y="1447800"/>
            <a:ext cx="4041775" cy="654843"/>
          </a:xfrm>
        </p:spPr>
        <p:txBody>
          <a:bodyPr/>
          <a:lstStyle/>
          <a:p>
            <a:pPr algn="ctr"/>
            <a:r>
              <a:rPr lang="en-US" dirty="0" smtClean="0"/>
              <a:t>Percolation</a:t>
            </a:r>
            <a:endParaRPr lang="en-US" dirty="0"/>
          </a:p>
        </p:txBody>
      </p:sp>
      <p:sp>
        <p:nvSpPr>
          <p:cNvPr id="5" name="Content Placeholder 4"/>
          <p:cNvSpPr>
            <a:spLocks noGrp="1"/>
          </p:cNvSpPr>
          <p:nvPr>
            <p:ph sz="quarter" idx="2"/>
          </p:nvPr>
        </p:nvSpPr>
        <p:spPr>
          <a:xfrm>
            <a:off x="457200" y="2362200"/>
            <a:ext cx="4040188" cy="3998120"/>
          </a:xfrm>
        </p:spPr>
        <p:txBody>
          <a:bodyPr/>
          <a:lstStyle/>
          <a:p>
            <a:r>
              <a:rPr lang="en-US" sz="2000" dirty="0" smtClean="0">
                <a:latin typeface="Cambria" pitchFamily="18" charset="0"/>
                <a:ea typeface="Cambria" pitchFamily="18" charset="0"/>
              </a:rPr>
              <a:t>Time consuming and also extraction is not complete.</a:t>
            </a:r>
          </a:p>
          <a:p>
            <a:r>
              <a:rPr lang="en-US" sz="2000" dirty="0" smtClean="0">
                <a:latin typeface="Cambria" pitchFamily="18" charset="0"/>
                <a:ea typeface="Cambria" pitchFamily="18" charset="0"/>
              </a:rPr>
              <a:t>Not required skilled operator.</a:t>
            </a:r>
          </a:p>
          <a:p>
            <a:r>
              <a:rPr lang="en-US" sz="2000" dirty="0" smtClean="0">
                <a:latin typeface="Cambria" pitchFamily="18" charset="0"/>
                <a:ea typeface="Cambria" pitchFamily="18" charset="0"/>
              </a:rPr>
              <a:t>For certain substances which are very less soluble in solvent and requires only prolonged with solvent.</a:t>
            </a:r>
          </a:p>
          <a:p>
            <a:r>
              <a:rPr lang="en-US" sz="2000" dirty="0" smtClean="0">
                <a:latin typeface="Cambria" pitchFamily="18" charset="0"/>
                <a:ea typeface="Cambria" pitchFamily="18" charset="0"/>
              </a:rPr>
              <a:t>Suitable method for less potent and cheap drugs</a:t>
            </a:r>
            <a:r>
              <a:rPr lang="en-US" dirty="0" smtClean="0">
                <a:latin typeface="Cambria" pitchFamily="18" charset="0"/>
                <a:ea typeface="Cambria" pitchFamily="18" charset="0"/>
              </a:rPr>
              <a:t>.</a:t>
            </a:r>
            <a:endParaRPr lang="en-US" dirty="0"/>
          </a:p>
        </p:txBody>
      </p:sp>
      <p:sp>
        <p:nvSpPr>
          <p:cNvPr id="6" name="Content Placeholder 5"/>
          <p:cNvSpPr>
            <a:spLocks noGrp="1"/>
          </p:cNvSpPr>
          <p:nvPr>
            <p:ph sz="quarter" idx="4"/>
          </p:nvPr>
        </p:nvSpPr>
        <p:spPr>
          <a:xfrm>
            <a:off x="4645025" y="2362200"/>
            <a:ext cx="4041775" cy="3998120"/>
          </a:xfrm>
        </p:spPr>
        <p:txBody>
          <a:bodyPr>
            <a:normAutofit/>
          </a:bodyPr>
          <a:lstStyle/>
          <a:p>
            <a:r>
              <a:rPr lang="en-US" sz="2000" dirty="0" smtClean="0"/>
              <a:t>Short time and more complete extraction.</a:t>
            </a:r>
          </a:p>
          <a:p>
            <a:r>
              <a:rPr lang="en-US" sz="2000" dirty="0" smtClean="0"/>
              <a:t>Skilled operator is required</a:t>
            </a:r>
          </a:p>
          <a:p>
            <a:r>
              <a:rPr lang="en-US" sz="2000" dirty="0" smtClean="0"/>
              <a:t>Special attention should be paid on particle size of material and throughout process.</a:t>
            </a:r>
          </a:p>
          <a:p>
            <a:r>
              <a:rPr lang="en-US" sz="2000" dirty="0" smtClean="0"/>
              <a:t>Suitable method for potent ad costly drugs.</a:t>
            </a:r>
            <a:endParaRPr lang="en-US" sz="2000" dirty="0"/>
          </a:p>
        </p:txBody>
      </p:sp>
    </p:spTree>
    <p:extLst>
      <p:ext uri="{BB962C8B-B14F-4D97-AF65-F5344CB8AC3E}">
        <p14:creationId xmlns:p14="http://schemas.microsoft.com/office/powerpoint/2010/main" val="4478329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591312"/>
          </a:xfrm>
        </p:spPr>
        <p:txBody>
          <a:bodyPr>
            <a:normAutofit/>
          </a:bodyPr>
          <a:lstStyle/>
          <a:p>
            <a:pPr algn="ctr"/>
            <a:r>
              <a:rPr lang="en-US" sz="3500" b="1" dirty="0" smtClean="0">
                <a:latin typeface="Cambria" pitchFamily="18" charset="0"/>
                <a:ea typeface="Cambria" pitchFamily="18" charset="0"/>
              </a:rPr>
              <a:t>SOXHLET EXTRACTION</a:t>
            </a:r>
            <a:endParaRPr lang="en-US" sz="3500" b="1" dirty="0">
              <a:latin typeface="Cambria" pitchFamily="18" charset="0"/>
              <a:ea typeface="Cambria" pitchFamily="18" charset="0"/>
            </a:endParaRPr>
          </a:p>
        </p:txBody>
      </p:sp>
      <p:sp>
        <p:nvSpPr>
          <p:cNvPr id="3" name="Text Placeholder 2"/>
          <p:cNvSpPr>
            <a:spLocks noGrp="1"/>
          </p:cNvSpPr>
          <p:nvPr>
            <p:ph type="body" idx="1"/>
          </p:nvPr>
        </p:nvSpPr>
        <p:spPr>
          <a:xfrm>
            <a:off x="457200" y="1447800"/>
            <a:ext cx="4040188" cy="659352"/>
          </a:xfrm>
        </p:spPr>
        <p:txBody>
          <a:bodyPr/>
          <a:lstStyle/>
          <a:p>
            <a:pPr algn="ctr"/>
            <a:r>
              <a:rPr lang="en-US" dirty="0" smtClean="0"/>
              <a:t>Advantages</a:t>
            </a:r>
            <a:endParaRPr lang="en-US" dirty="0"/>
          </a:p>
        </p:txBody>
      </p:sp>
      <p:sp>
        <p:nvSpPr>
          <p:cNvPr id="4" name="Text Placeholder 3"/>
          <p:cNvSpPr>
            <a:spLocks noGrp="1"/>
          </p:cNvSpPr>
          <p:nvPr>
            <p:ph type="body" sz="half" idx="3"/>
          </p:nvPr>
        </p:nvSpPr>
        <p:spPr>
          <a:xfrm>
            <a:off x="4648200" y="1447800"/>
            <a:ext cx="4041775" cy="654843"/>
          </a:xfrm>
        </p:spPr>
        <p:txBody>
          <a:bodyPr/>
          <a:lstStyle/>
          <a:p>
            <a:pPr algn="ctr"/>
            <a:r>
              <a:rPr lang="en-US" dirty="0" smtClean="0"/>
              <a:t>Disadvantages</a:t>
            </a:r>
            <a:endParaRPr lang="en-US" dirty="0"/>
          </a:p>
        </p:txBody>
      </p:sp>
      <p:sp>
        <p:nvSpPr>
          <p:cNvPr id="5" name="Content Placeholder 4"/>
          <p:cNvSpPr>
            <a:spLocks noGrp="1"/>
          </p:cNvSpPr>
          <p:nvPr>
            <p:ph sz="quarter" idx="2"/>
          </p:nvPr>
        </p:nvSpPr>
        <p:spPr>
          <a:xfrm>
            <a:off x="457200" y="2362200"/>
            <a:ext cx="4040188" cy="3998120"/>
          </a:xfrm>
        </p:spPr>
        <p:txBody>
          <a:bodyPr/>
          <a:lstStyle/>
          <a:p>
            <a:r>
              <a:rPr lang="en-US" sz="2000" dirty="0" smtClean="0">
                <a:latin typeface="Cambria" pitchFamily="18" charset="0"/>
                <a:ea typeface="Cambria" pitchFamily="18" charset="0"/>
              </a:rPr>
              <a:t>Large amount of drug can be extracted </a:t>
            </a:r>
            <a:r>
              <a:rPr lang="en-US" sz="2400" dirty="0" smtClean="0">
                <a:latin typeface="Cambria" pitchFamily="18" charset="0"/>
                <a:ea typeface="Cambria" pitchFamily="18" charset="0"/>
              </a:rPr>
              <a:t>with small quantity of solvent</a:t>
            </a:r>
          </a:p>
          <a:p>
            <a:r>
              <a:rPr lang="en-US" sz="2400" dirty="0" smtClean="0">
                <a:latin typeface="Cambria" pitchFamily="18" charset="0"/>
                <a:ea typeface="Cambria" pitchFamily="18" charset="0"/>
              </a:rPr>
              <a:t>More economical</a:t>
            </a:r>
          </a:p>
          <a:p>
            <a:r>
              <a:rPr lang="en-US" sz="2400" dirty="0" smtClean="0">
                <a:latin typeface="Cambria" pitchFamily="18" charset="0"/>
                <a:ea typeface="Cambria" pitchFamily="18" charset="0"/>
              </a:rPr>
              <a:t>Small scale used as batch-process</a:t>
            </a:r>
            <a:endParaRPr lang="en-US" dirty="0"/>
          </a:p>
        </p:txBody>
      </p:sp>
      <p:sp>
        <p:nvSpPr>
          <p:cNvPr id="6" name="Content Placeholder 5"/>
          <p:cNvSpPr>
            <a:spLocks noGrp="1"/>
          </p:cNvSpPr>
          <p:nvPr>
            <p:ph sz="quarter" idx="4"/>
          </p:nvPr>
        </p:nvSpPr>
        <p:spPr>
          <a:xfrm>
            <a:off x="4645025" y="2362200"/>
            <a:ext cx="4041775" cy="3998120"/>
          </a:xfrm>
        </p:spPr>
        <p:txBody>
          <a:bodyPr>
            <a:normAutofit/>
          </a:bodyPr>
          <a:lstStyle/>
          <a:p>
            <a:r>
              <a:rPr lang="en-US" sz="2000" dirty="0" smtClean="0"/>
              <a:t>Physical nature of drug</a:t>
            </a:r>
          </a:p>
          <a:p>
            <a:r>
              <a:rPr lang="en-US" sz="2000" dirty="0" smtClean="0"/>
              <a:t>Chemical nature of drug effects</a:t>
            </a:r>
          </a:p>
          <a:p>
            <a:r>
              <a:rPr lang="en-US" sz="2000" dirty="0" smtClean="0"/>
              <a:t>Solvent </a:t>
            </a:r>
            <a:endParaRPr lang="en-US" sz="2000" dirty="0"/>
          </a:p>
        </p:txBody>
      </p:sp>
    </p:spTree>
    <p:extLst>
      <p:ext uri="{BB962C8B-B14F-4D97-AF65-F5344CB8AC3E}">
        <p14:creationId xmlns:p14="http://schemas.microsoft.com/office/powerpoint/2010/main" val="3845028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990600"/>
            <a:ext cx="4800600" cy="5486400"/>
          </a:xfrm>
        </p:spPr>
        <p:txBody>
          <a:bodyPr>
            <a:noAutofit/>
          </a:bodyPr>
          <a:lstStyle/>
          <a:p>
            <a:pPr algn="just"/>
            <a:r>
              <a:rPr lang="en-US" sz="2400" dirty="0" smtClean="0">
                <a:latin typeface="Cambria" pitchFamily="18" charset="0"/>
                <a:ea typeface="Cambria" pitchFamily="18" charset="0"/>
              </a:rPr>
              <a:t>Plants constituents are usually contained inside the cells. Therefore, the solvent used for extraction must diffuse into the cell to dissolve the desired compounds whereupon the solution must pass the cell wall in the opposite direction and mix with the surrounding liquid. </a:t>
            </a:r>
          </a:p>
          <a:p>
            <a:pPr algn="just"/>
            <a:r>
              <a:rPr lang="en-US" sz="2400" dirty="0" smtClean="0">
                <a:latin typeface="Cambria" pitchFamily="18" charset="0"/>
                <a:ea typeface="Cambria" pitchFamily="18" charset="0"/>
              </a:rPr>
              <a:t>An equilibrium is established between the solute inside the cells and the solvent surrounding the fragmented plant tissues.</a:t>
            </a:r>
            <a:endParaRPr lang="en-US" sz="2400" dirty="0">
              <a:latin typeface="Cambria" pitchFamily="18" charset="0"/>
              <a:ea typeface="Cambria"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066800"/>
            <a:ext cx="3276600" cy="4724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6054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8229600" cy="591312"/>
          </a:xfrm>
        </p:spPr>
        <p:txBody>
          <a:bodyPr>
            <a:normAutofit/>
          </a:bodyPr>
          <a:lstStyle/>
          <a:p>
            <a:r>
              <a:rPr lang="en-US" sz="3500" b="1" dirty="0" smtClean="0">
                <a:latin typeface="Cambria" pitchFamily="18" charset="0"/>
                <a:ea typeface="Cambria" pitchFamily="18" charset="0"/>
              </a:rPr>
              <a:t>Ideal properties of the solvents:</a:t>
            </a:r>
            <a:endParaRPr lang="en-US" sz="3500" b="1" dirty="0">
              <a:latin typeface="Cambria" pitchFamily="18" charset="0"/>
              <a:ea typeface="Cambria" pitchFamily="18" charset="0"/>
            </a:endParaRPr>
          </a:p>
        </p:txBody>
      </p:sp>
      <p:sp>
        <p:nvSpPr>
          <p:cNvPr id="3" name="Content Placeholder 2"/>
          <p:cNvSpPr>
            <a:spLocks noGrp="1"/>
          </p:cNvSpPr>
          <p:nvPr>
            <p:ph idx="1"/>
          </p:nvPr>
        </p:nvSpPr>
        <p:spPr>
          <a:xfrm>
            <a:off x="457200" y="1371600"/>
            <a:ext cx="8229600" cy="4953000"/>
          </a:xfrm>
        </p:spPr>
        <p:txBody>
          <a:bodyPr/>
          <a:lstStyle/>
          <a:p>
            <a:pPr marL="514350" indent="-514350">
              <a:buFont typeface="+mj-lt"/>
              <a:buAutoNum type="arabicPeriod"/>
            </a:pPr>
            <a:r>
              <a:rPr lang="en-US" dirty="0" smtClean="0"/>
              <a:t>Be highly selective for the compound to be extracted.</a:t>
            </a:r>
          </a:p>
          <a:p>
            <a:pPr marL="514350" indent="-514350">
              <a:buFont typeface="+mj-lt"/>
              <a:buAutoNum type="arabicPeriod"/>
            </a:pPr>
            <a:r>
              <a:rPr lang="en-US" dirty="0" smtClean="0"/>
              <a:t>Not react </a:t>
            </a:r>
            <a:r>
              <a:rPr lang="en-US" sz="2800" dirty="0" smtClean="0">
                <a:latin typeface="Cambria" pitchFamily="18" charset="0"/>
                <a:ea typeface="Cambria" pitchFamily="18" charset="0"/>
              </a:rPr>
              <a:t>with the extracted compound or with other compounds in the plant material</a:t>
            </a:r>
          </a:p>
          <a:p>
            <a:pPr marL="514350" indent="-514350">
              <a:buFont typeface="+mj-lt"/>
              <a:buAutoNum type="arabicPeriod"/>
            </a:pPr>
            <a:r>
              <a:rPr lang="en-US" sz="2800" dirty="0" smtClean="0">
                <a:latin typeface="Cambria" pitchFamily="18" charset="0"/>
                <a:ea typeface="Cambria" pitchFamily="18" charset="0"/>
              </a:rPr>
              <a:t>Low toxicity</a:t>
            </a:r>
          </a:p>
          <a:p>
            <a:pPr marL="514350" indent="-514350">
              <a:buFont typeface="+mj-lt"/>
              <a:buAutoNum type="arabicPeriod"/>
            </a:pPr>
            <a:r>
              <a:rPr lang="en-US" sz="2800" dirty="0" smtClean="0">
                <a:latin typeface="Cambria" pitchFamily="18" charset="0"/>
                <a:ea typeface="Cambria" pitchFamily="18" charset="0"/>
              </a:rPr>
              <a:t>Inert and Inflammable</a:t>
            </a:r>
          </a:p>
          <a:p>
            <a:pPr marL="514350" indent="-514350">
              <a:buFont typeface="+mj-lt"/>
              <a:buAutoNum type="arabicPeriod"/>
            </a:pPr>
            <a:r>
              <a:rPr lang="en-US" sz="2800" dirty="0" smtClean="0">
                <a:latin typeface="Cambria" pitchFamily="18" charset="0"/>
                <a:ea typeface="Cambria" pitchFamily="18" charset="0"/>
              </a:rPr>
              <a:t>Be harmless to man and to the environment.</a:t>
            </a:r>
          </a:p>
          <a:p>
            <a:pPr marL="514350" indent="-514350">
              <a:buFont typeface="+mj-lt"/>
              <a:buAutoNum type="arabicPeriod"/>
            </a:pPr>
            <a:r>
              <a:rPr lang="en-US" sz="2800" dirty="0" smtClean="0">
                <a:latin typeface="Cambria" pitchFamily="18" charset="0"/>
                <a:ea typeface="Cambria" pitchFamily="18" charset="0"/>
              </a:rPr>
              <a:t>Be completely volatile</a:t>
            </a:r>
          </a:p>
          <a:p>
            <a:pPr marL="514350" indent="-514350">
              <a:buFont typeface="+mj-lt"/>
              <a:buAutoNum type="arabicPeriod"/>
            </a:pPr>
            <a:r>
              <a:rPr lang="en-US" sz="2800" dirty="0" smtClean="0">
                <a:latin typeface="Cambria" pitchFamily="18" charset="0"/>
                <a:ea typeface="Cambria" pitchFamily="18" charset="0"/>
              </a:rPr>
              <a:t>The density of solvent should be different from water density.</a:t>
            </a:r>
            <a:endParaRPr lang="en-US" dirty="0"/>
          </a:p>
        </p:txBody>
      </p:sp>
    </p:spTree>
    <p:extLst>
      <p:ext uri="{BB962C8B-B14F-4D97-AF65-F5344CB8AC3E}">
        <p14:creationId xmlns:p14="http://schemas.microsoft.com/office/powerpoint/2010/main" val="663309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a:bodyPr>
          <a:lstStyle/>
          <a:p>
            <a:r>
              <a:rPr lang="en-US" sz="4500" b="1" dirty="0" smtClean="0">
                <a:latin typeface="Cambria" pitchFamily="18" charset="0"/>
                <a:ea typeface="Cambria" pitchFamily="18" charset="0"/>
              </a:rPr>
              <a:t>Mechanism of Extraction</a:t>
            </a:r>
            <a:endParaRPr lang="en-US" sz="4500" b="1" dirty="0">
              <a:latin typeface="Cambria" pitchFamily="18" charset="0"/>
              <a:ea typeface="Cambria" pitchFamily="18" charset="0"/>
            </a:endParaRPr>
          </a:p>
        </p:txBody>
      </p:sp>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2854"/>
          <a:stretch/>
        </p:blipFill>
        <p:spPr bwMode="auto">
          <a:xfrm>
            <a:off x="685800" y="1905000"/>
            <a:ext cx="78486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6269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r>
              <a:rPr lang="en-US" sz="4000" b="1" dirty="0" smtClean="0">
                <a:latin typeface="Cambria" pitchFamily="18" charset="0"/>
                <a:ea typeface="Cambria" pitchFamily="18" charset="0"/>
              </a:rPr>
              <a:t>Factors affection extraction process</a:t>
            </a:r>
            <a:endParaRPr lang="en-US" sz="4000" b="1" dirty="0">
              <a:latin typeface="Cambria" pitchFamily="18" charset="0"/>
              <a:ea typeface="Cambria" pitchFamily="18" charset="0"/>
            </a:endParaRPr>
          </a:p>
        </p:txBody>
      </p:sp>
      <p:sp>
        <p:nvSpPr>
          <p:cNvPr id="3" name="Content Placeholder 2"/>
          <p:cNvSpPr>
            <a:spLocks noGrp="1"/>
          </p:cNvSpPr>
          <p:nvPr>
            <p:ph idx="1"/>
          </p:nvPr>
        </p:nvSpPr>
        <p:spPr>
          <a:xfrm>
            <a:off x="457200" y="1752600"/>
            <a:ext cx="8229600" cy="4572000"/>
          </a:xfrm>
        </p:spPr>
        <p:txBody>
          <a:bodyPr/>
          <a:lstStyle/>
          <a:p>
            <a:r>
              <a:rPr lang="en-US" dirty="0" smtClean="0"/>
              <a:t>Nature of drug</a:t>
            </a:r>
          </a:p>
          <a:p>
            <a:r>
              <a:rPr lang="en-US" dirty="0" smtClean="0"/>
              <a:t>Solvent</a:t>
            </a:r>
          </a:p>
          <a:p>
            <a:r>
              <a:rPr lang="en-US" dirty="0" smtClean="0"/>
              <a:t>Temperature</a:t>
            </a:r>
          </a:p>
          <a:p>
            <a:r>
              <a:rPr lang="en-US" dirty="0" smtClean="0"/>
              <a:t>pH</a:t>
            </a:r>
          </a:p>
          <a:p>
            <a:r>
              <a:rPr lang="en-US" dirty="0" smtClean="0"/>
              <a:t>Particle size</a:t>
            </a:r>
            <a:endParaRPr lang="en-US" dirty="0"/>
          </a:p>
        </p:txBody>
      </p:sp>
    </p:spTree>
    <p:extLst>
      <p:ext uri="{BB962C8B-B14F-4D97-AF65-F5344CB8AC3E}">
        <p14:creationId xmlns:p14="http://schemas.microsoft.com/office/powerpoint/2010/main" val="94623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71144"/>
            <a:ext cx="8305800" cy="348996"/>
          </a:xfrm>
        </p:spPr>
        <p:txBody>
          <a:bodyPr>
            <a:noAutofit/>
          </a:bodyPr>
          <a:lstStyle/>
          <a:p>
            <a:pPr algn="ctr"/>
            <a:r>
              <a:rPr lang="en-US" sz="3500" b="1" dirty="0" smtClean="0">
                <a:latin typeface="Cambria" pitchFamily="18" charset="0"/>
                <a:ea typeface="Cambria" pitchFamily="18" charset="0"/>
              </a:rPr>
              <a:t>Extraction </a:t>
            </a:r>
            <a:endParaRPr lang="en-US" sz="3500" b="1" dirty="0">
              <a:latin typeface="Cambria" pitchFamily="18" charset="0"/>
              <a:ea typeface="Cambria" pitchFamily="18" charset="0"/>
            </a:endParaRPr>
          </a:p>
        </p:txBody>
      </p:sp>
      <p:cxnSp>
        <p:nvCxnSpPr>
          <p:cNvPr id="9" name="Straight Connector 8"/>
          <p:cNvCxnSpPr/>
          <p:nvPr/>
        </p:nvCxnSpPr>
        <p:spPr>
          <a:xfrm>
            <a:off x="2164080" y="1318260"/>
            <a:ext cx="482727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2164080" y="1318260"/>
            <a:ext cx="0" cy="3581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864870" y="1676400"/>
            <a:ext cx="2971800" cy="5753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latin typeface="Cambria" pitchFamily="18" charset="0"/>
                <a:ea typeface="Cambria" pitchFamily="18" charset="0"/>
              </a:rPr>
              <a:t>Non-volatile plant constituent extraction</a:t>
            </a:r>
            <a:endParaRPr lang="en-US" sz="1400" b="1" dirty="0">
              <a:latin typeface="Cambria" pitchFamily="18" charset="0"/>
              <a:ea typeface="Cambria" pitchFamily="18" charset="0"/>
            </a:endParaRPr>
          </a:p>
        </p:txBody>
      </p:sp>
      <p:cxnSp>
        <p:nvCxnSpPr>
          <p:cNvPr id="15" name="Straight Arrow Connector 14"/>
          <p:cNvCxnSpPr/>
          <p:nvPr/>
        </p:nvCxnSpPr>
        <p:spPr>
          <a:xfrm>
            <a:off x="1043940" y="2596516"/>
            <a:ext cx="0" cy="4610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1043940" y="2590800"/>
            <a:ext cx="2327910" cy="5716"/>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2179320" y="2251710"/>
            <a:ext cx="0" cy="3429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endCxn id="23" idx="0"/>
          </p:cNvCxnSpPr>
          <p:nvPr/>
        </p:nvCxnSpPr>
        <p:spPr>
          <a:xfrm>
            <a:off x="3371850" y="2590800"/>
            <a:ext cx="0" cy="4838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Rounded Rectangle 21"/>
          <p:cNvSpPr/>
          <p:nvPr/>
        </p:nvSpPr>
        <p:spPr>
          <a:xfrm>
            <a:off x="342900" y="3074670"/>
            <a:ext cx="1371600" cy="73533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b="1" dirty="0" smtClean="0">
                <a:latin typeface="+mj-lt"/>
              </a:rPr>
              <a:t>Conventional method</a:t>
            </a:r>
            <a:endParaRPr lang="en-US" sz="1400" b="1" dirty="0">
              <a:latin typeface="+mj-lt"/>
            </a:endParaRPr>
          </a:p>
        </p:txBody>
      </p:sp>
      <p:sp>
        <p:nvSpPr>
          <p:cNvPr id="23" name="Rounded Rectangle 22"/>
          <p:cNvSpPr/>
          <p:nvPr/>
        </p:nvSpPr>
        <p:spPr>
          <a:xfrm>
            <a:off x="2686050" y="3074670"/>
            <a:ext cx="1371600" cy="73152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b="1" dirty="0" smtClean="0">
                <a:latin typeface="+mj-lt"/>
              </a:rPr>
              <a:t>Modern method</a:t>
            </a:r>
            <a:endParaRPr lang="en-US" sz="1400" b="1" dirty="0">
              <a:latin typeface="+mj-lt"/>
            </a:endParaRPr>
          </a:p>
        </p:txBody>
      </p:sp>
      <p:cxnSp>
        <p:nvCxnSpPr>
          <p:cNvPr id="25" name="Straight Arrow Connector 24"/>
          <p:cNvCxnSpPr>
            <a:endCxn id="28" idx="0"/>
          </p:cNvCxnSpPr>
          <p:nvPr/>
        </p:nvCxnSpPr>
        <p:spPr>
          <a:xfrm>
            <a:off x="1143000" y="3810000"/>
            <a:ext cx="0" cy="4000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3371850" y="3806190"/>
            <a:ext cx="0"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8" name="Rectangle 27"/>
          <p:cNvSpPr/>
          <p:nvPr/>
        </p:nvSpPr>
        <p:spPr>
          <a:xfrm>
            <a:off x="152400" y="4210050"/>
            <a:ext cx="1981200" cy="196977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342900" indent="-342900">
              <a:buAutoNum type="arabicPeriod"/>
            </a:pPr>
            <a:r>
              <a:rPr lang="en-US" sz="1600" b="1" dirty="0" smtClean="0">
                <a:latin typeface="+mj-lt"/>
              </a:rPr>
              <a:t>Maceration</a:t>
            </a:r>
          </a:p>
          <a:p>
            <a:pPr marL="342900" indent="-342900">
              <a:buAutoNum type="arabicPeriod"/>
            </a:pPr>
            <a:r>
              <a:rPr lang="en-US" sz="1600" b="1" dirty="0" smtClean="0">
                <a:latin typeface="+mj-lt"/>
              </a:rPr>
              <a:t>Infusion</a:t>
            </a:r>
          </a:p>
          <a:p>
            <a:pPr marL="342900" indent="-342900">
              <a:buAutoNum type="arabicPeriod"/>
            </a:pPr>
            <a:r>
              <a:rPr lang="en-US" sz="1600" b="1" dirty="0" smtClean="0">
                <a:latin typeface="+mj-lt"/>
              </a:rPr>
              <a:t>Digestion</a:t>
            </a:r>
          </a:p>
          <a:p>
            <a:pPr marL="342900" indent="-342900">
              <a:buAutoNum type="arabicPeriod"/>
            </a:pPr>
            <a:r>
              <a:rPr lang="en-US" sz="1600" b="1" dirty="0" smtClean="0">
                <a:latin typeface="+mj-lt"/>
              </a:rPr>
              <a:t>Decoction</a:t>
            </a:r>
          </a:p>
          <a:p>
            <a:pPr marL="342900" indent="-342900">
              <a:buAutoNum type="arabicPeriod"/>
            </a:pPr>
            <a:r>
              <a:rPr lang="en-US" sz="1600" b="1" dirty="0" smtClean="0">
                <a:latin typeface="+mj-lt"/>
              </a:rPr>
              <a:t>Percolation</a:t>
            </a:r>
          </a:p>
          <a:p>
            <a:pPr marL="342900" indent="-342900">
              <a:buAutoNum type="arabicPeriod"/>
            </a:pPr>
            <a:r>
              <a:rPr lang="en-US" sz="1600" b="1" dirty="0" err="1" smtClean="0">
                <a:latin typeface="+mj-lt"/>
              </a:rPr>
              <a:t>Soxhlet</a:t>
            </a:r>
            <a:endParaRPr lang="en-US" sz="1600" b="1" dirty="0" smtClean="0">
              <a:latin typeface="+mj-lt"/>
            </a:endParaRPr>
          </a:p>
          <a:p>
            <a:pPr marL="342900" indent="-342900">
              <a:buAutoNum type="arabicPeriod"/>
            </a:pPr>
            <a:r>
              <a:rPr lang="en-US" sz="1600" b="1" dirty="0" smtClean="0">
                <a:latin typeface="+mj-lt"/>
              </a:rPr>
              <a:t>Reflux </a:t>
            </a:r>
            <a:endParaRPr lang="en-US" sz="1600" b="1" dirty="0">
              <a:latin typeface="+mj-lt"/>
            </a:endParaRPr>
          </a:p>
        </p:txBody>
      </p:sp>
      <p:sp>
        <p:nvSpPr>
          <p:cNvPr id="30" name="Rectangle 29"/>
          <p:cNvSpPr/>
          <p:nvPr/>
        </p:nvSpPr>
        <p:spPr>
          <a:xfrm>
            <a:off x="2400300" y="4210050"/>
            <a:ext cx="1943100" cy="198882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342900" indent="-342900">
              <a:buAutoNum type="arabicPeriod"/>
            </a:pPr>
            <a:r>
              <a:rPr lang="en-US" sz="1600" b="1" dirty="0" smtClean="0">
                <a:latin typeface="+mj-lt"/>
              </a:rPr>
              <a:t>Sonication</a:t>
            </a:r>
          </a:p>
          <a:p>
            <a:pPr marL="342900" indent="-342900">
              <a:buAutoNum type="arabicPeriod"/>
            </a:pPr>
            <a:r>
              <a:rPr lang="en-US" sz="1600" b="1" dirty="0" smtClean="0">
                <a:latin typeface="+mj-lt"/>
              </a:rPr>
              <a:t>Microwave assisted</a:t>
            </a:r>
          </a:p>
          <a:p>
            <a:pPr marL="342900" indent="-342900">
              <a:buAutoNum type="arabicPeriod"/>
            </a:pPr>
            <a:r>
              <a:rPr lang="en-US" sz="1600" b="1" dirty="0" smtClean="0">
                <a:latin typeface="+mj-lt"/>
              </a:rPr>
              <a:t>Supercritical fluid</a:t>
            </a:r>
          </a:p>
          <a:p>
            <a:pPr marL="342900" indent="-342900">
              <a:buAutoNum type="arabicPeriod"/>
            </a:pPr>
            <a:r>
              <a:rPr lang="en-US" sz="1600" b="1" dirty="0" smtClean="0">
                <a:latin typeface="+mj-lt"/>
              </a:rPr>
              <a:t>Pressurized liquid extraction</a:t>
            </a:r>
          </a:p>
          <a:p>
            <a:pPr marL="342900" indent="-342900">
              <a:buAutoNum type="arabicPeriod"/>
            </a:pPr>
            <a:r>
              <a:rPr lang="en-US" sz="1600" b="1" dirty="0" smtClean="0">
                <a:latin typeface="+mj-lt"/>
              </a:rPr>
              <a:t>Counter current </a:t>
            </a:r>
            <a:endParaRPr lang="en-US" sz="1600" b="1" dirty="0">
              <a:latin typeface="+mj-lt"/>
            </a:endParaRPr>
          </a:p>
        </p:txBody>
      </p:sp>
      <p:sp>
        <p:nvSpPr>
          <p:cNvPr id="33" name="Rectangle 32"/>
          <p:cNvSpPr/>
          <p:nvPr/>
        </p:nvSpPr>
        <p:spPr>
          <a:xfrm>
            <a:off x="5208270" y="1676400"/>
            <a:ext cx="3566160" cy="5753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ambria" pitchFamily="18" charset="0"/>
                <a:ea typeface="Cambria" pitchFamily="18" charset="0"/>
              </a:rPr>
              <a:t>V</a:t>
            </a:r>
            <a:r>
              <a:rPr lang="en-US" sz="1400" b="1" dirty="0" smtClean="0">
                <a:latin typeface="Cambria" pitchFamily="18" charset="0"/>
                <a:ea typeface="Cambria" pitchFamily="18" charset="0"/>
              </a:rPr>
              <a:t>olatile plant constituent extraction</a:t>
            </a:r>
            <a:endParaRPr lang="en-US" sz="1400" b="1" dirty="0">
              <a:latin typeface="Cambria" pitchFamily="18" charset="0"/>
              <a:ea typeface="Cambria" pitchFamily="18" charset="0"/>
            </a:endParaRPr>
          </a:p>
        </p:txBody>
      </p:sp>
      <p:cxnSp>
        <p:nvCxnSpPr>
          <p:cNvPr id="61" name="Straight Arrow Connector 60"/>
          <p:cNvCxnSpPr/>
          <p:nvPr/>
        </p:nvCxnSpPr>
        <p:spPr>
          <a:xfrm>
            <a:off x="6991350" y="1318260"/>
            <a:ext cx="0" cy="3581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a:off x="6945630" y="2251710"/>
            <a:ext cx="0" cy="3429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flipV="1">
            <a:off x="5638800" y="2625090"/>
            <a:ext cx="2286000"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a:xfrm>
            <a:off x="7924800" y="2625090"/>
            <a:ext cx="0" cy="4610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p:nvPr/>
        </p:nvCxnSpPr>
        <p:spPr>
          <a:xfrm>
            <a:off x="5638800" y="2617470"/>
            <a:ext cx="0" cy="4610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7" name="Rounded Rectangle 66"/>
          <p:cNvSpPr/>
          <p:nvPr/>
        </p:nvSpPr>
        <p:spPr>
          <a:xfrm>
            <a:off x="4953000" y="3086100"/>
            <a:ext cx="1371600" cy="73533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b="1" dirty="0" smtClean="0">
                <a:latin typeface="+mj-lt"/>
              </a:rPr>
              <a:t>Conventional method</a:t>
            </a:r>
            <a:endParaRPr lang="en-US" sz="1400" b="1" dirty="0">
              <a:latin typeface="+mj-lt"/>
            </a:endParaRPr>
          </a:p>
        </p:txBody>
      </p:sp>
      <p:sp>
        <p:nvSpPr>
          <p:cNvPr id="68" name="Rounded Rectangle 67"/>
          <p:cNvSpPr/>
          <p:nvPr/>
        </p:nvSpPr>
        <p:spPr>
          <a:xfrm>
            <a:off x="7193280" y="3089910"/>
            <a:ext cx="1371600" cy="73152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b="1" dirty="0" smtClean="0">
                <a:latin typeface="+mj-lt"/>
              </a:rPr>
              <a:t>Modern method</a:t>
            </a:r>
            <a:endParaRPr lang="en-US" sz="1400" b="1" dirty="0">
              <a:latin typeface="+mj-lt"/>
            </a:endParaRPr>
          </a:p>
        </p:txBody>
      </p:sp>
      <p:sp>
        <p:nvSpPr>
          <p:cNvPr id="69" name="Rectangle 68"/>
          <p:cNvSpPr/>
          <p:nvPr/>
        </p:nvSpPr>
        <p:spPr>
          <a:xfrm>
            <a:off x="4648200" y="4187190"/>
            <a:ext cx="1981200" cy="145161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342900" indent="-342900">
              <a:buAutoNum type="arabicPeriod"/>
            </a:pPr>
            <a:r>
              <a:rPr lang="en-US" sz="1600" b="1" dirty="0" smtClean="0">
                <a:latin typeface="+mj-lt"/>
              </a:rPr>
              <a:t>Distillation</a:t>
            </a:r>
          </a:p>
          <a:p>
            <a:pPr marL="342900" indent="-342900">
              <a:buAutoNum type="arabicPeriod"/>
            </a:pPr>
            <a:r>
              <a:rPr lang="en-US" sz="1600" b="1" dirty="0" smtClean="0">
                <a:latin typeface="+mj-lt"/>
              </a:rPr>
              <a:t>Enzyme method</a:t>
            </a:r>
          </a:p>
          <a:p>
            <a:pPr marL="342900" indent="-342900">
              <a:buAutoNum type="arabicPeriod"/>
            </a:pPr>
            <a:r>
              <a:rPr lang="en-US" sz="1600" b="1" dirty="0" smtClean="0">
                <a:latin typeface="+mj-lt"/>
              </a:rPr>
              <a:t>Extraction</a:t>
            </a:r>
          </a:p>
          <a:p>
            <a:pPr marL="342900" indent="-342900">
              <a:buAutoNum type="arabicPeriod"/>
            </a:pPr>
            <a:r>
              <a:rPr lang="en-US" sz="1600" b="1" dirty="0" smtClean="0">
                <a:latin typeface="+mj-lt"/>
              </a:rPr>
              <a:t>Expression </a:t>
            </a:r>
            <a:endParaRPr lang="en-US" sz="1600" b="1" dirty="0">
              <a:latin typeface="+mj-lt"/>
            </a:endParaRPr>
          </a:p>
        </p:txBody>
      </p:sp>
      <p:sp>
        <p:nvSpPr>
          <p:cNvPr id="70" name="Rectangle 69"/>
          <p:cNvSpPr/>
          <p:nvPr/>
        </p:nvSpPr>
        <p:spPr>
          <a:xfrm>
            <a:off x="6934200" y="4187190"/>
            <a:ext cx="1981200" cy="145161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342900" indent="-342900">
              <a:buAutoNum type="arabicPeriod"/>
            </a:pPr>
            <a:r>
              <a:rPr lang="en-US" sz="1600" b="1" dirty="0" smtClean="0">
                <a:latin typeface="+mj-lt"/>
              </a:rPr>
              <a:t>Super critical fluid</a:t>
            </a:r>
          </a:p>
          <a:p>
            <a:pPr marL="342900" indent="-342900">
              <a:buAutoNum type="arabicPeriod"/>
            </a:pPr>
            <a:r>
              <a:rPr lang="en-US" sz="1600" b="1" dirty="0" smtClean="0">
                <a:latin typeface="+mj-lt"/>
              </a:rPr>
              <a:t>Solid phase micro </a:t>
            </a:r>
          </a:p>
          <a:p>
            <a:pPr marL="342900" indent="-342900">
              <a:buAutoNum type="arabicPeriod"/>
            </a:pPr>
            <a:r>
              <a:rPr lang="en-US" sz="1600" b="1" dirty="0" smtClean="0">
                <a:latin typeface="+mj-lt"/>
              </a:rPr>
              <a:t>Microwave </a:t>
            </a:r>
            <a:r>
              <a:rPr lang="en-US" sz="1600" b="1" dirty="0" err="1" smtClean="0">
                <a:latin typeface="+mj-lt"/>
              </a:rPr>
              <a:t>hydrodiffusion</a:t>
            </a:r>
            <a:endParaRPr lang="en-US" sz="1600" b="1" dirty="0">
              <a:latin typeface="+mj-lt"/>
            </a:endParaRPr>
          </a:p>
        </p:txBody>
      </p:sp>
      <p:cxnSp>
        <p:nvCxnSpPr>
          <p:cNvPr id="74" name="Straight Arrow Connector 73"/>
          <p:cNvCxnSpPr/>
          <p:nvPr/>
        </p:nvCxnSpPr>
        <p:spPr>
          <a:xfrm>
            <a:off x="5593080" y="3821430"/>
            <a:ext cx="0" cy="4000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a:off x="7924800" y="3810000"/>
            <a:ext cx="0" cy="4000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a:off x="4577715" y="1052512"/>
            <a:ext cx="1" cy="2876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6534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pPr algn="ctr"/>
            <a:r>
              <a:rPr lang="en-US" sz="4000" b="1" dirty="0" smtClean="0">
                <a:latin typeface="Cambria" pitchFamily="18" charset="0"/>
                <a:ea typeface="Cambria" pitchFamily="18" charset="0"/>
              </a:rPr>
              <a:t>MACERATION</a:t>
            </a:r>
            <a:endParaRPr lang="en-US" sz="4000" b="1" dirty="0">
              <a:latin typeface="Cambria" pitchFamily="18" charset="0"/>
              <a:ea typeface="Cambria" pitchFamily="18" charset="0"/>
            </a:endParaRPr>
          </a:p>
        </p:txBody>
      </p:sp>
      <p:sp>
        <p:nvSpPr>
          <p:cNvPr id="3" name="Content Placeholder 2"/>
          <p:cNvSpPr>
            <a:spLocks noGrp="1"/>
          </p:cNvSpPr>
          <p:nvPr>
            <p:ph idx="1"/>
          </p:nvPr>
        </p:nvSpPr>
        <p:spPr>
          <a:xfrm>
            <a:off x="457200" y="1447800"/>
            <a:ext cx="4648200" cy="4876800"/>
          </a:xfrm>
        </p:spPr>
        <p:txBody>
          <a:bodyPr>
            <a:normAutofit/>
          </a:bodyPr>
          <a:lstStyle/>
          <a:p>
            <a:r>
              <a:rPr lang="en-US" sz="2200" dirty="0" smtClean="0">
                <a:latin typeface="Cambria" pitchFamily="18" charset="0"/>
                <a:ea typeface="Cambria" pitchFamily="18" charset="0"/>
              </a:rPr>
              <a:t>In this process solid ingredients are placed in a stoppered container  with the </a:t>
            </a:r>
            <a:r>
              <a:rPr lang="en-US" sz="2200" dirty="0">
                <a:latin typeface="Cambria" pitchFamily="18" charset="0"/>
                <a:ea typeface="Cambria" pitchFamily="18" charset="0"/>
              </a:rPr>
              <a:t>w</a:t>
            </a:r>
            <a:r>
              <a:rPr lang="en-US" sz="2200" dirty="0" smtClean="0">
                <a:latin typeface="Cambria" pitchFamily="18" charset="0"/>
                <a:ea typeface="Cambria" pitchFamily="18" charset="0"/>
              </a:rPr>
              <a:t>hole of the solvent and allowed to stand for a period of at least </a:t>
            </a:r>
            <a:r>
              <a:rPr lang="en-US" sz="2200" b="1" dirty="0" smtClean="0">
                <a:latin typeface="Cambria" pitchFamily="18" charset="0"/>
                <a:ea typeface="Cambria" pitchFamily="18" charset="0"/>
              </a:rPr>
              <a:t>3 days (3-7 days) </a:t>
            </a:r>
            <a:r>
              <a:rPr lang="en-US" sz="2200" dirty="0" smtClean="0">
                <a:latin typeface="Cambria" pitchFamily="18" charset="0"/>
                <a:ea typeface="Cambria" pitchFamily="18" charset="0"/>
              </a:rPr>
              <a:t>with frequent agitation, until soluble matter is dissolved. The mixture is then strained, the marc pressed and the combined liquids clarified ( cleaned by filtration) or by decantation after standing.</a:t>
            </a:r>
            <a:endParaRPr lang="en-US" sz="2200" dirty="0">
              <a:latin typeface="Cambria" pitchFamily="18" charset="0"/>
              <a:ea typeface="Cambria"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600200"/>
            <a:ext cx="3414183"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6433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667512"/>
          </a:xfrm>
        </p:spPr>
        <p:txBody>
          <a:bodyPr>
            <a:normAutofit fontScale="90000"/>
          </a:bodyPr>
          <a:lstStyle/>
          <a:p>
            <a:pPr algn="ctr"/>
            <a:r>
              <a:rPr lang="en-US" b="1" dirty="0" smtClean="0">
                <a:latin typeface="Cambria" pitchFamily="18" charset="0"/>
                <a:ea typeface="Cambria" pitchFamily="18" charset="0"/>
              </a:rPr>
              <a:t>Process of Extraction</a:t>
            </a:r>
            <a:endParaRPr lang="en-US" b="1" dirty="0">
              <a:latin typeface="Cambria" pitchFamily="18" charset="0"/>
              <a:ea typeface="Cambria" pitchFamily="18" charset="0"/>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250"/>
          <a:stretch/>
        </p:blipFill>
        <p:spPr bwMode="auto">
          <a:xfrm>
            <a:off x="609600" y="1447800"/>
            <a:ext cx="7956550" cy="4833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78615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565</TotalTime>
  <Words>1218</Words>
  <Application>Microsoft Office PowerPoint</Application>
  <PresentationFormat>On-screen Show (4:3)</PresentationFormat>
  <Paragraphs>174</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Flow</vt:lpstr>
      <vt:lpstr>UNIT - V</vt:lpstr>
      <vt:lpstr>Basics of Extraction</vt:lpstr>
      <vt:lpstr>PowerPoint Presentation</vt:lpstr>
      <vt:lpstr>Ideal properties of the solvents:</vt:lpstr>
      <vt:lpstr>Mechanism of Extraction</vt:lpstr>
      <vt:lpstr>Factors affection extraction process</vt:lpstr>
      <vt:lpstr>Extraction </vt:lpstr>
      <vt:lpstr>MACERATION</vt:lpstr>
      <vt:lpstr>Process of Extraction</vt:lpstr>
      <vt:lpstr>Modifications to Maceration</vt:lpstr>
      <vt:lpstr>Modifications to Maceration</vt:lpstr>
      <vt:lpstr>Merits</vt:lpstr>
      <vt:lpstr>INFUSION</vt:lpstr>
      <vt:lpstr>DECOCTION</vt:lpstr>
      <vt:lpstr>DIGESTION</vt:lpstr>
      <vt:lpstr>PERCOLATION</vt:lpstr>
      <vt:lpstr>STEPS IN PERCOLATION</vt:lpstr>
      <vt:lpstr>TYPES OF PERCOLATION</vt:lpstr>
      <vt:lpstr>PowerPoint Presentation</vt:lpstr>
      <vt:lpstr>Merits</vt:lpstr>
      <vt:lpstr>MACERATION vs PERCOLATION</vt:lpstr>
      <vt:lpstr>SOXHLET EXTRACTION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lenovo</cp:lastModifiedBy>
  <cp:revision>24</cp:revision>
  <dcterms:created xsi:type="dcterms:W3CDTF">2026-01-02T12:39:32Z</dcterms:created>
  <dcterms:modified xsi:type="dcterms:W3CDTF">2026-01-21T17:51:06Z</dcterms:modified>
</cp:coreProperties>
</file>