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9" r:id="rId3"/>
    <p:sldId id="270" r:id="rId4"/>
    <p:sldId id="298" r:id="rId5"/>
    <p:sldId id="258" r:id="rId6"/>
    <p:sldId id="271" r:id="rId7"/>
    <p:sldId id="259" r:id="rId8"/>
    <p:sldId id="280" r:id="rId9"/>
    <p:sldId id="272" r:id="rId10"/>
    <p:sldId id="279" r:id="rId11"/>
    <p:sldId id="282" r:id="rId12"/>
    <p:sldId id="291" r:id="rId13"/>
    <p:sldId id="283" r:id="rId14"/>
    <p:sldId id="284" r:id="rId15"/>
    <p:sldId id="285" r:id="rId16"/>
    <p:sldId id="286" r:id="rId17"/>
    <p:sldId id="287" r:id="rId18"/>
    <p:sldId id="288" r:id="rId19"/>
    <p:sldId id="289" r:id="rId20"/>
    <p:sldId id="276" r:id="rId21"/>
    <p:sldId id="261" r:id="rId22"/>
    <p:sldId id="281" r:id="rId23"/>
    <p:sldId id="290" r:id="rId24"/>
    <p:sldId id="292" r:id="rId25"/>
    <p:sldId id="293" r:id="rId26"/>
    <p:sldId id="263" r:id="rId27"/>
    <p:sldId id="267" r:id="rId28"/>
    <p:sldId id="268" r:id="rId29"/>
    <p:sldId id="265" r:id="rId30"/>
    <p:sldId id="266" r:id="rId31"/>
    <p:sldId id="273" r:id="rId32"/>
    <p:sldId id="275" r:id="rId33"/>
    <p:sldId id="274" r:id="rId34"/>
    <p:sldId id="278" r:id="rId35"/>
    <p:sldId id="277" r:id="rId36"/>
    <p:sldId id="295" r:id="rId37"/>
    <p:sldId id="296" r:id="rId38"/>
    <p:sldId id="294" r:id="rId39"/>
    <p:sldId id="297" r:id="rId4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26" Type="http://schemas.openxmlformats.org/officeDocument/2006/relationships/slide" Target="slides/slide25.xml" /><Relationship Id="rId39" Type="http://schemas.openxmlformats.org/officeDocument/2006/relationships/slide" Target="slides/slide38.xml" /><Relationship Id="rId3" Type="http://schemas.openxmlformats.org/officeDocument/2006/relationships/slide" Target="slides/slide2.xml" /><Relationship Id="rId21" Type="http://schemas.openxmlformats.org/officeDocument/2006/relationships/slide" Target="slides/slide20.xml" /><Relationship Id="rId34" Type="http://schemas.openxmlformats.org/officeDocument/2006/relationships/slide" Target="slides/slide33.xml" /><Relationship Id="rId42" Type="http://schemas.openxmlformats.org/officeDocument/2006/relationships/viewProps" Target="viewProps.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slide" Target="slides/slide24.xml" /><Relationship Id="rId33" Type="http://schemas.openxmlformats.org/officeDocument/2006/relationships/slide" Target="slides/slide32.xml" /><Relationship Id="rId38" Type="http://schemas.openxmlformats.org/officeDocument/2006/relationships/slide" Target="slides/slide37.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slide" Target="slides/slide19.xml" /><Relationship Id="rId29" Type="http://schemas.openxmlformats.org/officeDocument/2006/relationships/slide" Target="slides/slide28.xml" /><Relationship Id="rId41" Type="http://schemas.openxmlformats.org/officeDocument/2006/relationships/presProps" Target="presProp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24" Type="http://schemas.openxmlformats.org/officeDocument/2006/relationships/slide" Target="slides/slide23.xml" /><Relationship Id="rId32" Type="http://schemas.openxmlformats.org/officeDocument/2006/relationships/slide" Target="slides/slide31.xml" /><Relationship Id="rId37" Type="http://schemas.openxmlformats.org/officeDocument/2006/relationships/slide" Target="slides/slide36.xml" /><Relationship Id="rId40" Type="http://schemas.openxmlformats.org/officeDocument/2006/relationships/slide" Target="slides/slide39.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slide" Target="slides/slide22.xml" /><Relationship Id="rId28" Type="http://schemas.openxmlformats.org/officeDocument/2006/relationships/slide" Target="slides/slide27.xml" /><Relationship Id="rId36" Type="http://schemas.openxmlformats.org/officeDocument/2006/relationships/slide" Target="slides/slide35.xml" /><Relationship Id="rId10" Type="http://schemas.openxmlformats.org/officeDocument/2006/relationships/slide" Target="slides/slide9.xml" /><Relationship Id="rId19" Type="http://schemas.openxmlformats.org/officeDocument/2006/relationships/slide" Target="slides/slide18.xml" /><Relationship Id="rId31" Type="http://schemas.openxmlformats.org/officeDocument/2006/relationships/slide" Target="slides/slide30.xml" /><Relationship Id="rId44" Type="http://schemas.openxmlformats.org/officeDocument/2006/relationships/tableStyles" Target="tableStyles.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slide" Target="slides/slide21.xml" /><Relationship Id="rId27" Type="http://schemas.openxmlformats.org/officeDocument/2006/relationships/slide" Target="slides/slide26.xml" /><Relationship Id="rId30" Type="http://schemas.openxmlformats.org/officeDocument/2006/relationships/slide" Target="slides/slide29.xml" /><Relationship Id="rId35" Type="http://schemas.openxmlformats.org/officeDocument/2006/relationships/slide" Target="slides/slide34.xml" /><Relationship Id="rId43" Type="http://schemas.openxmlformats.org/officeDocument/2006/relationships/theme" Target="theme/theme1.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EB8136-4330-4480-80D9-0F6FD970617C}"/>
              </a:ext>
            </a:extLst>
          </p:cNvPr>
          <p:cNvSpPr>
            <a:spLocks noGrp="1"/>
          </p:cNvSpPr>
          <p:nvPr>
            <p:ph type="ctrTitle"/>
          </p:nvPr>
        </p:nvSpPr>
        <p:spPr>
          <a:xfrm>
            <a:off x="576072" y="1124712"/>
            <a:ext cx="11036808" cy="3172968"/>
          </a:xfrm>
        </p:spPr>
        <p:txBody>
          <a:bodyPr anchor="b">
            <a:normAutofit/>
          </a:bodyPr>
          <a:lstStyle>
            <a:lvl1pPr algn="l">
              <a:defRPr sz="8000"/>
            </a:lvl1pPr>
          </a:lstStyle>
          <a:p>
            <a:r>
              <a:rPr lang="en-US" dirty="0"/>
              <a:t>Click to edit Master title style</a:t>
            </a:r>
          </a:p>
        </p:txBody>
      </p:sp>
      <p:sp>
        <p:nvSpPr>
          <p:cNvPr id="3" name="Subtitle 2">
            <a:extLst>
              <a:ext uri="{FF2B5EF4-FFF2-40B4-BE49-F238E27FC236}">
                <a16:creationId xmlns:a16="http://schemas.microsoft.com/office/drawing/2014/main" id="{566E5739-DD96-45FB-B609-3E3447A52FED}"/>
              </a:ext>
            </a:extLst>
          </p:cNvPr>
          <p:cNvSpPr>
            <a:spLocks noGrp="1"/>
          </p:cNvSpPr>
          <p:nvPr>
            <p:ph type="subTitle" idx="1"/>
          </p:nvPr>
        </p:nvSpPr>
        <p:spPr>
          <a:xfrm>
            <a:off x="576072" y="4727448"/>
            <a:ext cx="11036808" cy="1481328"/>
          </a:xfrm>
        </p:spPr>
        <p:txBody>
          <a:bodyPr>
            <a:normAutofit/>
          </a:bodyPr>
          <a:lstStyle>
            <a:lvl1pPr marL="0" indent="0" algn="l">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1B9FF558-51F9-42A2-9944-DBE23DA8B224}"/>
              </a:ext>
            </a:extLst>
          </p:cNvPr>
          <p:cNvSpPr>
            <a:spLocks noGrp="1"/>
          </p:cNvSpPr>
          <p:nvPr>
            <p:ph type="dt" sz="half" idx="10"/>
          </p:nvPr>
        </p:nvSpPr>
        <p:spPr>
          <a:xfrm>
            <a:off x="576072" y="6356350"/>
            <a:ext cx="2743200" cy="365125"/>
          </a:xfrm>
        </p:spPr>
        <p:txBody>
          <a:bodyPr/>
          <a:lstStyle/>
          <a:p>
            <a:fld id="{02AC24A9-CCB6-4F8D-B8DB-C2F3692CFA5A}" type="datetimeFigureOut">
              <a:rPr lang="en-US" smtClean="0"/>
              <a:t>5/13/2021</a:t>
            </a:fld>
            <a:endParaRPr lang="en-US" dirty="0"/>
          </a:p>
        </p:txBody>
      </p:sp>
      <p:sp>
        <p:nvSpPr>
          <p:cNvPr id="5" name="Footer Placeholder 4">
            <a:extLst>
              <a:ext uri="{FF2B5EF4-FFF2-40B4-BE49-F238E27FC236}">
                <a16:creationId xmlns:a16="http://schemas.microsoft.com/office/drawing/2014/main" id="{8B8C0E86-A7F7-4BDC-A637-254E5252DED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3D10ADE-E9DA-4E57-BF57-1CCB65219839}"/>
              </a:ext>
            </a:extLst>
          </p:cNvPr>
          <p:cNvSpPr>
            <a:spLocks noGrp="1"/>
          </p:cNvSpPr>
          <p:nvPr>
            <p:ph type="sldNum" sz="quarter" idx="12"/>
          </p:nvPr>
        </p:nvSpPr>
        <p:spPr>
          <a:xfrm>
            <a:off x="8869680" y="6356350"/>
            <a:ext cx="2743200" cy="365125"/>
          </a:xfrm>
        </p:spPr>
        <p:txBody>
          <a:bodyPr/>
          <a:lstStyle/>
          <a:p>
            <a:fld id="{B2DC25EE-239B-4C5F-AAD1-255A7D5F1EE2}" type="slidenum">
              <a:rPr lang="en-US" smtClean="0"/>
              <a:t>‹#›</a:t>
            </a:fld>
            <a:endParaRPr lang="en-US" dirty="0"/>
          </a:p>
        </p:txBody>
      </p:sp>
      <p:sp>
        <p:nvSpPr>
          <p:cNvPr id="8" name="Rectangle 7">
            <a:extLst>
              <a:ext uri="{FF2B5EF4-FFF2-40B4-BE49-F238E27FC236}">
                <a16:creationId xmlns:a16="http://schemas.microsoft.com/office/drawing/2014/main" id="{8D06CE56-3881-4ADA-8CEF-D18B02C242A3}"/>
              </a:ext>
            </a:extLst>
          </p:cNvPr>
          <p:cNvSpPr/>
          <p:nvPr/>
        </p:nvSpPr>
        <p:spPr>
          <a:xfrm rot="5400000">
            <a:off x="857544" y="346791"/>
            <a:ext cx="146304"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79F3C543-62EC-4433-9C93-A2CD8764E9B4}"/>
              </a:ext>
            </a:extLst>
          </p:cNvPr>
          <p:cNvSpPr/>
          <p:nvPr/>
        </p:nvSpPr>
        <p:spPr>
          <a:xfrm flipV="1">
            <a:off x="578652" y="4501201"/>
            <a:ext cx="11034696" cy="18288"/>
          </a:xfrm>
          <a:prstGeom prst="rect">
            <a:avLst/>
          </a:prstGeom>
          <a:solidFill>
            <a:schemeClr val="tx2">
              <a:lumMod val="25000"/>
              <a:lumOff val="75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173999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B32C18-E430-4EC7-BD7C-99D86D012231}"/>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8FC5012F-7119-4D94-9717-3862E1C9384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9ED9A4A-D287-4207-9037-70DB007A1707}"/>
              </a:ext>
            </a:extLst>
          </p:cNvPr>
          <p:cNvSpPr>
            <a:spLocks noGrp="1"/>
          </p:cNvSpPr>
          <p:nvPr>
            <p:ph type="dt" sz="half" idx="10"/>
          </p:nvPr>
        </p:nvSpPr>
        <p:spPr/>
        <p:txBody>
          <a:bodyPr/>
          <a:lstStyle/>
          <a:p>
            <a:fld id="{02AC24A9-CCB6-4F8D-B8DB-C2F3692CFA5A}" type="datetimeFigureOut">
              <a:rPr lang="en-US" smtClean="0"/>
              <a:t>5/13/2021</a:t>
            </a:fld>
            <a:endParaRPr lang="en-US"/>
          </a:p>
        </p:txBody>
      </p:sp>
      <p:sp>
        <p:nvSpPr>
          <p:cNvPr id="5" name="Footer Placeholder 4">
            <a:extLst>
              <a:ext uri="{FF2B5EF4-FFF2-40B4-BE49-F238E27FC236}">
                <a16:creationId xmlns:a16="http://schemas.microsoft.com/office/drawing/2014/main" id="{61ECFCAC-80DB-43BB-B3F1-AC22BACEE3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679730-3487-4D94-A0DC-C21684963AB3}"/>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25167441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543C89D-929E-4CD1-BCCC-72A14C0335D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FED450EA-A577-4B76-A12F-650BEB20FD8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1D2603B-9ACE-4FA9-805B-9B91EB63DF7D}"/>
              </a:ext>
            </a:extLst>
          </p:cNvPr>
          <p:cNvSpPr>
            <a:spLocks noGrp="1"/>
          </p:cNvSpPr>
          <p:nvPr>
            <p:ph type="dt" sz="half" idx="10"/>
          </p:nvPr>
        </p:nvSpPr>
        <p:spPr/>
        <p:txBody>
          <a:bodyPr/>
          <a:lstStyle/>
          <a:p>
            <a:fld id="{02AC24A9-CCB6-4F8D-B8DB-C2F3692CFA5A}" type="datetimeFigureOut">
              <a:rPr lang="en-US" smtClean="0"/>
              <a:t>5/13/2021</a:t>
            </a:fld>
            <a:endParaRPr lang="en-US"/>
          </a:p>
        </p:txBody>
      </p:sp>
      <p:sp>
        <p:nvSpPr>
          <p:cNvPr id="5" name="Footer Placeholder 4">
            <a:extLst>
              <a:ext uri="{FF2B5EF4-FFF2-40B4-BE49-F238E27FC236}">
                <a16:creationId xmlns:a16="http://schemas.microsoft.com/office/drawing/2014/main" id="{7ECE18AC-D6A9-4A61-885D-68E2B684A4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197AE4-AA47-4E14-8FFE-171FAE47F49E}"/>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25135193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D6FBB9D-1CAA-4D05-AB33-BABDFE17B843}"/>
              </a:ext>
            </a:extLst>
          </p:cNvPr>
          <p:cNvSpPr/>
          <p:nvPr/>
        </p:nvSpPr>
        <p:spPr>
          <a:xfrm>
            <a:off x="558209" y="0"/>
            <a:ext cx="11167447" cy="2018806"/>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0" name="Rectangle 9">
            <a:extLst>
              <a:ext uri="{FF2B5EF4-FFF2-40B4-BE49-F238E27FC236}">
                <a16:creationId xmlns:a16="http://schemas.microsoft.com/office/drawing/2014/main" id="{04727B71-B4B6-4823-80A1-68C40B475118}"/>
              </a:ext>
            </a:extLst>
          </p:cNvPr>
          <p:cNvSpPr/>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79A6DB05-9FB5-4B07-8675-74C23D4FD89D}"/>
              </a:ext>
            </a:extLst>
          </p:cNvPr>
          <p:cNvSpPr/>
          <p:nvPr/>
        </p:nvSpPr>
        <p:spPr>
          <a:xfrm>
            <a:off x="498834" y="787352"/>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8D358CF-0758-490A-A084-C46443B9ABE8}"/>
              </a:ext>
            </a:extLst>
          </p:cNvPr>
          <p:cNvSpPr>
            <a:spLocks noGrp="1"/>
          </p:cNvSpPr>
          <p:nvPr>
            <p:ph type="title"/>
          </p:nvPr>
        </p:nvSpPr>
        <p:spPr>
          <a:xfrm>
            <a:off x="1115568" y="548640"/>
            <a:ext cx="10168128" cy="1179576"/>
          </a:xfrm>
        </p:spPr>
        <p:txBody>
          <a:bodyPr>
            <a:normAutofit/>
          </a:bodyPr>
          <a:lstStyle>
            <a:lvl1pPr>
              <a:defRPr sz="4000"/>
            </a:lvl1pPr>
          </a:lstStyle>
          <a:p>
            <a:r>
              <a:rPr lang="en-US" dirty="0"/>
              <a:t>Click to edit Master title style</a:t>
            </a:r>
          </a:p>
        </p:txBody>
      </p:sp>
      <p:sp>
        <p:nvSpPr>
          <p:cNvPr id="3" name="Content Placeholder 2">
            <a:extLst>
              <a:ext uri="{FF2B5EF4-FFF2-40B4-BE49-F238E27FC236}">
                <a16:creationId xmlns:a16="http://schemas.microsoft.com/office/drawing/2014/main" id="{21671183-B3CE-4F45-92FB-98290CA0E2CA}"/>
              </a:ext>
            </a:extLst>
          </p:cNvPr>
          <p:cNvSpPr>
            <a:spLocks noGrp="1"/>
          </p:cNvSpPr>
          <p:nvPr>
            <p:ph idx="1"/>
          </p:nvPr>
        </p:nvSpPr>
        <p:spPr>
          <a:xfrm>
            <a:off x="1115568" y="2478024"/>
            <a:ext cx="10168128" cy="369417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3D7DED67-27EC-4D43-A21C-093C1DB04813}"/>
              </a:ext>
            </a:extLst>
          </p:cNvPr>
          <p:cNvSpPr>
            <a:spLocks noGrp="1"/>
          </p:cNvSpPr>
          <p:nvPr>
            <p:ph type="dt" sz="half" idx="10"/>
          </p:nvPr>
        </p:nvSpPr>
        <p:spPr>
          <a:xfrm>
            <a:off x="1115568" y="6356350"/>
            <a:ext cx="2743200" cy="365125"/>
          </a:xfrm>
        </p:spPr>
        <p:txBody>
          <a:bodyPr/>
          <a:lstStyle/>
          <a:p>
            <a:fld id="{02AC24A9-CCB6-4F8D-B8DB-C2F3692CFA5A}" type="datetimeFigureOut">
              <a:rPr lang="en-US" smtClean="0"/>
              <a:t>5/13/2021</a:t>
            </a:fld>
            <a:endParaRPr lang="en-US"/>
          </a:p>
        </p:txBody>
      </p:sp>
      <p:sp>
        <p:nvSpPr>
          <p:cNvPr id="5" name="Footer Placeholder 4">
            <a:extLst>
              <a:ext uri="{FF2B5EF4-FFF2-40B4-BE49-F238E27FC236}">
                <a16:creationId xmlns:a16="http://schemas.microsoft.com/office/drawing/2014/main" id="{36747CE3-4890-4BC1-94DB-5D49D02C993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3C5AD3-D79A-4D46-B25B-822FE0252511}"/>
              </a:ext>
            </a:extLst>
          </p:cNvPr>
          <p:cNvSpPr>
            <a:spLocks noGrp="1"/>
          </p:cNvSpPr>
          <p:nvPr>
            <p:ph type="sldNum" sz="quarter" idx="12"/>
          </p:nvPr>
        </p:nvSpPr>
        <p:spPr>
          <a:xfrm>
            <a:off x="8540496" y="6356350"/>
            <a:ext cx="2743200" cy="365125"/>
          </a:xfrm>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27396779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5AEDC5C-2E87-49C6-AB07-A95E5F39ED8E}"/>
              </a:ext>
            </a:extLst>
          </p:cNvPr>
          <p:cNvSpPr/>
          <p:nvPr/>
        </p:nvSpPr>
        <p:spPr>
          <a:xfrm>
            <a:off x="558210" y="4981421"/>
            <a:ext cx="11134956" cy="822960"/>
          </a:xfrm>
          <a:prstGeom prst="rect">
            <a:avLst/>
          </a:prstGeom>
          <a:ln w="12700">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A57D88DE-E462-4C8A-BF99-609390DFB781}"/>
              </a:ext>
            </a:extLst>
          </p:cNvPr>
          <p:cNvSpPr/>
          <p:nvPr/>
        </p:nvSpPr>
        <p:spPr>
          <a:xfrm>
            <a:off x="498834" y="5118581"/>
            <a:ext cx="146304" cy="5486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8E44900-E8BF-4B12-8BCB-41076E2B68C7}"/>
              </a:ext>
            </a:extLst>
          </p:cNvPr>
          <p:cNvSpPr>
            <a:spLocks noGrp="1"/>
          </p:cNvSpPr>
          <p:nvPr>
            <p:ph type="title"/>
          </p:nvPr>
        </p:nvSpPr>
        <p:spPr>
          <a:xfrm>
            <a:off x="557784" y="640080"/>
            <a:ext cx="10890504" cy="4114800"/>
          </a:xfrm>
        </p:spPr>
        <p:txBody>
          <a:bodyPr anchor="b">
            <a:normAutofit/>
          </a:bodyPr>
          <a:lstStyle>
            <a:lvl1pPr>
              <a:defRPr sz="6600"/>
            </a:lvl1pPr>
          </a:lstStyle>
          <a:p>
            <a:r>
              <a:rPr lang="en-US" dirty="0"/>
              <a:t>Click to edit Master title style</a:t>
            </a:r>
          </a:p>
        </p:txBody>
      </p:sp>
      <p:sp>
        <p:nvSpPr>
          <p:cNvPr id="3" name="Text Placeholder 2">
            <a:extLst>
              <a:ext uri="{FF2B5EF4-FFF2-40B4-BE49-F238E27FC236}">
                <a16:creationId xmlns:a16="http://schemas.microsoft.com/office/drawing/2014/main" id="{917741F9-B00F-4463-A257-6B66DABD9B4E}"/>
              </a:ext>
            </a:extLst>
          </p:cNvPr>
          <p:cNvSpPr>
            <a:spLocks noGrp="1"/>
          </p:cNvSpPr>
          <p:nvPr>
            <p:ph type="body" idx="1"/>
          </p:nvPr>
        </p:nvSpPr>
        <p:spPr>
          <a:xfrm>
            <a:off x="841248" y="5102352"/>
            <a:ext cx="10607040" cy="585216"/>
          </a:xfrm>
        </p:spPr>
        <p:txBody>
          <a:bodyPr anchor="ctr">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D48BFA7D-4401-4285-802B-1579165F0D6D}"/>
              </a:ext>
            </a:extLst>
          </p:cNvPr>
          <p:cNvSpPr>
            <a:spLocks noGrp="1"/>
          </p:cNvSpPr>
          <p:nvPr>
            <p:ph type="dt" sz="half" idx="10"/>
          </p:nvPr>
        </p:nvSpPr>
        <p:spPr/>
        <p:txBody>
          <a:bodyPr/>
          <a:lstStyle/>
          <a:p>
            <a:fld id="{02AC24A9-CCB6-4F8D-B8DB-C2F3692CFA5A}" type="datetimeFigureOut">
              <a:rPr lang="en-US" smtClean="0"/>
              <a:t>5/13/2021</a:t>
            </a:fld>
            <a:endParaRPr lang="en-US"/>
          </a:p>
        </p:txBody>
      </p:sp>
      <p:sp>
        <p:nvSpPr>
          <p:cNvPr id="5" name="Footer Placeholder 4">
            <a:extLst>
              <a:ext uri="{FF2B5EF4-FFF2-40B4-BE49-F238E27FC236}">
                <a16:creationId xmlns:a16="http://schemas.microsoft.com/office/drawing/2014/main" id="{49A909C5-AA19-4195-8376-9002D5DF465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3AC3F32-46E0-47C8-8565-5969A475FDB0}"/>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8503560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076262E-36A0-40C6-ADE6-90CD9FB9B9EA}"/>
              </a:ext>
            </a:extLst>
          </p:cNvPr>
          <p:cNvSpPr/>
          <p:nvPr/>
        </p:nvSpPr>
        <p:spPr>
          <a:xfrm>
            <a:off x="558209" y="0"/>
            <a:ext cx="11167447" cy="2018806"/>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1" name="Rectangle 10">
            <a:extLst>
              <a:ext uri="{FF2B5EF4-FFF2-40B4-BE49-F238E27FC236}">
                <a16:creationId xmlns:a16="http://schemas.microsoft.com/office/drawing/2014/main" id="{42677A9B-4D1D-4D80-912C-24570140A650}"/>
              </a:ext>
            </a:extLst>
          </p:cNvPr>
          <p:cNvSpPr/>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03DC8C98-510F-48C9-82B2-9E4F760A68DF}"/>
              </a:ext>
            </a:extLst>
          </p:cNvPr>
          <p:cNvSpPr/>
          <p:nvPr/>
        </p:nvSpPr>
        <p:spPr>
          <a:xfrm>
            <a:off x="498834" y="787352"/>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17A078AE-0BC3-48F9-87EC-2DB0CCE7E2AE}"/>
              </a:ext>
            </a:extLst>
          </p:cNvPr>
          <p:cNvSpPr>
            <a:spLocks noGrp="1"/>
          </p:cNvSpPr>
          <p:nvPr>
            <p:ph type="title"/>
          </p:nvPr>
        </p:nvSpPr>
        <p:spPr>
          <a:xfrm>
            <a:off x="1115568" y="548640"/>
            <a:ext cx="10168128" cy="1179576"/>
          </a:xfrm>
        </p:spPr>
        <p:txBody>
          <a:bodyPr>
            <a:normAutofit/>
          </a:bodyPr>
          <a:lstStyle>
            <a:lvl1pPr>
              <a:defRPr sz="4000"/>
            </a:lvl1pPr>
          </a:lstStyle>
          <a:p>
            <a:r>
              <a:rPr lang="en-US" dirty="0"/>
              <a:t>Click to edit Master title style</a:t>
            </a:r>
          </a:p>
        </p:txBody>
      </p:sp>
      <p:sp>
        <p:nvSpPr>
          <p:cNvPr id="3" name="Content Placeholder 2">
            <a:extLst>
              <a:ext uri="{FF2B5EF4-FFF2-40B4-BE49-F238E27FC236}">
                <a16:creationId xmlns:a16="http://schemas.microsoft.com/office/drawing/2014/main" id="{292A20DF-0829-4336-B59F-FF9D7AA9D8B6}"/>
              </a:ext>
            </a:extLst>
          </p:cNvPr>
          <p:cNvSpPr>
            <a:spLocks noGrp="1"/>
          </p:cNvSpPr>
          <p:nvPr>
            <p:ph sz="half" idx="1"/>
          </p:nvPr>
        </p:nvSpPr>
        <p:spPr>
          <a:xfrm>
            <a:off x="1115568" y="2478024"/>
            <a:ext cx="4937760" cy="369417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7935D01C-CF67-4DF6-B96C-FFC9D5BF847B}"/>
              </a:ext>
            </a:extLst>
          </p:cNvPr>
          <p:cNvSpPr>
            <a:spLocks noGrp="1"/>
          </p:cNvSpPr>
          <p:nvPr>
            <p:ph sz="half" idx="2"/>
          </p:nvPr>
        </p:nvSpPr>
        <p:spPr>
          <a:xfrm>
            <a:off x="6345936" y="2478024"/>
            <a:ext cx="4937760" cy="369417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29BBD797-6031-4F82-8726-EAB757027FF5}"/>
              </a:ext>
            </a:extLst>
          </p:cNvPr>
          <p:cNvSpPr>
            <a:spLocks noGrp="1"/>
          </p:cNvSpPr>
          <p:nvPr>
            <p:ph type="dt" sz="half" idx="10"/>
          </p:nvPr>
        </p:nvSpPr>
        <p:spPr>
          <a:xfrm>
            <a:off x="1115568" y="6356350"/>
            <a:ext cx="2743200" cy="365125"/>
          </a:xfrm>
        </p:spPr>
        <p:txBody>
          <a:bodyPr/>
          <a:lstStyle/>
          <a:p>
            <a:fld id="{02AC24A9-CCB6-4F8D-B8DB-C2F3692CFA5A}" type="datetimeFigureOut">
              <a:rPr lang="en-US" smtClean="0"/>
              <a:t>5/13/2021</a:t>
            </a:fld>
            <a:endParaRPr lang="en-US"/>
          </a:p>
        </p:txBody>
      </p:sp>
      <p:sp>
        <p:nvSpPr>
          <p:cNvPr id="6" name="Footer Placeholder 5">
            <a:extLst>
              <a:ext uri="{FF2B5EF4-FFF2-40B4-BE49-F238E27FC236}">
                <a16:creationId xmlns:a16="http://schemas.microsoft.com/office/drawing/2014/main" id="{76B3F71C-B897-4909-A75E-8716AD49C15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F78BC14-5BB1-405F-A6F3-C07230F085C8}"/>
              </a:ext>
            </a:extLst>
          </p:cNvPr>
          <p:cNvSpPr>
            <a:spLocks noGrp="1"/>
          </p:cNvSpPr>
          <p:nvPr>
            <p:ph type="sldNum" sz="quarter" idx="12"/>
          </p:nvPr>
        </p:nvSpPr>
        <p:spPr>
          <a:xfrm>
            <a:off x="8540496" y="6356350"/>
            <a:ext cx="2743200" cy="365125"/>
          </a:xfrm>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10925541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6B671BDE-E45C-41A1-9B98-4A607D703855}"/>
              </a:ext>
            </a:extLst>
          </p:cNvPr>
          <p:cNvSpPr/>
          <p:nvPr/>
        </p:nvSpPr>
        <p:spPr>
          <a:xfrm>
            <a:off x="558209" y="0"/>
            <a:ext cx="11167447" cy="2018806"/>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3" name="Rectangle 12">
            <a:extLst>
              <a:ext uri="{FF2B5EF4-FFF2-40B4-BE49-F238E27FC236}">
                <a16:creationId xmlns:a16="http://schemas.microsoft.com/office/drawing/2014/main" id="{299500CE-917A-4D03-A7DF-71D8EBBC1537}"/>
              </a:ext>
            </a:extLst>
          </p:cNvPr>
          <p:cNvSpPr/>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C3D0D377-28B0-417D-886B-9483AF064975}"/>
              </a:ext>
            </a:extLst>
          </p:cNvPr>
          <p:cNvSpPr/>
          <p:nvPr/>
        </p:nvSpPr>
        <p:spPr>
          <a:xfrm>
            <a:off x="498834" y="787352"/>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0F8F91F8-0767-40B5-A3AA-72931FC192EA}"/>
              </a:ext>
            </a:extLst>
          </p:cNvPr>
          <p:cNvSpPr>
            <a:spLocks noGrp="1"/>
          </p:cNvSpPr>
          <p:nvPr>
            <p:ph type="title"/>
          </p:nvPr>
        </p:nvSpPr>
        <p:spPr>
          <a:xfrm>
            <a:off x="1115568" y="548640"/>
            <a:ext cx="10168128" cy="1179576"/>
          </a:xfrm>
        </p:spPr>
        <p:txBody>
          <a:bodyPr>
            <a:normAutofit/>
          </a:bodyPr>
          <a:lstStyle>
            <a:lvl1pPr>
              <a:defRPr sz="4000"/>
            </a:lvl1pPr>
          </a:lstStyle>
          <a:p>
            <a:r>
              <a:rPr lang="en-US" dirty="0"/>
              <a:t>Click to edit Master title style</a:t>
            </a:r>
          </a:p>
        </p:txBody>
      </p:sp>
      <p:sp>
        <p:nvSpPr>
          <p:cNvPr id="3" name="Text Placeholder 2">
            <a:extLst>
              <a:ext uri="{FF2B5EF4-FFF2-40B4-BE49-F238E27FC236}">
                <a16:creationId xmlns:a16="http://schemas.microsoft.com/office/drawing/2014/main" id="{AAAE0554-8BEE-4BF6-9519-51B8475D35E1}"/>
              </a:ext>
            </a:extLst>
          </p:cNvPr>
          <p:cNvSpPr>
            <a:spLocks noGrp="1"/>
          </p:cNvSpPr>
          <p:nvPr>
            <p:ph type="body" idx="1"/>
          </p:nvPr>
        </p:nvSpPr>
        <p:spPr>
          <a:xfrm>
            <a:off x="1115568" y="2372650"/>
            <a:ext cx="4937760" cy="823912"/>
          </a:xfrm>
        </p:spPr>
        <p:txBody>
          <a:bodyPr anchor="b"/>
          <a:lstStyle>
            <a:lvl1pPr marL="0" indent="0">
              <a:buNone/>
              <a:defRPr sz="2400" b="1" cap="none"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FD4A358D-C930-48E0-B372-06A826B74C47}"/>
              </a:ext>
            </a:extLst>
          </p:cNvPr>
          <p:cNvSpPr>
            <a:spLocks noGrp="1"/>
          </p:cNvSpPr>
          <p:nvPr>
            <p:ph sz="half" idx="2"/>
          </p:nvPr>
        </p:nvSpPr>
        <p:spPr>
          <a:xfrm>
            <a:off x="1115568" y="3203688"/>
            <a:ext cx="4937760" cy="2968512"/>
          </a:xfrm>
        </p:spPr>
        <p:txBody>
          <a:bodyPr/>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83B6615E-4966-4150-83B6-C47591B36383}"/>
              </a:ext>
            </a:extLst>
          </p:cNvPr>
          <p:cNvSpPr>
            <a:spLocks noGrp="1"/>
          </p:cNvSpPr>
          <p:nvPr>
            <p:ph type="body" sz="quarter" idx="3"/>
          </p:nvPr>
        </p:nvSpPr>
        <p:spPr>
          <a:xfrm>
            <a:off x="6345936" y="2372650"/>
            <a:ext cx="4937760" cy="823912"/>
          </a:xfrm>
        </p:spPr>
        <p:txBody>
          <a:bodyPr anchor="b"/>
          <a:lstStyle>
            <a:lvl1pPr marL="0" indent="0">
              <a:buNone/>
              <a:defRPr sz="2400" b="1" cap="none"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BD409F6B-C17B-4B4F-9F35-5068BDC4E2FD}"/>
              </a:ext>
            </a:extLst>
          </p:cNvPr>
          <p:cNvSpPr>
            <a:spLocks noGrp="1"/>
          </p:cNvSpPr>
          <p:nvPr>
            <p:ph sz="quarter" idx="4"/>
          </p:nvPr>
        </p:nvSpPr>
        <p:spPr>
          <a:xfrm>
            <a:off x="6345936" y="3203687"/>
            <a:ext cx="4937760" cy="2968511"/>
          </a:xfrm>
        </p:spPr>
        <p:txBody>
          <a:bodyPr/>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C8BC356D-052B-4A9B-8B2F-6665FD325AB3}"/>
              </a:ext>
            </a:extLst>
          </p:cNvPr>
          <p:cNvSpPr>
            <a:spLocks noGrp="1"/>
          </p:cNvSpPr>
          <p:nvPr>
            <p:ph type="dt" sz="half" idx="10"/>
          </p:nvPr>
        </p:nvSpPr>
        <p:spPr>
          <a:xfrm>
            <a:off x="1115568" y="6356350"/>
            <a:ext cx="2743200" cy="365125"/>
          </a:xfrm>
        </p:spPr>
        <p:txBody>
          <a:bodyPr/>
          <a:lstStyle/>
          <a:p>
            <a:fld id="{02AC24A9-CCB6-4F8D-B8DB-C2F3692CFA5A}" type="datetimeFigureOut">
              <a:rPr lang="en-US" smtClean="0"/>
              <a:t>5/13/2021</a:t>
            </a:fld>
            <a:endParaRPr lang="en-US"/>
          </a:p>
        </p:txBody>
      </p:sp>
      <p:sp>
        <p:nvSpPr>
          <p:cNvPr id="8" name="Footer Placeholder 7">
            <a:extLst>
              <a:ext uri="{FF2B5EF4-FFF2-40B4-BE49-F238E27FC236}">
                <a16:creationId xmlns:a16="http://schemas.microsoft.com/office/drawing/2014/main" id="{69C5E5FA-26A9-467C-93E3-8476142D1D4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279E50C-1E40-4B48-871B-E392428D20A3}"/>
              </a:ext>
            </a:extLst>
          </p:cNvPr>
          <p:cNvSpPr>
            <a:spLocks noGrp="1"/>
          </p:cNvSpPr>
          <p:nvPr>
            <p:ph type="sldNum" sz="quarter" idx="12"/>
          </p:nvPr>
        </p:nvSpPr>
        <p:spPr>
          <a:xfrm>
            <a:off x="8540496" y="6356350"/>
            <a:ext cx="2743200" cy="365125"/>
          </a:xfrm>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20119419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8C0689C4-0DB3-408B-A956-40326B4AE4C4}"/>
              </a:ext>
            </a:extLst>
          </p:cNvPr>
          <p:cNvSpPr/>
          <p:nvPr/>
        </p:nvSpPr>
        <p:spPr>
          <a:xfrm>
            <a:off x="665853" y="1533525"/>
            <a:ext cx="10917063" cy="3790950"/>
          </a:xfrm>
          <a:prstGeom prst="rect">
            <a:avLst/>
          </a:prstGeom>
          <a:ln w="12700">
            <a:solidFill>
              <a:schemeClr val="tx2">
                <a:lumMod val="10000"/>
                <a:lumOff val="90000"/>
              </a:schemeClr>
            </a:solidFill>
          </a:ln>
          <a:effectLst>
            <a:outerShdw blurRad="50800" dist="38100" dir="2700000" algn="tl" rotWithShape="0">
              <a:schemeClr val="bg2">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56E1D10E-1C30-41BF-8C3B-C460C9B5597B}"/>
              </a:ext>
            </a:extLst>
          </p:cNvPr>
          <p:cNvSpPr/>
          <p:nvPr/>
        </p:nvSpPr>
        <p:spPr>
          <a:xfrm>
            <a:off x="609084" y="2971798"/>
            <a:ext cx="128016" cy="9144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779454F2-0EE5-4888-AF4C-82F825E6226E}"/>
              </a:ext>
            </a:extLst>
          </p:cNvPr>
          <p:cNvSpPr>
            <a:spLocks noGrp="1"/>
          </p:cNvSpPr>
          <p:nvPr>
            <p:ph type="title"/>
          </p:nvPr>
        </p:nvSpPr>
        <p:spPr>
          <a:xfrm>
            <a:off x="1078992" y="1938528"/>
            <a:ext cx="10177272" cy="2990088"/>
          </a:xfrm>
        </p:spPr>
        <p:txBody>
          <a:bodyPr>
            <a:normAutofit/>
          </a:bodyPr>
          <a:lstStyle>
            <a:lvl1pPr>
              <a:defRPr sz="5400"/>
            </a:lvl1pPr>
          </a:lstStyle>
          <a:p>
            <a:r>
              <a:rPr lang="en-US" dirty="0"/>
              <a:t>Click to edit Master title style</a:t>
            </a:r>
          </a:p>
        </p:txBody>
      </p:sp>
      <p:sp>
        <p:nvSpPr>
          <p:cNvPr id="3" name="Date Placeholder 2">
            <a:extLst>
              <a:ext uri="{FF2B5EF4-FFF2-40B4-BE49-F238E27FC236}">
                <a16:creationId xmlns:a16="http://schemas.microsoft.com/office/drawing/2014/main" id="{67C91241-A315-4643-91E5-CF2C25CC903A}"/>
              </a:ext>
            </a:extLst>
          </p:cNvPr>
          <p:cNvSpPr>
            <a:spLocks noGrp="1"/>
          </p:cNvSpPr>
          <p:nvPr>
            <p:ph type="dt" sz="half" idx="10"/>
          </p:nvPr>
        </p:nvSpPr>
        <p:spPr/>
        <p:txBody>
          <a:bodyPr/>
          <a:lstStyle/>
          <a:p>
            <a:fld id="{02AC24A9-CCB6-4F8D-B8DB-C2F3692CFA5A}" type="datetimeFigureOut">
              <a:rPr lang="en-US" smtClean="0"/>
              <a:t>5/13/2021</a:t>
            </a:fld>
            <a:endParaRPr lang="en-US"/>
          </a:p>
        </p:txBody>
      </p:sp>
      <p:sp>
        <p:nvSpPr>
          <p:cNvPr id="4" name="Footer Placeholder 3">
            <a:extLst>
              <a:ext uri="{FF2B5EF4-FFF2-40B4-BE49-F238E27FC236}">
                <a16:creationId xmlns:a16="http://schemas.microsoft.com/office/drawing/2014/main" id="{22706D86-5479-487D-94C8-76093D84F37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7739411-CED6-43D4-868D-A65C4161A72B}"/>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42147422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AC447E0-1D4D-4EF2-B81B-4B2400EE3EDB}"/>
              </a:ext>
            </a:extLst>
          </p:cNvPr>
          <p:cNvSpPr>
            <a:spLocks noGrp="1"/>
          </p:cNvSpPr>
          <p:nvPr>
            <p:ph type="dt" sz="half" idx="10"/>
          </p:nvPr>
        </p:nvSpPr>
        <p:spPr/>
        <p:txBody>
          <a:bodyPr/>
          <a:lstStyle/>
          <a:p>
            <a:fld id="{02AC24A9-CCB6-4F8D-B8DB-C2F3692CFA5A}" type="datetimeFigureOut">
              <a:rPr lang="en-US" smtClean="0"/>
              <a:t>5/13/2021</a:t>
            </a:fld>
            <a:endParaRPr lang="en-US"/>
          </a:p>
        </p:txBody>
      </p:sp>
      <p:sp>
        <p:nvSpPr>
          <p:cNvPr id="3" name="Footer Placeholder 2">
            <a:extLst>
              <a:ext uri="{FF2B5EF4-FFF2-40B4-BE49-F238E27FC236}">
                <a16:creationId xmlns:a16="http://schemas.microsoft.com/office/drawing/2014/main" id="{C9984CA0-2A78-4600-9F3D-19B09E790FE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8440955-B18E-49D3-AE7B-B331200E34C5}"/>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34495411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FA417FE-CD1A-486F-A4AC-E4000A2FB18E}"/>
              </a:ext>
            </a:extLst>
          </p:cNvPr>
          <p:cNvSpPr/>
          <p:nvPr/>
        </p:nvSpPr>
        <p:spPr>
          <a:xfrm>
            <a:off x="558210" y="1162033"/>
            <a:ext cx="3740740" cy="4643344"/>
          </a:xfrm>
          <a:prstGeom prst="rect">
            <a:avLst/>
          </a:prstGeom>
          <a:ln w="12700">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1318F0F5-812B-472C-9408-B80F2553F5E0}"/>
              </a:ext>
            </a:extLst>
          </p:cNvPr>
          <p:cNvSpPr/>
          <p:nvPr/>
        </p:nvSpPr>
        <p:spPr>
          <a:xfrm>
            <a:off x="498834" y="1618375"/>
            <a:ext cx="146304" cy="8229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7F7751B-CD8F-4F5B-A903-1DCE5D1E8306}"/>
              </a:ext>
            </a:extLst>
          </p:cNvPr>
          <p:cNvSpPr>
            <a:spLocks noGrp="1"/>
          </p:cNvSpPr>
          <p:nvPr>
            <p:ph type="title"/>
          </p:nvPr>
        </p:nvSpPr>
        <p:spPr>
          <a:xfrm>
            <a:off x="868680" y="1709928"/>
            <a:ext cx="3099816" cy="1709928"/>
          </a:xfrm>
        </p:spPr>
        <p:txBody>
          <a:bodyPr tIns="45720" anchor="t">
            <a:normAutofit/>
          </a:bodyPr>
          <a:lstStyle>
            <a:lvl1pPr>
              <a:lnSpc>
                <a:spcPct val="100000"/>
              </a:lnSpc>
              <a:defRPr sz="3400"/>
            </a:lvl1pPr>
          </a:lstStyle>
          <a:p>
            <a:r>
              <a:rPr lang="en-US" dirty="0"/>
              <a:t>Click to edit Master title style</a:t>
            </a:r>
          </a:p>
        </p:txBody>
      </p:sp>
      <p:sp>
        <p:nvSpPr>
          <p:cNvPr id="3" name="Content Placeholder 2">
            <a:extLst>
              <a:ext uri="{FF2B5EF4-FFF2-40B4-BE49-F238E27FC236}">
                <a16:creationId xmlns:a16="http://schemas.microsoft.com/office/drawing/2014/main" id="{EFA55C8A-A0BB-441D-976F-EB56D4382DB6}"/>
              </a:ext>
            </a:extLst>
          </p:cNvPr>
          <p:cNvSpPr>
            <a:spLocks noGrp="1"/>
          </p:cNvSpPr>
          <p:nvPr>
            <p:ph idx="1"/>
          </p:nvPr>
        </p:nvSpPr>
        <p:spPr>
          <a:xfrm>
            <a:off x="4965192" y="1709928"/>
            <a:ext cx="6729984" cy="4096512"/>
          </a:xfrm>
        </p:spPr>
        <p:txBody>
          <a:bodyPr/>
          <a:lstStyle>
            <a:lvl1pPr>
              <a:defRPr sz="2800"/>
            </a:lvl1pPr>
            <a:lvl2pPr>
              <a:defRPr sz="2400"/>
            </a:lvl2pPr>
            <a:lvl3pPr>
              <a:defRPr sz="20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37DE6A51-A2E5-4BFA-B571-9FDFE1BBFB44}"/>
              </a:ext>
            </a:extLst>
          </p:cNvPr>
          <p:cNvSpPr>
            <a:spLocks noGrp="1"/>
          </p:cNvSpPr>
          <p:nvPr>
            <p:ph type="body" sz="half" idx="2"/>
          </p:nvPr>
        </p:nvSpPr>
        <p:spPr>
          <a:xfrm>
            <a:off x="868680" y="3429000"/>
            <a:ext cx="3099816" cy="2066544"/>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3D92778A-DD4C-4651-9C53-8B0C44CD8805}"/>
              </a:ext>
            </a:extLst>
          </p:cNvPr>
          <p:cNvSpPr>
            <a:spLocks noGrp="1"/>
          </p:cNvSpPr>
          <p:nvPr>
            <p:ph type="dt" sz="half" idx="10"/>
          </p:nvPr>
        </p:nvSpPr>
        <p:spPr>
          <a:xfrm>
            <a:off x="868680" y="6356350"/>
            <a:ext cx="2743200" cy="365125"/>
          </a:xfrm>
        </p:spPr>
        <p:txBody>
          <a:bodyPr/>
          <a:lstStyle/>
          <a:p>
            <a:fld id="{02AC24A9-CCB6-4F8D-B8DB-C2F3692CFA5A}" type="datetimeFigureOut">
              <a:rPr lang="en-US" smtClean="0"/>
              <a:t>5/13/2021</a:t>
            </a:fld>
            <a:endParaRPr lang="en-US" dirty="0"/>
          </a:p>
        </p:txBody>
      </p:sp>
      <p:sp>
        <p:nvSpPr>
          <p:cNvPr id="6" name="Footer Placeholder 5">
            <a:extLst>
              <a:ext uri="{FF2B5EF4-FFF2-40B4-BE49-F238E27FC236}">
                <a16:creationId xmlns:a16="http://schemas.microsoft.com/office/drawing/2014/main" id="{9D6C7F66-2DFA-4146-BE1A-CE2890FE45E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285D185-B1B6-4D62-81BE-BE82C80ACA6C}"/>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30787753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68B77B5-211C-456E-B79F-306CC3619347}"/>
              </a:ext>
            </a:extLst>
          </p:cNvPr>
          <p:cNvSpPr/>
          <p:nvPr/>
        </p:nvSpPr>
        <p:spPr>
          <a:xfrm>
            <a:off x="558210" y="1162033"/>
            <a:ext cx="3740740" cy="4643344"/>
          </a:xfrm>
          <a:prstGeom prst="rect">
            <a:avLst/>
          </a:prstGeom>
          <a:ln w="12700">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3B63C338-194D-4F23-ABEC-60A7EA96F302}"/>
              </a:ext>
            </a:extLst>
          </p:cNvPr>
          <p:cNvSpPr/>
          <p:nvPr/>
        </p:nvSpPr>
        <p:spPr>
          <a:xfrm>
            <a:off x="498834" y="1618375"/>
            <a:ext cx="146304" cy="8229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A0C04DCC-0E3E-4F05-9FAC-9FA6CA4B2BAE}"/>
              </a:ext>
            </a:extLst>
          </p:cNvPr>
          <p:cNvSpPr>
            <a:spLocks noGrp="1"/>
          </p:cNvSpPr>
          <p:nvPr>
            <p:ph type="title"/>
          </p:nvPr>
        </p:nvSpPr>
        <p:spPr>
          <a:xfrm>
            <a:off x="868680" y="1709928"/>
            <a:ext cx="3099816" cy="1709928"/>
          </a:xfrm>
        </p:spPr>
        <p:txBody>
          <a:bodyPr tIns="45720" anchor="t">
            <a:normAutofit/>
          </a:bodyPr>
          <a:lstStyle>
            <a:lvl1pPr>
              <a:lnSpc>
                <a:spcPct val="100000"/>
              </a:lnSpc>
              <a:defRPr sz="3400"/>
            </a:lvl1pPr>
          </a:lstStyle>
          <a:p>
            <a:r>
              <a:rPr lang="en-US" dirty="0"/>
              <a:t>Click to edit Master title style</a:t>
            </a:r>
          </a:p>
        </p:txBody>
      </p:sp>
      <p:sp>
        <p:nvSpPr>
          <p:cNvPr id="3" name="Picture Placeholder 2">
            <a:extLst>
              <a:ext uri="{FF2B5EF4-FFF2-40B4-BE49-F238E27FC236}">
                <a16:creationId xmlns:a16="http://schemas.microsoft.com/office/drawing/2014/main" id="{EBA29649-B19F-499E-8E9A-3577EAC8F031}"/>
              </a:ext>
            </a:extLst>
          </p:cNvPr>
          <p:cNvSpPr>
            <a:spLocks noGrp="1"/>
          </p:cNvSpPr>
          <p:nvPr>
            <p:ph type="pic" idx="1"/>
          </p:nvPr>
        </p:nvSpPr>
        <p:spPr>
          <a:xfrm>
            <a:off x="4965192" y="1161288"/>
            <a:ext cx="6729984" cy="4645152"/>
          </a:xfrm>
        </p:spPr>
        <p:txBody>
          <a:bodyPr>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a:extLst>
              <a:ext uri="{FF2B5EF4-FFF2-40B4-BE49-F238E27FC236}">
                <a16:creationId xmlns:a16="http://schemas.microsoft.com/office/drawing/2014/main" id="{1BC9EF2E-A8CD-41A1-B11A-0D8842797A98}"/>
              </a:ext>
            </a:extLst>
          </p:cNvPr>
          <p:cNvSpPr>
            <a:spLocks noGrp="1"/>
          </p:cNvSpPr>
          <p:nvPr>
            <p:ph type="body" sz="half" idx="2"/>
          </p:nvPr>
        </p:nvSpPr>
        <p:spPr>
          <a:xfrm>
            <a:off x="868680" y="3438144"/>
            <a:ext cx="3099816" cy="2057400"/>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B44257B5-0DE0-401F-9171-E8687A97DBA7}"/>
              </a:ext>
            </a:extLst>
          </p:cNvPr>
          <p:cNvSpPr>
            <a:spLocks noGrp="1"/>
          </p:cNvSpPr>
          <p:nvPr>
            <p:ph type="dt" sz="half" idx="10"/>
          </p:nvPr>
        </p:nvSpPr>
        <p:spPr>
          <a:xfrm>
            <a:off x="868680" y="6356350"/>
            <a:ext cx="2743200" cy="365125"/>
          </a:xfrm>
        </p:spPr>
        <p:txBody>
          <a:bodyPr/>
          <a:lstStyle/>
          <a:p>
            <a:fld id="{02AC24A9-CCB6-4F8D-B8DB-C2F3692CFA5A}" type="datetimeFigureOut">
              <a:rPr lang="en-US" smtClean="0"/>
              <a:t>5/13/2021</a:t>
            </a:fld>
            <a:endParaRPr lang="en-US"/>
          </a:p>
        </p:txBody>
      </p:sp>
      <p:sp>
        <p:nvSpPr>
          <p:cNvPr id="6" name="Footer Placeholder 5">
            <a:extLst>
              <a:ext uri="{FF2B5EF4-FFF2-40B4-BE49-F238E27FC236}">
                <a16:creationId xmlns:a16="http://schemas.microsoft.com/office/drawing/2014/main" id="{788CD9AD-D667-4FD4-AA34-428AA0BCD09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8770FB6-F273-4BA6-8B97-9835AC537871}"/>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13575123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B325BDE-35A4-4AAD-960B-C1415864ADD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BE459C78-0CC4-4552-93DD-49B4194D005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6744A3C-9C54-46A6-B3EF-5B36362423E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AC24A9-CCB6-4F8D-B8DB-C2F3692CFA5A}" type="datetimeFigureOut">
              <a:rPr lang="en-US" smtClean="0"/>
              <a:t>5/13/2021</a:t>
            </a:fld>
            <a:endParaRPr lang="en-US"/>
          </a:p>
        </p:txBody>
      </p:sp>
      <p:sp>
        <p:nvSpPr>
          <p:cNvPr id="5" name="Footer Placeholder 4">
            <a:extLst>
              <a:ext uri="{FF2B5EF4-FFF2-40B4-BE49-F238E27FC236}">
                <a16:creationId xmlns:a16="http://schemas.microsoft.com/office/drawing/2014/main" id="{07D5A696-7B4B-4181-A961-7D66556D507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3038CB5-8F4A-401D-A3A9-B27DC15B7A8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DC25EE-239B-4C5F-AAD1-255A7D5F1EE2}" type="slidenum">
              <a:rPr lang="en-US" smtClean="0"/>
              <a:t>‹#›</a:t>
            </a:fld>
            <a:endParaRPr lang="en-US"/>
          </a:p>
        </p:txBody>
      </p:sp>
    </p:spTree>
    <p:extLst>
      <p:ext uri="{BB962C8B-B14F-4D97-AF65-F5344CB8AC3E}">
        <p14:creationId xmlns:p14="http://schemas.microsoft.com/office/powerpoint/2010/main" val="283141795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000" b="1" kern="120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6.xml.rels><?xml version="1.0" encoding="UTF-8" standalone="yes"?>
<Relationships xmlns="http://schemas.openxmlformats.org/package/2006/relationships"><Relationship Id="rId2" Type="http://schemas.openxmlformats.org/officeDocument/2006/relationships/image" Target="../media/image2.jpeg" /><Relationship Id="rId1" Type="http://schemas.openxmlformats.org/officeDocument/2006/relationships/slideLayout" Target="../slideLayouts/slideLayout2.xml" /></Relationships>
</file>

<file path=ppt/slides/_rels/slide37.xml.rels><?xml version="1.0" encoding="UTF-8" standalone="yes"?>
<Relationships xmlns="http://schemas.openxmlformats.org/package/2006/relationships"><Relationship Id="rId2" Type="http://schemas.openxmlformats.org/officeDocument/2006/relationships/image" Target="../media/image3.jpeg" /><Relationship Id="rId1" Type="http://schemas.openxmlformats.org/officeDocument/2006/relationships/slideLayout" Target="../slideLayouts/slideLayout2.xml" /></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p!!Rectangle">
            <a:extLst>
              <a:ext uri="{FF2B5EF4-FFF2-40B4-BE49-F238E27FC236}">
                <a16:creationId xmlns:a16="http://schemas.microsoft.com/office/drawing/2014/main" id="{C7B352FC-1F44-4AB9-A2BD-FBF231C6B1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descr="Flying balloons in the sky">
            <a:extLst>
              <a:ext uri="{FF2B5EF4-FFF2-40B4-BE49-F238E27FC236}">
                <a16:creationId xmlns:a16="http://schemas.microsoft.com/office/drawing/2014/main" id="{23FB92B4-76CF-454C-A0E8-9DEDE72D827F}"/>
              </a:ext>
            </a:extLst>
          </p:cNvPr>
          <p:cNvPicPr>
            <a:picLocks noChangeAspect="1"/>
          </p:cNvPicPr>
          <p:nvPr/>
        </p:nvPicPr>
        <p:blipFill rotWithShape="1">
          <a:blip r:embed="rId2"/>
          <a:srcRect r="-2" b="16881"/>
          <a:stretch/>
        </p:blipFill>
        <p:spPr>
          <a:xfrm>
            <a:off x="0" y="0"/>
            <a:ext cx="12192001" cy="6858000"/>
          </a:xfrm>
          <a:prstGeom prst="rect">
            <a:avLst/>
          </a:prstGeom>
        </p:spPr>
      </p:pic>
      <p:sp>
        <p:nvSpPr>
          <p:cNvPr id="11" name="m!!text rectangle">
            <a:extLst>
              <a:ext uri="{FF2B5EF4-FFF2-40B4-BE49-F238E27FC236}">
                <a16:creationId xmlns:a16="http://schemas.microsoft.com/office/drawing/2014/main" id="{0ADDB668-2CA4-4D2B-9C34-3487CA330B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1553" y="4716089"/>
            <a:ext cx="6288261" cy="1573149"/>
          </a:xfrm>
          <a:prstGeom prst="rect">
            <a:avLst/>
          </a:prstGeom>
          <a:solidFill>
            <a:schemeClr val="bg1">
              <a:alpha val="95000"/>
            </a:schemeClr>
          </a:solidFill>
          <a:ln w="12700">
            <a:solidFill>
              <a:schemeClr val="tx2">
                <a:lumMod val="10000"/>
                <a:lumOff val="9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p:cNvSpPr>
            <a:spLocks noGrp="1"/>
          </p:cNvSpPr>
          <p:nvPr>
            <p:ph type="ctrTitle"/>
          </p:nvPr>
        </p:nvSpPr>
        <p:spPr>
          <a:xfrm>
            <a:off x="694214" y="3312542"/>
            <a:ext cx="7100046" cy="3358777"/>
          </a:xfrm>
        </p:spPr>
        <p:txBody>
          <a:bodyPr anchor="ctr">
            <a:normAutofit fontScale="90000"/>
          </a:bodyPr>
          <a:lstStyle/>
          <a:p>
            <a:r>
              <a:rPr lang="en-US" sz="8800">
                <a:solidFill>
                  <a:srgbClr val="FF0000"/>
                </a:solidFill>
                <a:latin typeface="Times New Roman" panose="02020603050405020304" pitchFamily="18" charset="0"/>
                <a:cs typeface="Times New Roman" panose="02020603050405020304" pitchFamily="18" charset="0"/>
              </a:rPr>
              <a:t>Oral Contraceptives</a:t>
            </a:r>
            <a:br>
              <a:rPr lang="en-US">
                <a:latin typeface="Times New Roman" panose="02020603050405020304" pitchFamily="18" charset="0"/>
                <a:cs typeface="Times New Roman" panose="02020603050405020304" pitchFamily="18" charset="0"/>
              </a:rPr>
            </a:br>
            <a:r>
              <a:rPr lang="en-US" sz="4000" i="1">
                <a:latin typeface="Times New Roman" panose="02020603050405020304" pitchFamily="18" charset="0"/>
                <a:cs typeface="Times New Roman" panose="02020603050405020304" pitchFamily="18" charset="0"/>
              </a:rPr>
              <a:t>KRVS Chaitanya</a:t>
            </a:r>
            <a:endParaRPr sz="4000" i="1">
              <a:latin typeface="Times New Roman" panose="02020603050405020304" pitchFamily="18" charset="0"/>
              <a:cs typeface="Times New Roman" panose="02020603050405020304" pitchFamily="18" charset="0"/>
            </a:endParaRPr>
          </a:p>
        </p:txBody>
      </p:sp>
      <p:sp>
        <p:nvSpPr>
          <p:cNvPr id="13" name="m!!accent">
            <a:extLst>
              <a:ext uri="{FF2B5EF4-FFF2-40B4-BE49-F238E27FC236}">
                <a16:creationId xmlns:a16="http://schemas.microsoft.com/office/drawing/2014/main" id="{2568BC19-F052-4108-93E1-6A3D1DEC07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4784" y="5175711"/>
            <a:ext cx="128016" cy="65390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D5FD337D-4D6B-4C8B-B6F5-121097E098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728936" y="5498088"/>
            <a:ext cx="1021458" cy="9144"/>
          </a:xfrm>
          <a:prstGeom prst="rect">
            <a:avLst/>
          </a:prstGeom>
          <a:solidFill>
            <a:schemeClr val="tx2">
              <a:lumMod val="25000"/>
              <a:lumOff val="75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673545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CBB2B1F0-0DD6-4744-9A46-7A344FB48E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cNvSpPr>
            <a:spLocks noGrp="1"/>
          </p:cNvSpPr>
          <p:nvPr>
            <p:ph type="ctrTitle"/>
          </p:nvPr>
        </p:nvSpPr>
        <p:spPr>
          <a:xfrm>
            <a:off x="721719" y="428033"/>
            <a:ext cx="10506456" cy="1919141"/>
          </a:xfrm>
        </p:spPr>
        <p:txBody>
          <a:bodyPr anchor="b">
            <a:normAutofit/>
          </a:bodyPr>
          <a:lstStyle/>
          <a:p>
            <a:r>
              <a:rPr lang="en-US" sz="6600" i="1">
                <a:latin typeface="Times New Roman" panose="02020603050405020304" pitchFamily="18" charset="0"/>
                <a:cs typeface="Times New Roman" panose="02020603050405020304" pitchFamily="18" charset="0"/>
              </a:rPr>
              <a:t>Practical considerations </a:t>
            </a:r>
            <a:endParaRPr sz="6600" i="1"/>
          </a:p>
        </p:txBody>
      </p:sp>
      <p:sp>
        <p:nvSpPr>
          <p:cNvPr id="11" name="Rectangle 10">
            <a:extLst>
              <a:ext uri="{FF2B5EF4-FFF2-40B4-BE49-F238E27FC236}">
                <a16:creationId xmlns:a16="http://schemas.microsoft.com/office/drawing/2014/main" id="{7A0B5DEA-ADF6-4BA5-9307-147F0A4685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8680" y="2898648"/>
            <a:ext cx="10506456" cy="18288"/>
          </a:xfrm>
          <a:prstGeom prst="rect">
            <a:avLst/>
          </a:prstGeom>
          <a:solidFill>
            <a:schemeClr val="tx2">
              <a:lumMod val="25000"/>
              <a:lumOff val="75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9DECDBF4-02B6-4BB4-B65B-B8107AD6A9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41248" y="2783982"/>
            <a:ext cx="1873457" cy="1371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p:cNvSpPr>
            <a:spLocks noGrp="1"/>
          </p:cNvSpPr>
          <p:nvPr>
            <p:ph idx="1"/>
          </p:nvPr>
        </p:nvSpPr>
        <p:spPr>
          <a:xfrm>
            <a:off x="868680" y="3359263"/>
            <a:ext cx="10509504" cy="2905686"/>
          </a:xfrm>
        </p:spPr>
        <p:txBody>
          <a:bodyPr>
            <a:noAutofit/>
          </a:bodyPr>
          <a:lstStyle/>
          <a:p>
            <a:pPr algn="just"/>
            <a:r>
              <a:rPr lang="en-US" sz="3200" i="1">
                <a:latin typeface="Times New Roman" panose="02020603050405020304" pitchFamily="18" charset="0"/>
                <a:cs typeface="Times New Roman" panose="02020603050405020304" pitchFamily="18" charset="0"/>
              </a:rPr>
              <a:t>Discontinuation of all OCs results in full return of fertility within 1–2 months.  There may even be a rebound increase in fertility—chances of multiple pregnancy are more if conception occurs within 2–3 cycles.  With injectable preparations, return of fertility is delayed.  The cycles take several months to normalize or may not do so at all. </a:t>
            </a:r>
          </a:p>
        </p:txBody>
      </p:sp>
    </p:spTree>
    <p:extLst>
      <p:ext uri="{BB962C8B-B14F-4D97-AF65-F5344CB8AC3E}">
        <p14:creationId xmlns:p14="http://schemas.microsoft.com/office/powerpoint/2010/main" val="22749226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B79977E-2299-F44B-A0E7-6B1544B008F6}"/>
              </a:ext>
            </a:extLst>
          </p:cNvPr>
          <p:cNvSpPr>
            <a:spLocks noGrp="1"/>
          </p:cNvSpPr>
          <p:nvPr>
            <p:ph idx="1"/>
          </p:nvPr>
        </p:nvSpPr>
        <p:spPr/>
        <p:txBody>
          <a:bodyPr>
            <a:noAutofit/>
          </a:bodyPr>
          <a:lstStyle/>
          <a:p>
            <a:pPr algn="just"/>
            <a:r>
              <a:rPr lang="en-US" sz="3600" i="1">
                <a:latin typeface="Times New Roman" panose="02020603050405020304" pitchFamily="18" charset="0"/>
                <a:cs typeface="Times New Roman" panose="02020603050405020304" pitchFamily="18" charset="0"/>
              </a:rPr>
              <a:t>If a woman on combined pills misses to take a tablet, she should be advised to take two tablets the next day and continue as usual. If more than 2 tablets are missed, then the course should be interrupted, an alternative method of contraception used and next course started on the 5th day of bleeding.</a:t>
            </a:r>
          </a:p>
        </p:txBody>
      </p:sp>
    </p:spTree>
    <p:extLst>
      <p:ext uri="{BB962C8B-B14F-4D97-AF65-F5344CB8AC3E}">
        <p14:creationId xmlns:p14="http://schemas.microsoft.com/office/powerpoint/2010/main" val="16095420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9790057-4BC0-DF42-B0E3-533A21E59189}"/>
              </a:ext>
            </a:extLst>
          </p:cNvPr>
          <p:cNvSpPr>
            <a:spLocks noGrp="1"/>
          </p:cNvSpPr>
          <p:nvPr>
            <p:ph idx="1"/>
          </p:nvPr>
        </p:nvSpPr>
        <p:spPr/>
        <p:txBody>
          <a:bodyPr>
            <a:normAutofit/>
          </a:bodyPr>
          <a:lstStyle/>
          <a:p>
            <a:pPr algn="just"/>
            <a:r>
              <a:rPr lang="en-US" sz="3600" i="1">
                <a:latin typeface="Times New Roman" panose="02020603050405020304" pitchFamily="18" charset="0"/>
                <a:cs typeface="Times New Roman" panose="02020603050405020304" pitchFamily="18" charset="0"/>
              </a:rPr>
              <a:t>If pregnancy occurs during use of hormonal contraceptives—it should be terminated by suction-aspiration, because the risk of malformations, genital carcinoma in female offspring and undescended testes in male offspring is increased.</a:t>
            </a:r>
          </a:p>
        </p:txBody>
      </p:sp>
    </p:spTree>
    <p:extLst>
      <p:ext uri="{BB962C8B-B14F-4D97-AF65-F5344CB8AC3E}">
        <p14:creationId xmlns:p14="http://schemas.microsoft.com/office/powerpoint/2010/main" val="19660091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7D5F49B-8096-EB44-95F2-20146D59461D}"/>
              </a:ext>
            </a:extLst>
          </p:cNvPr>
          <p:cNvSpPr>
            <a:spLocks noGrp="1"/>
          </p:cNvSpPr>
          <p:nvPr>
            <p:ph idx="1"/>
          </p:nvPr>
        </p:nvSpPr>
        <p:spPr/>
        <p:txBody>
          <a:bodyPr>
            <a:normAutofit/>
          </a:bodyPr>
          <a:lstStyle/>
          <a:p>
            <a:pPr algn="just"/>
            <a:r>
              <a:rPr lang="en-US" sz="3600" i="1">
                <a:latin typeface="Times New Roman" panose="02020603050405020304" pitchFamily="18" charset="0"/>
                <a:cs typeface="Times New Roman" panose="02020603050405020304" pitchFamily="18" charset="0"/>
              </a:rPr>
              <a:t>While for most women a pill containing 30 µg ethinylestradiol is sufficient, the obese may require a pill containing 50 µg, and only 20 µg may be appropriate/sufficient for those with cardiovascular risk factor, as well as for those above 40 yr age.</a:t>
            </a:r>
          </a:p>
        </p:txBody>
      </p:sp>
    </p:spTree>
    <p:extLst>
      <p:ext uri="{BB962C8B-B14F-4D97-AF65-F5344CB8AC3E}">
        <p14:creationId xmlns:p14="http://schemas.microsoft.com/office/powerpoint/2010/main" val="19367138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1431B00-2425-DC4C-B273-3361CF44B6A6}"/>
              </a:ext>
            </a:extLst>
          </p:cNvPr>
          <p:cNvSpPr>
            <a:spLocks noGrp="1"/>
          </p:cNvSpPr>
          <p:nvPr>
            <p:ph idx="1"/>
          </p:nvPr>
        </p:nvSpPr>
        <p:spPr/>
        <p:txBody>
          <a:bodyPr>
            <a:normAutofit/>
          </a:bodyPr>
          <a:lstStyle/>
          <a:p>
            <a:pPr algn="just"/>
            <a:r>
              <a:rPr lang="en-US" sz="4000" i="1">
                <a:latin typeface="Times New Roman" panose="02020603050405020304" pitchFamily="18" charset="0"/>
                <a:cs typeface="Times New Roman" panose="02020603050405020304" pitchFamily="18" charset="0"/>
              </a:rPr>
              <a:t>If breakthrough bleeding occurs—switch over to a pill containing higher estrogen dose. </a:t>
            </a:r>
          </a:p>
          <a:p>
            <a:pPr algn="just"/>
            <a:r>
              <a:rPr lang="en-US" sz="4000" i="1">
                <a:latin typeface="Times New Roman" panose="02020603050405020304" pitchFamily="18" charset="0"/>
                <a:cs typeface="Times New Roman" panose="02020603050405020304" pitchFamily="18" charset="0"/>
              </a:rPr>
              <a:t>In women with contraindications for estrogen , a progestin only contraceptive may be used.</a:t>
            </a:r>
          </a:p>
        </p:txBody>
      </p:sp>
    </p:spTree>
    <p:extLst>
      <p:ext uri="{BB962C8B-B14F-4D97-AF65-F5344CB8AC3E}">
        <p14:creationId xmlns:p14="http://schemas.microsoft.com/office/powerpoint/2010/main" val="14383418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4E2234-8E56-F84C-9E66-30FA64C77F3C}"/>
              </a:ext>
            </a:extLst>
          </p:cNvPr>
          <p:cNvSpPr>
            <a:spLocks noGrp="1"/>
          </p:cNvSpPr>
          <p:nvPr>
            <p:ph type="title"/>
          </p:nvPr>
        </p:nvSpPr>
        <p:spPr/>
        <p:txBody>
          <a:bodyPr>
            <a:normAutofit/>
          </a:bodyPr>
          <a:lstStyle/>
          <a:p>
            <a:r>
              <a:rPr lang="en-US" sz="6000" i="1">
                <a:latin typeface="Times New Roman" panose="02020603050405020304" pitchFamily="18" charset="0"/>
                <a:cs typeface="Times New Roman" panose="02020603050405020304" pitchFamily="18" charset="0"/>
              </a:rPr>
              <a:t>Adverse Effects::</a:t>
            </a:r>
          </a:p>
        </p:txBody>
      </p:sp>
      <p:sp>
        <p:nvSpPr>
          <p:cNvPr id="3" name="Content Placeholder 2">
            <a:extLst>
              <a:ext uri="{FF2B5EF4-FFF2-40B4-BE49-F238E27FC236}">
                <a16:creationId xmlns:a16="http://schemas.microsoft.com/office/drawing/2014/main" id="{51F44B30-5289-7540-B355-252CBBA966DA}"/>
              </a:ext>
            </a:extLst>
          </p:cNvPr>
          <p:cNvSpPr>
            <a:spLocks noGrp="1"/>
          </p:cNvSpPr>
          <p:nvPr>
            <p:ph idx="1"/>
          </p:nvPr>
        </p:nvSpPr>
        <p:spPr>
          <a:xfrm>
            <a:off x="864555" y="2191153"/>
            <a:ext cx="10526597" cy="4454681"/>
          </a:xfrm>
        </p:spPr>
        <p:txBody>
          <a:bodyPr>
            <a:noAutofit/>
          </a:bodyPr>
          <a:lstStyle/>
          <a:p>
            <a:pPr algn="just"/>
            <a:r>
              <a:rPr lang="en-US" sz="3600" i="1">
                <a:latin typeface="Times New Roman" panose="02020603050405020304" pitchFamily="18" charset="0"/>
                <a:cs typeface="Times New Roman" panose="02020603050405020304" pitchFamily="18" charset="0"/>
              </a:rPr>
              <a:t> Since contraceptives are used in otherwise  healthy and young women, adverse effects, especially long-term consequences assume great significance. </a:t>
            </a:r>
          </a:p>
          <a:p>
            <a:pPr algn="just"/>
            <a:r>
              <a:rPr lang="en-US" sz="3600" i="1">
                <a:latin typeface="Times New Roman" panose="02020603050405020304" pitchFamily="18" charset="0"/>
                <a:cs typeface="Times New Roman" panose="02020603050405020304" pitchFamily="18" charset="0"/>
              </a:rPr>
              <a:t>The adverse effects are dose dependent.</a:t>
            </a:r>
          </a:p>
          <a:p>
            <a:pPr algn="just"/>
            <a:r>
              <a:rPr lang="en-US" sz="3600" i="1">
                <a:latin typeface="Times New Roman" panose="02020603050405020304" pitchFamily="18" charset="0"/>
                <a:cs typeface="Times New Roman" panose="02020603050405020304" pitchFamily="18" charset="0"/>
              </a:rPr>
              <a:t>The following applies primarily to combined oral pill which has been most extensively used.</a:t>
            </a:r>
          </a:p>
        </p:txBody>
      </p:sp>
    </p:spTree>
    <p:extLst>
      <p:ext uri="{BB962C8B-B14F-4D97-AF65-F5344CB8AC3E}">
        <p14:creationId xmlns:p14="http://schemas.microsoft.com/office/powerpoint/2010/main" val="14902659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7A2022-679B-E04D-BF9D-D77685F0D69C}"/>
              </a:ext>
            </a:extLst>
          </p:cNvPr>
          <p:cNvSpPr>
            <a:spLocks noGrp="1"/>
          </p:cNvSpPr>
          <p:nvPr>
            <p:ph type="title"/>
          </p:nvPr>
        </p:nvSpPr>
        <p:spPr/>
        <p:txBody>
          <a:bodyPr/>
          <a:lstStyle/>
          <a:p>
            <a:r>
              <a:rPr lang="en-US" i="1">
                <a:latin typeface="Times New Roman" panose="02020603050405020304" pitchFamily="18" charset="0"/>
                <a:cs typeface="Times New Roman" panose="02020603050405020304" pitchFamily="18" charset="0"/>
              </a:rPr>
              <a:t>A. Nonserious side effect</a:t>
            </a:r>
          </a:p>
        </p:txBody>
      </p:sp>
      <p:sp>
        <p:nvSpPr>
          <p:cNvPr id="3" name="Content Placeholder 2">
            <a:extLst>
              <a:ext uri="{FF2B5EF4-FFF2-40B4-BE49-F238E27FC236}">
                <a16:creationId xmlns:a16="http://schemas.microsoft.com/office/drawing/2014/main" id="{828F8C04-3EE2-8245-BB6A-16AFF2A13553}"/>
              </a:ext>
            </a:extLst>
          </p:cNvPr>
          <p:cNvSpPr>
            <a:spLocks noGrp="1"/>
          </p:cNvSpPr>
          <p:nvPr>
            <p:ph idx="1"/>
          </p:nvPr>
        </p:nvSpPr>
        <p:spPr>
          <a:xfrm>
            <a:off x="1023889" y="1916416"/>
            <a:ext cx="10773664" cy="4430776"/>
          </a:xfrm>
        </p:spPr>
        <p:txBody>
          <a:bodyPr>
            <a:noAutofit/>
          </a:bodyPr>
          <a:lstStyle/>
          <a:p>
            <a:pPr marL="0" indent="0">
              <a:buNone/>
            </a:pPr>
            <a:r>
              <a:rPr lang="en-US" sz="3600" i="1">
                <a:latin typeface="Times New Roman" panose="02020603050405020304" pitchFamily="18" charset="0"/>
                <a:cs typeface="Times New Roman" panose="02020603050405020304" pitchFamily="18" charset="0"/>
              </a:rPr>
              <a:t>These are frequent and then disappear gradually. </a:t>
            </a:r>
          </a:p>
          <a:p>
            <a:pPr marL="914400" lvl="1" indent="-457200">
              <a:buAutoNum type="arabicPeriod"/>
            </a:pPr>
            <a:r>
              <a:rPr lang="en-US" sz="3200" i="1">
                <a:latin typeface="Times New Roman" panose="02020603050405020304" pitchFamily="18" charset="0"/>
                <a:cs typeface="Times New Roman" panose="02020603050405020304" pitchFamily="18" charset="0"/>
              </a:rPr>
              <a:t>Nausea and vomiting: similar to morning sickness of pregnancy. </a:t>
            </a:r>
          </a:p>
          <a:p>
            <a:pPr marL="914400" lvl="1" indent="-457200">
              <a:buAutoNum type="arabicPeriod"/>
            </a:pPr>
            <a:r>
              <a:rPr lang="en-US" sz="3200" i="1">
                <a:latin typeface="Times New Roman" panose="02020603050405020304" pitchFamily="18" charset="0"/>
                <a:cs typeface="Times New Roman" panose="02020603050405020304" pitchFamily="18" charset="0"/>
              </a:rPr>
              <a:t>Headache is generally mild; migraine may be precipitated or worsened. </a:t>
            </a:r>
          </a:p>
          <a:p>
            <a:pPr marL="914400" lvl="1" indent="-457200">
              <a:buAutoNum type="arabicPeriod"/>
            </a:pPr>
            <a:r>
              <a:rPr lang="en-US" sz="3200" i="1">
                <a:latin typeface="Times New Roman" panose="02020603050405020304" pitchFamily="18" charset="0"/>
                <a:cs typeface="Times New Roman" panose="02020603050405020304" pitchFamily="18" charset="0"/>
              </a:rPr>
              <a:t>Breakthrough bleeding or spotting:</a:t>
            </a:r>
          </a:p>
          <a:p>
            <a:pPr marL="914400" lvl="1" indent="-457200">
              <a:buAutoNum type="arabicPeriod"/>
            </a:pPr>
            <a:r>
              <a:rPr lang="en-US" sz="3200" i="1">
                <a:latin typeface="Times New Roman" panose="02020603050405020304" pitchFamily="18" charset="0"/>
                <a:cs typeface="Times New Roman" panose="02020603050405020304" pitchFamily="18" charset="0"/>
              </a:rPr>
              <a:t>Breast discomfort.</a:t>
            </a:r>
          </a:p>
        </p:txBody>
      </p:sp>
    </p:spTree>
    <p:extLst>
      <p:ext uri="{BB962C8B-B14F-4D97-AF65-F5344CB8AC3E}">
        <p14:creationId xmlns:p14="http://schemas.microsoft.com/office/powerpoint/2010/main" val="26786222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ADD22F-20AF-E240-8E59-EB8C621F809F}"/>
              </a:ext>
            </a:extLst>
          </p:cNvPr>
          <p:cNvSpPr>
            <a:spLocks noGrp="1"/>
          </p:cNvSpPr>
          <p:nvPr>
            <p:ph type="title"/>
          </p:nvPr>
        </p:nvSpPr>
        <p:spPr/>
        <p:txBody>
          <a:bodyPr/>
          <a:lstStyle/>
          <a:p>
            <a:r>
              <a:rPr lang="en-US" i="1">
                <a:latin typeface="Times New Roman" panose="02020603050405020304" pitchFamily="18" charset="0"/>
                <a:cs typeface="Times New Roman" panose="02020603050405020304" pitchFamily="18" charset="0"/>
              </a:rPr>
              <a:t>B. Side effects that appear later</a:t>
            </a:r>
          </a:p>
        </p:txBody>
      </p:sp>
      <p:sp>
        <p:nvSpPr>
          <p:cNvPr id="3" name="Content Placeholder 2">
            <a:extLst>
              <a:ext uri="{FF2B5EF4-FFF2-40B4-BE49-F238E27FC236}">
                <a16:creationId xmlns:a16="http://schemas.microsoft.com/office/drawing/2014/main" id="{718B2F1A-C452-0341-95D4-E85241164BC7}"/>
              </a:ext>
            </a:extLst>
          </p:cNvPr>
          <p:cNvSpPr>
            <a:spLocks noGrp="1"/>
          </p:cNvSpPr>
          <p:nvPr>
            <p:ph idx="1"/>
          </p:nvPr>
        </p:nvSpPr>
        <p:spPr>
          <a:xfrm>
            <a:off x="1115568" y="2011858"/>
            <a:ext cx="10168128" cy="4562259"/>
          </a:xfrm>
        </p:spPr>
        <p:txBody>
          <a:bodyPr>
            <a:noAutofit/>
          </a:bodyPr>
          <a:lstStyle/>
          <a:p>
            <a:pPr algn="just"/>
            <a:r>
              <a:rPr lang="en-US" sz="3600" i="1">
                <a:latin typeface="Times New Roman" panose="02020603050405020304" pitchFamily="18" charset="0"/>
                <a:cs typeface="Times New Roman" panose="02020603050405020304" pitchFamily="18" charset="0"/>
              </a:rPr>
              <a:t>Weight gain, acne and increased body hair    </a:t>
            </a:r>
          </a:p>
          <a:p>
            <a:pPr algn="just"/>
            <a:r>
              <a:rPr lang="en-US" sz="3600" i="1">
                <a:latin typeface="Times New Roman" panose="02020603050405020304" pitchFamily="18" charset="0"/>
                <a:cs typeface="Times New Roman" panose="02020603050405020304" pitchFamily="18" charset="0"/>
              </a:rPr>
              <a:t>Chloasma: pigmentation of cheeks, nose and forehead. </a:t>
            </a:r>
          </a:p>
          <a:p>
            <a:pPr algn="just"/>
            <a:r>
              <a:rPr lang="en-US" sz="3600" i="1">
                <a:latin typeface="Times New Roman" panose="02020603050405020304" pitchFamily="18" charset="0"/>
                <a:cs typeface="Times New Roman" panose="02020603050405020304" pitchFamily="18" charset="0"/>
              </a:rPr>
              <a:t>Pruritus vulvae is infrequent. </a:t>
            </a:r>
          </a:p>
          <a:p>
            <a:pPr algn="just"/>
            <a:r>
              <a:rPr lang="en-US" sz="3600" i="1">
                <a:latin typeface="Times New Roman" panose="02020603050405020304" pitchFamily="18" charset="0"/>
                <a:cs typeface="Times New Roman" panose="02020603050405020304" pitchFamily="18" charset="0"/>
              </a:rPr>
              <a:t>Carbohydrate intolerance/precipitation of diabetes . </a:t>
            </a:r>
          </a:p>
          <a:p>
            <a:pPr algn="just"/>
            <a:r>
              <a:rPr lang="en-US" sz="3600" i="1">
                <a:latin typeface="Times New Roman" panose="02020603050405020304" pitchFamily="18" charset="0"/>
                <a:cs typeface="Times New Roman" panose="02020603050405020304" pitchFamily="18" charset="0"/>
              </a:rPr>
              <a:t>Mood swings, abdominal distention are occasional.</a:t>
            </a:r>
          </a:p>
        </p:txBody>
      </p:sp>
    </p:spTree>
    <p:extLst>
      <p:ext uri="{BB962C8B-B14F-4D97-AF65-F5344CB8AC3E}">
        <p14:creationId xmlns:p14="http://schemas.microsoft.com/office/powerpoint/2010/main" val="6736095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AAAF46-81BF-0544-AC9F-15111D2A1847}"/>
              </a:ext>
            </a:extLst>
          </p:cNvPr>
          <p:cNvSpPr>
            <a:spLocks noGrp="1"/>
          </p:cNvSpPr>
          <p:nvPr>
            <p:ph type="title"/>
          </p:nvPr>
        </p:nvSpPr>
        <p:spPr/>
        <p:txBody>
          <a:bodyPr>
            <a:normAutofit/>
          </a:bodyPr>
          <a:lstStyle/>
          <a:p>
            <a:r>
              <a:rPr lang="en-US" sz="4400" i="1">
                <a:latin typeface="Times New Roman" panose="02020603050405020304" pitchFamily="18" charset="0"/>
                <a:cs typeface="Times New Roman" panose="02020603050405020304" pitchFamily="18" charset="0"/>
              </a:rPr>
              <a:t>C. Serious complications</a:t>
            </a:r>
          </a:p>
        </p:txBody>
      </p:sp>
      <p:sp>
        <p:nvSpPr>
          <p:cNvPr id="3" name="Content Placeholder 2">
            <a:extLst>
              <a:ext uri="{FF2B5EF4-FFF2-40B4-BE49-F238E27FC236}">
                <a16:creationId xmlns:a16="http://schemas.microsoft.com/office/drawing/2014/main" id="{799E2BA7-1070-E041-92BF-B5040E1AA950}"/>
              </a:ext>
            </a:extLst>
          </p:cNvPr>
          <p:cNvSpPr>
            <a:spLocks noGrp="1"/>
          </p:cNvSpPr>
          <p:nvPr>
            <p:ph idx="1"/>
          </p:nvPr>
        </p:nvSpPr>
        <p:spPr>
          <a:xfrm>
            <a:off x="1011936" y="1342016"/>
            <a:ext cx="10168128" cy="4706171"/>
          </a:xfrm>
        </p:spPr>
        <p:txBody>
          <a:bodyPr>
            <a:noAutofit/>
          </a:bodyPr>
          <a:lstStyle/>
          <a:p>
            <a:pPr algn="just"/>
            <a:endParaRPr lang="en-US" sz="3600" i="1">
              <a:latin typeface="Times New Roman" panose="02020603050405020304" pitchFamily="18" charset="0"/>
              <a:cs typeface="Times New Roman" panose="02020603050405020304" pitchFamily="18" charset="0"/>
            </a:endParaRPr>
          </a:p>
          <a:p>
            <a:pPr algn="just"/>
            <a:r>
              <a:rPr lang="en-US" sz="3600" i="1">
                <a:latin typeface="Times New Roman" panose="02020603050405020304" pitchFamily="18" charset="0"/>
                <a:cs typeface="Times New Roman" panose="02020603050405020304" pitchFamily="18" charset="0"/>
              </a:rPr>
              <a:t>Leg vein thrombosis and pulmonary embolism:</a:t>
            </a:r>
          </a:p>
          <a:p>
            <a:pPr algn="just"/>
            <a:r>
              <a:rPr lang="en-US" sz="3600" i="1">
                <a:latin typeface="Times New Roman" panose="02020603050405020304" pitchFamily="18" charset="0"/>
                <a:cs typeface="Times New Roman" panose="02020603050405020304" pitchFamily="18" charset="0"/>
              </a:rPr>
              <a:t>Coronary and cerebral thrombosis.</a:t>
            </a:r>
          </a:p>
          <a:p>
            <a:pPr algn="just"/>
            <a:r>
              <a:rPr lang="en-US" sz="3600" i="1">
                <a:latin typeface="Times New Roman" panose="02020603050405020304" pitchFamily="18" charset="0"/>
                <a:cs typeface="Times New Roman" panose="02020603050405020304" pitchFamily="18" charset="0"/>
              </a:rPr>
              <a:t>Rise in BP:</a:t>
            </a:r>
          </a:p>
          <a:p>
            <a:pPr algn="just"/>
            <a:r>
              <a:rPr lang="en-US" sz="3600" i="1">
                <a:latin typeface="Times New Roman" panose="02020603050405020304" pitchFamily="18" charset="0"/>
                <a:cs typeface="Times New Roman" panose="02020603050405020304" pitchFamily="18" charset="0"/>
              </a:rPr>
              <a:t>Estrogen tends to raise plasma HDL/LDL ratio (beneficial), but the progestin nullifies this benefit.</a:t>
            </a:r>
          </a:p>
        </p:txBody>
      </p:sp>
    </p:spTree>
    <p:extLst>
      <p:ext uri="{BB962C8B-B14F-4D97-AF65-F5344CB8AC3E}">
        <p14:creationId xmlns:p14="http://schemas.microsoft.com/office/powerpoint/2010/main" val="6678340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AB1162-597A-5B48-980A-CEE2524D4FE6}"/>
              </a:ext>
            </a:extLst>
          </p:cNvPr>
          <p:cNvSpPr>
            <a:spLocks noGrp="1"/>
          </p:cNvSpPr>
          <p:nvPr>
            <p:ph idx="1"/>
          </p:nvPr>
        </p:nvSpPr>
        <p:spPr/>
        <p:txBody>
          <a:bodyPr>
            <a:normAutofit/>
          </a:bodyPr>
          <a:lstStyle/>
          <a:p>
            <a:r>
              <a:rPr lang="en-US" sz="4000" i="1">
                <a:latin typeface="Times New Roman" panose="02020603050405020304" pitchFamily="18" charset="0"/>
                <a:cs typeface="Times New Roman" panose="02020603050405020304" pitchFamily="18" charset="0"/>
              </a:rPr>
              <a:t>Genital carcinoma</a:t>
            </a:r>
          </a:p>
          <a:p>
            <a:r>
              <a:rPr lang="en-US" sz="4000" i="1">
                <a:latin typeface="Times New Roman" panose="02020603050405020304" pitchFamily="18" charset="0"/>
                <a:cs typeface="Times New Roman" panose="02020603050405020304" pitchFamily="18" charset="0"/>
              </a:rPr>
              <a:t>Benign hepatomas</a:t>
            </a:r>
          </a:p>
          <a:p>
            <a:r>
              <a:rPr lang="en-US" sz="4000" i="1">
                <a:latin typeface="Times New Roman" panose="02020603050405020304" pitchFamily="18" charset="0"/>
                <a:cs typeface="Times New Roman" panose="02020603050405020304" pitchFamily="18" charset="0"/>
              </a:rPr>
              <a:t>Gallstones</a:t>
            </a:r>
          </a:p>
        </p:txBody>
      </p:sp>
    </p:spTree>
    <p:extLst>
      <p:ext uri="{BB962C8B-B14F-4D97-AF65-F5344CB8AC3E}">
        <p14:creationId xmlns:p14="http://schemas.microsoft.com/office/powerpoint/2010/main" val="21403108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CBB2B1F0-0DD6-4744-9A46-7A344FB48E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7A0B5DEA-ADF6-4BA5-9307-147F0A4685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8680" y="2898648"/>
            <a:ext cx="10506456" cy="18288"/>
          </a:xfrm>
          <a:prstGeom prst="rect">
            <a:avLst/>
          </a:prstGeom>
          <a:solidFill>
            <a:schemeClr val="tx2">
              <a:lumMod val="25000"/>
              <a:lumOff val="75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9DECDBF4-02B6-4BB4-B65B-B8107AD6A9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41248" y="2783982"/>
            <a:ext cx="1873457" cy="1371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p:cNvSpPr>
            <a:spLocks noGrp="1"/>
          </p:cNvSpPr>
          <p:nvPr>
            <p:ph idx="1"/>
          </p:nvPr>
        </p:nvSpPr>
        <p:spPr>
          <a:xfrm>
            <a:off x="841248" y="3337269"/>
            <a:ext cx="10509504" cy="2905686"/>
          </a:xfrm>
        </p:spPr>
        <p:txBody>
          <a:bodyPr>
            <a:noAutofit/>
          </a:bodyPr>
          <a:lstStyle/>
          <a:p>
            <a:pPr lvl="0"/>
            <a:r>
              <a:rPr lang="en-US" sz="3600" i="1">
                <a:latin typeface="Times New Roman" panose="02020603050405020304" pitchFamily="18" charset="0"/>
                <a:cs typeface="Times New Roman" panose="02020603050405020304" pitchFamily="18" charset="0"/>
              </a:rPr>
              <a:t>Estrogen primarily inhibits ovulation (decreases LH and FSH), but also causes changes in the endometrium that make it less receptive to implantation, and inhibits ovum transport.</a:t>
            </a:r>
          </a:p>
          <a:p>
            <a:endParaRPr lang="en-US" sz="3600" i="1">
              <a:latin typeface="Times New Roman" panose="02020603050405020304" pitchFamily="18" charset="0"/>
              <a:cs typeface="Times New Roman" panose="02020603050405020304" pitchFamily="18" charset="0"/>
            </a:endParaRPr>
          </a:p>
          <a:p>
            <a:pPr marL="0" lvl="0" indent="0">
              <a:buNone/>
            </a:pPr>
            <a:endParaRPr lang="en-US" sz="3600" i="1">
              <a:latin typeface="Times New Roman" panose="02020603050405020304" pitchFamily="18" charset="0"/>
              <a:cs typeface="Times New Roman" panose="02020603050405020304" pitchFamily="18" charset="0"/>
            </a:endParaRPr>
          </a:p>
        </p:txBody>
      </p:sp>
      <p:sp>
        <p:nvSpPr>
          <p:cNvPr id="4" name="Title">
            <a:extLst>
              <a:ext uri="{FF2B5EF4-FFF2-40B4-BE49-F238E27FC236}">
                <a16:creationId xmlns:a16="http://schemas.microsoft.com/office/drawing/2014/main" id="{F36953C4-D5C0-FF4C-B599-2DAF65EE852B}"/>
              </a:ext>
            </a:extLst>
          </p:cNvPr>
          <p:cNvSpPr txBox="1">
            <a:spLocks noGrp="1"/>
          </p:cNvSpPr>
          <p:nvPr>
            <p:ph type="ctrTitle"/>
          </p:nvPr>
        </p:nvSpPr>
        <p:spPr>
          <a:xfrm>
            <a:off x="869061" y="769194"/>
            <a:ext cx="10506075" cy="191928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b="1" kern="1200">
                <a:solidFill>
                  <a:schemeClr val="tx1"/>
                </a:solidFill>
                <a:latin typeface="+mj-lt"/>
                <a:ea typeface="+mj-ea"/>
                <a:cs typeface="+mj-cs"/>
              </a:defRPr>
            </a:lvl1pPr>
          </a:lstStyle>
          <a:p>
            <a:r>
              <a:rPr lang="en-US" sz="7200" i="1">
                <a:latin typeface="Times New Roman" panose="02020603050405020304" pitchFamily="18" charset="0"/>
                <a:cs typeface="Times New Roman" panose="02020603050405020304" pitchFamily="18" charset="0"/>
              </a:rPr>
              <a:t>Action of hormone</a:t>
            </a:r>
          </a:p>
        </p:txBody>
      </p:sp>
    </p:spTree>
    <p:extLst>
      <p:ext uri="{BB962C8B-B14F-4D97-AF65-F5344CB8AC3E}">
        <p14:creationId xmlns:p14="http://schemas.microsoft.com/office/powerpoint/2010/main" val="13968321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CBB2B1F0-0DD6-4744-9A46-7A344FB48E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cNvSpPr>
            <a:spLocks noGrp="1"/>
          </p:cNvSpPr>
          <p:nvPr>
            <p:ph type="ctrTitle"/>
          </p:nvPr>
        </p:nvSpPr>
        <p:spPr>
          <a:xfrm>
            <a:off x="841248" y="426720"/>
            <a:ext cx="10506456" cy="1919141"/>
          </a:xfrm>
        </p:spPr>
        <p:txBody>
          <a:bodyPr anchor="b">
            <a:normAutofit/>
          </a:bodyPr>
          <a:lstStyle/>
          <a:p>
            <a:r>
              <a:rPr lang="en-US" sz="6000" i="1">
                <a:latin typeface="Times New Roman" panose="02020603050405020304" pitchFamily="18" charset="0"/>
                <a:cs typeface="Times New Roman" panose="02020603050405020304" pitchFamily="18" charset="0"/>
              </a:rPr>
              <a:t>Danger signs </a:t>
            </a:r>
            <a:endParaRPr sz="6000" i="1">
              <a:latin typeface="Times New Roman" panose="02020603050405020304" pitchFamily="18" charset="0"/>
              <a:cs typeface="Times New Roman" panose="02020603050405020304" pitchFamily="18" charset="0"/>
            </a:endParaRPr>
          </a:p>
        </p:txBody>
      </p:sp>
      <p:sp>
        <p:nvSpPr>
          <p:cNvPr id="11" name="Rectangle 10">
            <a:extLst>
              <a:ext uri="{FF2B5EF4-FFF2-40B4-BE49-F238E27FC236}">
                <a16:creationId xmlns:a16="http://schemas.microsoft.com/office/drawing/2014/main" id="{7A0B5DEA-ADF6-4BA5-9307-147F0A4685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8680" y="2898648"/>
            <a:ext cx="10506456" cy="18288"/>
          </a:xfrm>
          <a:prstGeom prst="rect">
            <a:avLst/>
          </a:prstGeom>
          <a:solidFill>
            <a:schemeClr val="tx2">
              <a:lumMod val="25000"/>
              <a:lumOff val="75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9DECDBF4-02B6-4BB4-B65B-B8107AD6A9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41248" y="2783982"/>
            <a:ext cx="1873457" cy="1371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p:cNvSpPr>
            <a:spLocks noGrp="1"/>
          </p:cNvSpPr>
          <p:nvPr>
            <p:ph idx="1"/>
          </p:nvPr>
        </p:nvSpPr>
        <p:spPr>
          <a:xfrm>
            <a:off x="326734" y="2916936"/>
            <a:ext cx="11048402" cy="3554469"/>
          </a:xfrm>
        </p:spPr>
        <p:txBody>
          <a:bodyPr>
            <a:noAutofit/>
          </a:bodyPr>
          <a:lstStyle/>
          <a:p>
            <a:pPr marL="457200" lvl="1" indent="0">
              <a:buNone/>
            </a:pPr>
            <a:r>
              <a:rPr lang="en-US" sz="3200" i="1">
                <a:latin typeface="Times New Roman" panose="02020603050405020304" pitchFamily="18" charset="0"/>
                <a:cs typeface="Times New Roman" panose="02020603050405020304" pitchFamily="18" charset="0"/>
              </a:rPr>
              <a:t>Noted by women using combined contraceptives</a:t>
            </a:r>
          </a:p>
          <a:p>
            <a:pPr lvl="2"/>
            <a:r>
              <a:rPr lang="en-US" sz="3200" i="1">
                <a:latin typeface="Times New Roman" panose="02020603050405020304" pitchFamily="18" charset="0"/>
                <a:cs typeface="Times New Roman" panose="02020603050405020304" pitchFamily="18" charset="0"/>
              </a:rPr>
              <a:t>Severe pain in legs, chest, or abdomen</a:t>
            </a:r>
          </a:p>
          <a:p>
            <a:pPr lvl="2"/>
            <a:r>
              <a:rPr lang="en-US" sz="3200" i="1">
                <a:latin typeface="Times New Roman" panose="02020603050405020304" pitchFamily="18" charset="0"/>
                <a:cs typeface="Times New Roman" panose="02020603050405020304" pitchFamily="18" charset="0"/>
              </a:rPr>
              <a:t>Severe unexplained headaches</a:t>
            </a:r>
          </a:p>
          <a:p>
            <a:pPr lvl="2"/>
            <a:r>
              <a:rPr lang="en-US" sz="3200" i="1">
                <a:latin typeface="Times New Roman" panose="02020603050405020304" pitchFamily="18" charset="0"/>
                <a:cs typeface="Times New Roman" panose="02020603050405020304" pitchFamily="18" charset="0"/>
              </a:rPr>
              <a:t>Unexplained loss of vision</a:t>
            </a:r>
          </a:p>
          <a:p>
            <a:pPr lvl="2"/>
            <a:r>
              <a:rPr lang="en-US" sz="3200" i="1">
                <a:latin typeface="Times New Roman" panose="02020603050405020304" pitchFamily="18" charset="0"/>
                <a:cs typeface="Times New Roman" panose="02020603050405020304" pitchFamily="18" charset="0"/>
              </a:rPr>
              <a:t>Reaction: stop using CC method, use some other form of contraception</a:t>
            </a:r>
          </a:p>
        </p:txBody>
      </p:sp>
    </p:spTree>
    <p:extLst>
      <p:ext uri="{BB962C8B-B14F-4D97-AF65-F5344CB8AC3E}">
        <p14:creationId xmlns:p14="http://schemas.microsoft.com/office/powerpoint/2010/main" val="36717463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CBB2B1F0-0DD6-4744-9A46-7A344FB48E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cNvSpPr>
            <a:spLocks noGrp="1"/>
          </p:cNvSpPr>
          <p:nvPr>
            <p:ph type="ctrTitle"/>
          </p:nvPr>
        </p:nvSpPr>
        <p:spPr>
          <a:xfrm>
            <a:off x="841248" y="1024487"/>
            <a:ext cx="10506456" cy="1321374"/>
          </a:xfrm>
        </p:spPr>
        <p:txBody>
          <a:bodyPr anchor="b">
            <a:normAutofit/>
          </a:bodyPr>
          <a:lstStyle/>
          <a:p>
            <a:pPr lvl="1"/>
            <a:r>
              <a:rPr lang="en-US" sz="5400" b="1" i="1">
                <a:latin typeface="Times New Roman" panose="02020603050405020304" pitchFamily="18" charset="0"/>
                <a:cs typeface="Times New Roman" panose="02020603050405020304" pitchFamily="18" charset="0"/>
              </a:rPr>
              <a:t>Advantages of CHC</a:t>
            </a:r>
          </a:p>
        </p:txBody>
      </p:sp>
      <p:sp>
        <p:nvSpPr>
          <p:cNvPr id="11" name="Rectangle 10">
            <a:extLst>
              <a:ext uri="{FF2B5EF4-FFF2-40B4-BE49-F238E27FC236}">
                <a16:creationId xmlns:a16="http://schemas.microsoft.com/office/drawing/2014/main" id="{7A0B5DEA-ADF6-4BA5-9307-147F0A4685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8680" y="2898648"/>
            <a:ext cx="10506456" cy="18288"/>
          </a:xfrm>
          <a:prstGeom prst="rect">
            <a:avLst/>
          </a:prstGeom>
          <a:solidFill>
            <a:schemeClr val="tx2">
              <a:lumMod val="25000"/>
              <a:lumOff val="75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9DECDBF4-02B6-4BB4-B65B-B8107AD6A9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41248" y="2783982"/>
            <a:ext cx="1873457" cy="1371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p:cNvSpPr>
            <a:spLocks noGrp="1"/>
          </p:cNvSpPr>
          <p:nvPr>
            <p:ph idx="1"/>
          </p:nvPr>
        </p:nvSpPr>
        <p:spPr>
          <a:xfrm>
            <a:off x="992093" y="2852562"/>
            <a:ext cx="10410475" cy="2905686"/>
          </a:xfrm>
        </p:spPr>
        <p:txBody>
          <a:bodyPr>
            <a:noAutofit/>
          </a:bodyPr>
          <a:lstStyle/>
          <a:p>
            <a:pPr lvl="2" algn="just"/>
            <a:r>
              <a:rPr lang="en-US" sz="3600" i="1">
                <a:latin typeface="Times New Roman" panose="02020603050405020304" pitchFamily="18" charset="0"/>
                <a:cs typeface="Times New Roman" panose="02020603050405020304" pitchFamily="18" charset="0"/>
              </a:rPr>
              <a:t>Extremely effective</a:t>
            </a:r>
          </a:p>
          <a:p>
            <a:pPr lvl="2" algn="just"/>
            <a:r>
              <a:rPr lang="en-US" sz="3600" i="1">
                <a:latin typeface="Times New Roman" panose="02020603050405020304" pitchFamily="18" charset="0"/>
                <a:cs typeface="Times New Roman" panose="02020603050405020304" pitchFamily="18" charset="0"/>
              </a:rPr>
              <a:t>Offer woman control over fertility and timing of menstruation</a:t>
            </a:r>
          </a:p>
          <a:p>
            <a:pPr lvl="2" algn="just"/>
            <a:r>
              <a:rPr lang="en-US" sz="3600" i="1">
                <a:latin typeface="Times New Roman" panose="02020603050405020304" pitchFamily="18" charset="0"/>
                <a:cs typeface="Times New Roman" panose="02020603050405020304" pitchFamily="18" charset="0"/>
              </a:rPr>
              <a:t>Safe for most women (but see below)</a:t>
            </a:r>
          </a:p>
          <a:p>
            <a:pPr lvl="2" algn="just"/>
            <a:r>
              <a:rPr lang="en-US" sz="3600" i="1">
                <a:latin typeface="Times New Roman" panose="02020603050405020304" pitchFamily="18" charset="0"/>
                <a:cs typeface="Times New Roman" panose="02020603050405020304" pitchFamily="18" charset="0"/>
              </a:rPr>
              <a:t>Women can take them for many years with no breaks required</a:t>
            </a:r>
          </a:p>
        </p:txBody>
      </p:sp>
    </p:spTree>
    <p:extLst>
      <p:ext uri="{BB962C8B-B14F-4D97-AF65-F5344CB8AC3E}">
        <p14:creationId xmlns:p14="http://schemas.microsoft.com/office/powerpoint/2010/main" val="14424454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ABFD2F5-587F-194F-8800-A0A4555218FE}"/>
              </a:ext>
            </a:extLst>
          </p:cNvPr>
          <p:cNvSpPr>
            <a:spLocks noGrp="1"/>
          </p:cNvSpPr>
          <p:nvPr>
            <p:ph idx="1"/>
          </p:nvPr>
        </p:nvSpPr>
        <p:spPr>
          <a:xfrm>
            <a:off x="733073" y="2071624"/>
            <a:ext cx="10909091" cy="3694176"/>
          </a:xfrm>
        </p:spPr>
        <p:txBody>
          <a:bodyPr>
            <a:noAutofit/>
          </a:bodyPr>
          <a:lstStyle/>
          <a:p>
            <a:pPr lvl="0" algn="just"/>
            <a:r>
              <a:rPr lang="en-US" sz="3600" i="1">
                <a:latin typeface="Times New Roman" panose="02020603050405020304" pitchFamily="18" charset="0"/>
                <a:cs typeface="Times New Roman" panose="02020603050405020304" pitchFamily="18" charset="0"/>
              </a:rPr>
              <a:t>Effects are reversible (average time to conceive 3 mth)</a:t>
            </a:r>
          </a:p>
          <a:p>
            <a:pPr algn="just"/>
            <a:r>
              <a:rPr lang="en-US" sz="3600" i="1">
                <a:latin typeface="Times New Roman" panose="02020603050405020304" pitchFamily="18" charset="0"/>
                <a:cs typeface="Times New Roman" panose="02020603050405020304" pitchFamily="18" charset="0"/>
              </a:rPr>
              <a:t>Reduction of menstrual pain and cramps, ovulatory pain</a:t>
            </a:r>
          </a:p>
          <a:p>
            <a:pPr algn="just"/>
            <a:r>
              <a:rPr lang="en-US" sz="3600" i="1">
                <a:latin typeface="Times New Roman" panose="02020603050405020304" pitchFamily="18" charset="0"/>
                <a:cs typeface="Times New Roman" panose="02020603050405020304" pitchFamily="18" charset="0"/>
              </a:rPr>
              <a:t>Reduced incidence of ovarian cysts (by 80-90%), anemia, PID, ovarian and endometrial cancer, ectopic pregnancies (not associated with melanomas)</a:t>
            </a:r>
          </a:p>
          <a:p>
            <a:pPr algn="just"/>
            <a:r>
              <a:rPr lang="en-US" sz="3600" i="1">
                <a:latin typeface="Times New Roman" panose="02020603050405020304" pitchFamily="18" charset="0"/>
                <a:cs typeface="Times New Roman" panose="02020603050405020304" pitchFamily="18" charset="0"/>
              </a:rPr>
              <a:t>Variable effect on PMS--worsens in some women, improves in others</a:t>
            </a:r>
          </a:p>
          <a:p>
            <a:pPr marL="0" lvl="0" indent="0" algn="just">
              <a:buNone/>
            </a:pPr>
            <a:endParaRPr lang="en-US" sz="3600" i="1">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966800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F66D0-DFDB-4345-8A8B-E1D707B9CF07}"/>
              </a:ext>
            </a:extLst>
          </p:cNvPr>
          <p:cNvSpPr>
            <a:spLocks noGrp="1"/>
          </p:cNvSpPr>
          <p:nvPr>
            <p:ph type="title"/>
          </p:nvPr>
        </p:nvSpPr>
        <p:spPr/>
        <p:txBody>
          <a:bodyPr>
            <a:normAutofit/>
          </a:bodyPr>
          <a:lstStyle/>
          <a:p>
            <a:r>
              <a:rPr lang="en-US" sz="4800" i="1">
                <a:latin typeface="Times New Roman" panose="02020603050405020304" pitchFamily="18" charset="0"/>
                <a:cs typeface="Times New Roman" panose="02020603050405020304" pitchFamily="18" charset="0"/>
              </a:rPr>
              <a:t>Other health benefits </a:t>
            </a:r>
          </a:p>
        </p:txBody>
      </p:sp>
      <p:sp>
        <p:nvSpPr>
          <p:cNvPr id="3" name="Content Placeholder 2">
            <a:extLst>
              <a:ext uri="{FF2B5EF4-FFF2-40B4-BE49-F238E27FC236}">
                <a16:creationId xmlns:a16="http://schemas.microsoft.com/office/drawing/2014/main" id="{F903B4CB-5E74-C94B-9547-AEE110B06BB4}"/>
              </a:ext>
            </a:extLst>
          </p:cNvPr>
          <p:cNvSpPr>
            <a:spLocks noGrp="1"/>
          </p:cNvSpPr>
          <p:nvPr>
            <p:ph idx="1"/>
          </p:nvPr>
        </p:nvSpPr>
        <p:spPr/>
        <p:txBody>
          <a:bodyPr>
            <a:normAutofit/>
          </a:bodyPr>
          <a:lstStyle/>
          <a:p>
            <a:r>
              <a:rPr lang="en-US" sz="3600" i="1">
                <a:latin typeface="Times New Roman" panose="02020603050405020304" pitchFamily="18" charset="0"/>
                <a:cs typeface="Times New Roman" panose="02020603050405020304" pitchFamily="18" charset="0"/>
              </a:rPr>
              <a:t>Apart from benefits due to prevention of unwanted pregnancy and the risks during delivery, use of oral contraceptives affords certain other beneficial effects as a bonus:</a:t>
            </a:r>
          </a:p>
        </p:txBody>
      </p:sp>
    </p:spTree>
    <p:extLst>
      <p:ext uri="{BB962C8B-B14F-4D97-AF65-F5344CB8AC3E}">
        <p14:creationId xmlns:p14="http://schemas.microsoft.com/office/powerpoint/2010/main" val="214770681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2B2219B-4336-5C40-9103-B3BBB6A0E352}"/>
              </a:ext>
            </a:extLst>
          </p:cNvPr>
          <p:cNvSpPr>
            <a:spLocks noGrp="1"/>
          </p:cNvSpPr>
          <p:nvPr>
            <p:ph idx="1"/>
          </p:nvPr>
        </p:nvSpPr>
        <p:spPr>
          <a:xfrm>
            <a:off x="828697" y="2119435"/>
            <a:ext cx="10670032" cy="4502493"/>
          </a:xfrm>
        </p:spPr>
        <p:txBody>
          <a:bodyPr>
            <a:normAutofit/>
          </a:bodyPr>
          <a:lstStyle/>
          <a:p>
            <a:pPr algn="just"/>
            <a:r>
              <a:rPr lang="en-US" sz="3600" b="1" i="1">
                <a:latin typeface="Times New Roman" panose="02020603050405020304" pitchFamily="18" charset="0"/>
                <a:cs typeface="Times New Roman" panose="02020603050405020304" pitchFamily="18" charset="0"/>
              </a:rPr>
              <a:t>Lower risk of developing</a:t>
            </a:r>
            <a:r>
              <a:rPr lang="en-US" sz="3600" i="1">
                <a:latin typeface="Times New Roman" panose="02020603050405020304" pitchFamily="18" charset="0"/>
                <a:cs typeface="Times New Roman" panose="02020603050405020304" pitchFamily="18" charset="0"/>
              </a:rPr>
              <a:t> endometrial and ovarian carcinoma; probably colorectal cancer as well.</a:t>
            </a:r>
          </a:p>
          <a:p>
            <a:pPr algn="just"/>
            <a:r>
              <a:rPr lang="en-US" sz="3600" b="1" i="1">
                <a:latin typeface="Times New Roman" panose="02020603050405020304" pitchFamily="18" charset="0"/>
                <a:cs typeface="Times New Roman" panose="02020603050405020304" pitchFamily="18" charset="0"/>
              </a:rPr>
              <a:t>Reduced menstrual blood loss and associated anaemia;</a:t>
            </a:r>
            <a:r>
              <a:rPr lang="en-US" sz="3600" i="1">
                <a:latin typeface="Times New Roman" panose="02020603050405020304" pitchFamily="18" charset="0"/>
                <a:cs typeface="Times New Roman" panose="02020603050405020304" pitchFamily="18" charset="0"/>
              </a:rPr>
              <a:t> cycles if irregular become regular; premenstrual tension, dysmenorrhoea and menorrhagia are ameliorated.</a:t>
            </a:r>
          </a:p>
        </p:txBody>
      </p:sp>
    </p:spTree>
    <p:extLst>
      <p:ext uri="{BB962C8B-B14F-4D97-AF65-F5344CB8AC3E}">
        <p14:creationId xmlns:p14="http://schemas.microsoft.com/office/powerpoint/2010/main" val="147104062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8D711A-CA97-E544-9AA3-C3AA89A35D4F}"/>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B750C89-0C9E-0648-9183-5CDF3F987186}"/>
              </a:ext>
            </a:extLst>
          </p:cNvPr>
          <p:cNvSpPr>
            <a:spLocks noGrp="1"/>
          </p:cNvSpPr>
          <p:nvPr>
            <p:ph idx="1"/>
          </p:nvPr>
        </p:nvSpPr>
        <p:spPr/>
        <p:txBody>
          <a:bodyPr>
            <a:normAutofit/>
          </a:bodyPr>
          <a:lstStyle/>
          <a:p>
            <a:r>
              <a:rPr lang="en-US" sz="3600" b="1" i="1">
                <a:latin typeface="Times New Roman" panose="02020603050405020304" pitchFamily="18" charset="0"/>
                <a:cs typeface="Times New Roman" panose="02020603050405020304" pitchFamily="18" charset="0"/>
              </a:rPr>
              <a:t>Endometriosis</a:t>
            </a:r>
            <a:r>
              <a:rPr lang="en-US" sz="3600" i="1">
                <a:latin typeface="Times New Roman" panose="02020603050405020304" pitchFamily="18" charset="0"/>
                <a:cs typeface="Times New Roman" panose="02020603050405020304" pitchFamily="18" charset="0"/>
              </a:rPr>
              <a:t> and pelvic inflammatory disease are improved. </a:t>
            </a:r>
          </a:p>
          <a:p>
            <a:r>
              <a:rPr lang="en-US" sz="3600" b="1" i="1">
                <a:latin typeface="Times New Roman" panose="02020603050405020304" pitchFamily="18" charset="0"/>
                <a:cs typeface="Times New Roman" panose="02020603050405020304" pitchFamily="18" charset="0"/>
              </a:rPr>
              <a:t>Reduced incidence</a:t>
            </a:r>
            <a:r>
              <a:rPr lang="en-US" sz="3600" i="1">
                <a:latin typeface="Times New Roman" panose="02020603050405020304" pitchFamily="18" charset="0"/>
                <a:cs typeface="Times New Roman" panose="02020603050405020304" pitchFamily="18" charset="0"/>
              </a:rPr>
              <a:t> as well as symptomatic relief of fibrocystic breast disease and ovarian cysts.</a:t>
            </a:r>
          </a:p>
        </p:txBody>
      </p:sp>
    </p:spTree>
    <p:extLst>
      <p:ext uri="{BB962C8B-B14F-4D97-AF65-F5344CB8AC3E}">
        <p14:creationId xmlns:p14="http://schemas.microsoft.com/office/powerpoint/2010/main" val="60306339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CBB2B1F0-0DD6-4744-9A46-7A344FB48E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cNvSpPr>
            <a:spLocks noGrp="1"/>
          </p:cNvSpPr>
          <p:nvPr>
            <p:ph type="ctrTitle"/>
          </p:nvPr>
        </p:nvSpPr>
        <p:spPr>
          <a:xfrm>
            <a:off x="841248" y="426720"/>
            <a:ext cx="10506456" cy="1919141"/>
          </a:xfrm>
        </p:spPr>
        <p:txBody>
          <a:bodyPr anchor="b">
            <a:normAutofit/>
          </a:bodyPr>
          <a:lstStyle/>
          <a:p>
            <a:r>
              <a:rPr lang="en-US" sz="5400" i="1">
                <a:latin typeface="Times New Roman" panose="02020603050405020304" pitchFamily="18" charset="0"/>
                <a:cs typeface="Times New Roman" panose="02020603050405020304" pitchFamily="18" charset="0"/>
              </a:rPr>
              <a:t>Disadvantages of CHC</a:t>
            </a:r>
            <a:endParaRPr sz="5400" i="1">
              <a:latin typeface="Times New Roman" panose="02020603050405020304" pitchFamily="18" charset="0"/>
              <a:cs typeface="Times New Roman" panose="02020603050405020304" pitchFamily="18" charset="0"/>
            </a:endParaRPr>
          </a:p>
        </p:txBody>
      </p:sp>
      <p:sp>
        <p:nvSpPr>
          <p:cNvPr id="11" name="Rectangle 10">
            <a:extLst>
              <a:ext uri="{FF2B5EF4-FFF2-40B4-BE49-F238E27FC236}">
                <a16:creationId xmlns:a16="http://schemas.microsoft.com/office/drawing/2014/main" id="{7A0B5DEA-ADF6-4BA5-9307-147F0A4685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8680" y="2898648"/>
            <a:ext cx="10506456" cy="18288"/>
          </a:xfrm>
          <a:prstGeom prst="rect">
            <a:avLst/>
          </a:prstGeom>
          <a:solidFill>
            <a:schemeClr val="tx2">
              <a:lumMod val="25000"/>
              <a:lumOff val="75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9DECDBF4-02B6-4BB4-B65B-B8107AD6A9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41248" y="2783982"/>
            <a:ext cx="1873457" cy="1371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p:cNvSpPr>
            <a:spLocks noGrp="1"/>
          </p:cNvSpPr>
          <p:nvPr>
            <p:ph idx="1"/>
          </p:nvPr>
        </p:nvSpPr>
        <p:spPr>
          <a:xfrm>
            <a:off x="590236" y="2527129"/>
            <a:ext cx="10509504" cy="3400776"/>
          </a:xfrm>
        </p:spPr>
        <p:txBody>
          <a:bodyPr>
            <a:noAutofit/>
          </a:bodyPr>
          <a:lstStyle/>
          <a:p>
            <a:pPr marL="457200" lvl="1" indent="0" algn="just">
              <a:buNone/>
            </a:pPr>
            <a:endParaRPr lang="en-US" sz="3600" i="1">
              <a:latin typeface="Times New Roman" panose="02020603050405020304" pitchFamily="18" charset="0"/>
              <a:cs typeface="Times New Roman" panose="02020603050405020304" pitchFamily="18" charset="0"/>
            </a:endParaRPr>
          </a:p>
          <a:p>
            <a:pPr lvl="2" algn="just"/>
            <a:r>
              <a:rPr lang="en-US" sz="3600" i="1">
                <a:latin typeface="Times New Roman" panose="02020603050405020304" pitchFamily="18" charset="0"/>
                <a:cs typeface="Times New Roman" panose="02020603050405020304" pitchFamily="18" charset="0"/>
              </a:rPr>
              <a:t>Pills must be taken daily (requires good memory, regular schedule)</a:t>
            </a:r>
          </a:p>
          <a:p>
            <a:pPr lvl="2" algn="just"/>
            <a:r>
              <a:rPr lang="en-US" sz="3600" i="1">
                <a:latin typeface="Times New Roman" panose="02020603050405020304" pitchFamily="18" charset="0"/>
                <a:cs typeface="Times New Roman" panose="02020603050405020304" pitchFamily="18" charset="0"/>
              </a:rPr>
              <a:t>Expense may be high, depending on where the contraceptive is prescribed and the type</a:t>
            </a:r>
          </a:p>
          <a:p>
            <a:pPr lvl="2" algn="just"/>
            <a:r>
              <a:rPr lang="en-US" sz="3600" i="1">
                <a:latin typeface="Times New Roman" panose="02020603050405020304" pitchFamily="18" charset="0"/>
                <a:cs typeface="Times New Roman" panose="02020603050405020304" pitchFamily="18" charset="0"/>
              </a:rPr>
              <a:t>Menstrual cycle changes may be disconcerting</a:t>
            </a:r>
          </a:p>
        </p:txBody>
      </p:sp>
    </p:spTree>
    <p:extLst>
      <p:ext uri="{BB962C8B-B14F-4D97-AF65-F5344CB8AC3E}">
        <p14:creationId xmlns:p14="http://schemas.microsoft.com/office/powerpoint/2010/main" val="171962507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CBB2B1F0-0DD6-4744-9A46-7A344FB48E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7A0B5DEA-ADF6-4BA5-9307-147F0A4685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8680" y="2898648"/>
            <a:ext cx="10506456" cy="18288"/>
          </a:xfrm>
          <a:prstGeom prst="rect">
            <a:avLst/>
          </a:prstGeom>
          <a:solidFill>
            <a:schemeClr val="tx2">
              <a:lumMod val="25000"/>
              <a:lumOff val="75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9DECDBF4-02B6-4BB4-B65B-B8107AD6A9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41248" y="2783982"/>
            <a:ext cx="1873457" cy="1371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p:cNvSpPr>
            <a:spLocks noGrp="1"/>
          </p:cNvSpPr>
          <p:nvPr>
            <p:ph idx="1"/>
          </p:nvPr>
        </p:nvSpPr>
        <p:spPr>
          <a:xfrm>
            <a:off x="868680" y="3181880"/>
            <a:ext cx="10509504" cy="2905686"/>
          </a:xfrm>
        </p:spPr>
        <p:txBody>
          <a:bodyPr>
            <a:noAutofit/>
          </a:bodyPr>
          <a:lstStyle/>
          <a:p>
            <a:pPr lvl="0" algn="just"/>
            <a:r>
              <a:rPr lang="en-US" sz="3600" i="1">
                <a:latin typeface="Times New Roman" panose="02020603050405020304" pitchFamily="18" charset="0"/>
                <a:cs typeface="Times New Roman" panose="02020603050405020304" pitchFamily="18" charset="0"/>
              </a:rPr>
              <a:t>May have estrogen-related side effects: nausea, headaches, tender breasts, depression, acne, etc.</a:t>
            </a:r>
          </a:p>
          <a:p>
            <a:pPr algn="just"/>
            <a:r>
              <a:rPr lang="en-US" sz="3600" i="1">
                <a:latin typeface="Times New Roman" panose="02020603050405020304" pitchFamily="18" charset="0"/>
                <a:cs typeface="Times New Roman" panose="02020603050405020304" pitchFamily="18" charset="0"/>
              </a:rPr>
              <a:t>Estrogen may increase risk of blood clotting, cause slight increase in blood pressure</a:t>
            </a:r>
          </a:p>
          <a:p>
            <a:pPr marL="0" indent="0" algn="just">
              <a:buNone/>
            </a:pPr>
            <a:endParaRPr lang="en-US" sz="3600" i="1">
              <a:latin typeface="Times New Roman" panose="02020603050405020304" pitchFamily="18" charset="0"/>
              <a:cs typeface="Times New Roman" panose="02020603050405020304" pitchFamily="18" charset="0"/>
            </a:endParaRPr>
          </a:p>
          <a:p>
            <a:pPr marL="0" indent="0" algn="just">
              <a:buNone/>
            </a:pPr>
            <a:endParaRPr lang="en-US" sz="3600" i="1">
              <a:latin typeface="Times New Roman" panose="02020603050405020304" pitchFamily="18" charset="0"/>
              <a:cs typeface="Times New Roman" panose="02020603050405020304" pitchFamily="18" charset="0"/>
            </a:endParaRPr>
          </a:p>
          <a:p>
            <a:pPr lvl="0" algn="just"/>
            <a:endParaRPr lang="en-US" sz="3600" i="1">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3648264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CBB2B1F0-0DD6-4744-9A46-7A344FB48E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7A0B5DEA-ADF6-4BA5-9307-147F0A4685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8680" y="2898648"/>
            <a:ext cx="10506456" cy="18288"/>
          </a:xfrm>
          <a:prstGeom prst="rect">
            <a:avLst/>
          </a:prstGeom>
          <a:solidFill>
            <a:schemeClr val="tx2">
              <a:lumMod val="25000"/>
              <a:lumOff val="75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9DECDBF4-02B6-4BB4-B65B-B8107AD6A9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41248" y="2783982"/>
            <a:ext cx="1873457" cy="1371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p:cNvSpPr>
            <a:spLocks noGrp="1"/>
          </p:cNvSpPr>
          <p:nvPr>
            <p:ph idx="1"/>
          </p:nvPr>
        </p:nvSpPr>
        <p:spPr>
          <a:xfrm>
            <a:off x="841248" y="3337269"/>
            <a:ext cx="10509504" cy="2905686"/>
          </a:xfrm>
        </p:spPr>
        <p:txBody>
          <a:bodyPr>
            <a:normAutofit/>
          </a:bodyPr>
          <a:lstStyle/>
          <a:p>
            <a:pPr algn="just"/>
            <a:r>
              <a:rPr lang="en-US" sz="3600" i="1">
                <a:latin typeface="Times New Roman" panose="02020603050405020304" pitchFamily="18" charset="0"/>
                <a:cs typeface="Times New Roman" panose="02020603050405020304" pitchFamily="18" charset="0"/>
              </a:rPr>
              <a:t>Slight increase in risk of breast cancer (esp. after 10 years) and cervical cancer (may be secondary to increased chance of STD's, which may be secondary to increased number of sexual partners</a:t>
            </a:r>
            <a:endParaRPr lang="en-US" sz="3600" i="1"/>
          </a:p>
        </p:txBody>
      </p:sp>
    </p:spTree>
    <p:extLst>
      <p:ext uri="{BB962C8B-B14F-4D97-AF65-F5344CB8AC3E}">
        <p14:creationId xmlns:p14="http://schemas.microsoft.com/office/powerpoint/2010/main" val="199666900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CBB2B1F0-0DD6-4744-9A46-7A344FB48E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cNvSpPr>
            <a:spLocks noGrp="1"/>
          </p:cNvSpPr>
          <p:nvPr>
            <p:ph type="ctrTitle"/>
          </p:nvPr>
        </p:nvSpPr>
        <p:spPr>
          <a:xfrm>
            <a:off x="841248" y="426720"/>
            <a:ext cx="10506456" cy="1919141"/>
          </a:xfrm>
        </p:spPr>
        <p:txBody>
          <a:bodyPr anchor="b">
            <a:normAutofit/>
          </a:bodyPr>
          <a:lstStyle/>
          <a:p>
            <a:r>
              <a:rPr lang="en-US" sz="6000" i="1">
                <a:latin typeface="Times New Roman" panose="02020603050405020304" pitchFamily="18" charset="0"/>
                <a:cs typeface="Times New Roman" panose="02020603050405020304" pitchFamily="18" charset="0"/>
              </a:rPr>
              <a:t>Contraindications</a:t>
            </a:r>
            <a:endParaRPr sz="6000" i="1">
              <a:latin typeface="Times New Roman" panose="02020603050405020304" pitchFamily="18" charset="0"/>
              <a:cs typeface="Times New Roman" panose="02020603050405020304" pitchFamily="18" charset="0"/>
            </a:endParaRPr>
          </a:p>
        </p:txBody>
      </p:sp>
      <p:sp>
        <p:nvSpPr>
          <p:cNvPr id="11" name="Rectangle 10">
            <a:extLst>
              <a:ext uri="{FF2B5EF4-FFF2-40B4-BE49-F238E27FC236}">
                <a16:creationId xmlns:a16="http://schemas.microsoft.com/office/drawing/2014/main" id="{7A0B5DEA-ADF6-4BA5-9307-147F0A4685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8680" y="2898648"/>
            <a:ext cx="10506456" cy="18288"/>
          </a:xfrm>
          <a:prstGeom prst="rect">
            <a:avLst/>
          </a:prstGeom>
          <a:solidFill>
            <a:schemeClr val="tx2">
              <a:lumMod val="25000"/>
              <a:lumOff val="75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9DECDBF4-02B6-4BB4-B65B-B8107AD6A9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41248" y="2783982"/>
            <a:ext cx="1873457" cy="1371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p:cNvSpPr>
            <a:spLocks noGrp="1"/>
          </p:cNvSpPr>
          <p:nvPr>
            <p:ph idx="1"/>
          </p:nvPr>
        </p:nvSpPr>
        <p:spPr>
          <a:xfrm>
            <a:off x="611093" y="2345861"/>
            <a:ext cx="10983259" cy="4509785"/>
          </a:xfrm>
        </p:spPr>
        <p:txBody>
          <a:bodyPr>
            <a:noAutofit/>
          </a:bodyPr>
          <a:lstStyle/>
          <a:p>
            <a:pPr marL="457200" lvl="1" indent="0">
              <a:buNone/>
            </a:pPr>
            <a:endParaRPr lang="en-US" sz="3600" i="1">
              <a:latin typeface="Times New Roman" panose="02020603050405020304" pitchFamily="18" charset="0"/>
              <a:cs typeface="Times New Roman" panose="02020603050405020304" pitchFamily="18" charset="0"/>
            </a:endParaRPr>
          </a:p>
          <a:p>
            <a:pPr lvl="2"/>
            <a:r>
              <a:rPr lang="en-US" sz="3600" i="1">
                <a:latin typeface="Times New Roman" panose="02020603050405020304" pitchFamily="18" charset="0"/>
                <a:cs typeface="Times New Roman" panose="02020603050405020304" pitchFamily="18" charset="0"/>
              </a:rPr>
              <a:t>Women with history of </a:t>
            </a:r>
            <a:r>
              <a:rPr lang="en-US" sz="3600" b="1" i="1">
                <a:latin typeface="Times New Roman" panose="02020603050405020304" pitchFamily="18" charset="0"/>
                <a:cs typeface="Times New Roman" panose="02020603050405020304" pitchFamily="18" charset="0"/>
              </a:rPr>
              <a:t>cardiovascular</a:t>
            </a:r>
            <a:r>
              <a:rPr lang="en-US" sz="3600" i="1">
                <a:latin typeface="Times New Roman" panose="02020603050405020304" pitchFamily="18" charset="0"/>
                <a:cs typeface="Times New Roman" panose="02020603050405020304" pitchFamily="18" charset="0"/>
              </a:rPr>
              <a:t> disease (heart attack, stroke, etc.) or clotting disorders.</a:t>
            </a:r>
          </a:p>
          <a:p>
            <a:pPr lvl="2"/>
            <a:r>
              <a:rPr lang="en-US" sz="3600" i="1">
                <a:latin typeface="Times New Roman" panose="02020603050405020304" pitchFamily="18" charset="0"/>
                <a:cs typeface="Times New Roman" panose="02020603050405020304" pitchFamily="18" charset="0"/>
              </a:rPr>
              <a:t>Women with history  of </a:t>
            </a:r>
            <a:r>
              <a:rPr lang="en-US" sz="3600" b="1" i="1">
                <a:latin typeface="Times New Roman" panose="02020603050405020304" pitchFamily="18" charset="0"/>
                <a:cs typeface="Times New Roman" panose="02020603050405020304" pitchFamily="18" charset="0"/>
              </a:rPr>
              <a:t>breast cancer.</a:t>
            </a:r>
          </a:p>
          <a:p>
            <a:pPr lvl="2"/>
            <a:r>
              <a:rPr lang="en-US" sz="3600" i="1">
                <a:latin typeface="Times New Roman" panose="02020603050405020304" pitchFamily="18" charset="0"/>
                <a:cs typeface="Times New Roman" panose="02020603050405020304" pitchFamily="18" charset="0"/>
              </a:rPr>
              <a:t>Women with </a:t>
            </a:r>
            <a:r>
              <a:rPr lang="en-US" sz="3600" b="1" i="1">
                <a:latin typeface="Times New Roman" panose="02020603050405020304" pitchFamily="18" charset="0"/>
                <a:cs typeface="Times New Roman" panose="02020603050405020304" pitchFamily="18" charset="0"/>
              </a:rPr>
              <a:t>chronic disease</a:t>
            </a:r>
            <a:r>
              <a:rPr lang="en-US" sz="3600" i="1">
                <a:latin typeface="Times New Roman" panose="02020603050405020304" pitchFamily="18" charset="0"/>
                <a:cs typeface="Times New Roman" panose="02020603050405020304" pitchFamily="18" charset="0"/>
              </a:rPr>
              <a:t> related to function of some major organ should consider using some other form of birth control</a:t>
            </a:r>
          </a:p>
        </p:txBody>
      </p:sp>
    </p:spTree>
    <p:extLst>
      <p:ext uri="{BB962C8B-B14F-4D97-AF65-F5344CB8AC3E}">
        <p14:creationId xmlns:p14="http://schemas.microsoft.com/office/powerpoint/2010/main" val="13242950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CBB2B1F0-0DD6-4744-9A46-7A344FB48E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7A0B5DEA-ADF6-4BA5-9307-147F0A4685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8680" y="2898648"/>
            <a:ext cx="10506456" cy="18288"/>
          </a:xfrm>
          <a:prstGeom prst="rect">
            <a:avLst/>
          </a:prstGeom>
          <a:solidFill>
            <a:schemeClr val="tx2">
              <a:lumMod val="25000"/>
              <a:lumOff val="75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9DECDBF4-02B6-4BB4-B65B-B8107AD6A9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41248" y="2783982"/>
            <a:ext cx="1873457" cy="1371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p:cNvSpPr>
            <a:spLocks noGrp="1"/>
          </p:cNvSpPr>
          <p:nvPr>
            <p:ph idx="1"/>
          </p:nvPr>
        </p:nvSpPr>
        <p:spPr>
          <a:xfrm>
            <a:off x="868680" y="3146022"/>
            <a:ext cx="10509504" cy="2905686"/>
          </a:xfrm>
        </p:spPr>
        <p:txBody>
          <a:bodyPr>
            <a:noAutofit/>
          </a:bodyPr>
          <a:lstStyle/>
          <a:p>
            <a:pPr algn="just"/>
            <a:r>
              <a:rPr lang="en-US" sz="3600" i="1">
                <a:latin typeface="Times New Roman" panose="02020603050405020304" pitchFamily="18" charset="0"/>
                <a:cs typeface="Times New Roman" panose="02020603050405020304" pitchFamily="18" charset="0"/>
              </a:rPr>
              <a:t>Progestin also inhibits ovulation, but also thickens cervical mucus, changes secretions in Fallopian tubes, and reduces the chance of implantation</a:t>
            </a:r>
          </a:p>
          <a:p>
            <a:pPr algn="just"/>
            <a:r>
              <a:rPr lang="en-US" sz="3600" i="1">
                <a:latin typeface="Times New Roman" panose="02020603050405020304" pitchFamily="18" charset="0"/>
                <a:cs typeface="Times New Roman" panose="02020603050405020304" pitchFamily="18" charset="0"/>
              </a:rPr>
              <a:t>The lower the concentration of estrogen, the fewer side effects, since most are estrogen-related</a:t>
            </a:r>
            <a:endParaRPr lang="en-US" sz="3600"/>
          </a:p>
        </p:txBody>
      </p:sp>
    </p:spTree>
    <p:extLst>
      <p:ext uri="{BB962C8B-B14F-4D97-AF65-F5344CB8AC3E}">
        <p14:creationId xmlns:p14="http://schemas.microsoft.com/office/powerpoint/2010/main" val="155142690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CBB2B1F0-0DD6-4744-9A46-7A344FB48E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7A0B5DEA-ADF6-4BA5-9307-147F0A4685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8680" y="2898648"/>
            <a:ext cx="10506456" cy="18288"/>
          </a:xfrm>
          <a:prstGeom prst="rect">
            <a:avLst/>
          </a:prstGeom>
          <a:solidFill>
            <a:schemeClr val="tx2">
              <a:lumMod val="25000"/>
              <a:lumOff val="75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9DECDBF4-02B6-4BB4-B65B-B8107AD6A9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41248" y="2783982"/>
            <a:ext cx="1873457" cy="1371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p:cNvSpPr>
            <a:spLocks noGrp="1"/>
          </p:cNvSpPr>
          <p:nvPr>
            <p:ph idx="1"/>
          </p:nvPr>
        </p:nvSpPr>
        <p:spPr>
          <a:xfrm>
            <a:off x="827024" y="3157975"/>
            <a:ext cx="4348600" cy="2905686"/>
          </a:xfrm>
        </p:spPr>
        <p:txBody>
          <a:bodyPr>
            <a:noAutofit/>
          </a:bodyPr>
          <a:lstStyle/>
          <a:p>
            <a:r>
              <a:rPr lang="en-US" sz="3200">
                <a:latin typeface="Times New Roman" panose="02020603050405020304" pitchFamily="18" charset="0"/>
                <a:cs typeface="Times New Roman" panose="02020603050405020304" pitchFamily="18" charset="0"/>
              </a:rPr>
              <a:t>Myocardial infarction</a:t>
            </a:r>
          </a:p>
          <a:p>
            <a:r>
              <a:rPr lang="en-US" sz="3200">
                <a:latin typeface="Times New Roman" panose="02020603050405020304" pitchFamily="18" charset="0"/>
                <a:cs typeface="Times New Roman" panose="02020603050405020304" pitchFamily="18" charset="0"/>
              </a:rPr>
              <a:t>Cerebrovascilar disease</a:t>
            </a:r>
          </a:p>
          <a:p>
            <a:r>
              <a:rPr lang="en-US" sz="3200">
                <a:latin typeface="Times New Roman" panose="02020603050405020304" pitchFamily="18" charset="0"/>
                <a:cs typeface="Times New Roman" panose="02020603050405020304" pitchFamily="18" charset="0"/>
              </a:rPr>
              <a:t>Thrombophlebitis</a:t>
            </a:r>
          </a:p>
          <a:p>
            <a:r>
              <a:rPr lang="en-US" sz="3200">
                <a:latin typeface="Times New Roman" panose="02020603050405020304" pitchFamily="18" charset="0"/>
                <a:cs typeface="Times New Roman" panose="02020603050405020304" pitchFamily="18" charset="0"/>
              </a:rPr>
              <a:t>Angina pectoris</a:t>
            </a:r>
          </a:p>
        </p:txBody>
      </p:sp>
      <p:sp>
        <p:nvSpPr>
          <p:cNvPr id="8" name="TextBox 7">
            <a:extLst>
              <a:ext uri="{FF2B5EF4-FFF2-40B4-BE49-F238E27FC236}">
                <a16:creationId xmlns:a16="http://schemas.microsoft.com/office/drawing/2014/main" id="{DD88C2BF-2F07-574D-BD86-39AC2256CD85}"/>
              </a:ext>
            </a:extLst>
          </p:cNvPr>
          <p:cNvSpPr txBox="1"/>
          <p:nvPr/>
        </p:nvSpPr>
        <p:spPr>
          <a:xfrm>
            <a:off x="5641787" y="3261039"/>
            <a:ext cx="5821084" cy="2554545"/>
          </a:xfrm>
          <a:prstGeom prst="rect">
            <a:avLst/>
          </a:prstGeom>
          <a:noFill/>
        </p:spPr>
        <p:txBody>
          <a:bodyPr wrap="square">
            <a:spAutoFit/>
          </a:bodyPr>
          <a:lstStyle/>
          <a:p>
            <a:pPr marL="457200" indent="-457200">
              <a:buFont typeface="Arial" panose="020B0604020202020204" pitchFamily="34" charset="0"/>
              <a:buChar char="•"/>
            </a:pPr>
            <a:r>
              <a:rPr lang="en-US" sz="3200">
                <a:latin typeface="Times New Roman" panose="02020603050405020304" pitchFamily="18" charset="0"/>
                <a:cs typeface="Times New Roman" panose="02020603050405020304" pitchFamily="18" charset="0"/>
              </a:rPr>
              <a:t>Cancer of breast or sex organ</a:t>
            </a:r>
          </a:p>
          <a:p>
            <a:pPr marL="457200" indent="-457200">
              <a:buFont typeface="Arial" panose="020B0604020202020204" pitchFamily="34" charset="0"/>
              <a:buChar char="•"/>
            </a:pPr>
            <a:r>
              <a:rPr lang="en-US" sz="3200">
                <a:latin typeface="Times New Roman" panose="02020603050405020304" pitchFamily="18" charset="0"/>
                <a:cs typeface="Times New Roman" panose="02020603050405020304" pitchFamily="18" charset="0"/>
              </a:rPr>
              <a:t>Unusual vaginal bleeding</a:t>
            </a:r>
          </a:p>
          <a:p>
            <a:pPr marL="457200" indent="-457200">
              <a:buFont typeface="Arial" panose="020B0604020202020204" pitchFamily="34" charset="0"/>
              <a:buChar char="•"/>
            </a:pPr>
            <a:r>
              <a:rPr lang="en-US" sz="3200">
                <a:latin typeface="Times New Roman" panose="02020603050405020304" pitchFamily="18" charset="0"/>
                <a:cs typeface="Times New Roman" panose="02020603050405020304" pitchFamily="18" charset="0"/>
              </a:rPr>
              <a:t>Liver tumors or serious liver disease.</a:t>
            </a:r>
          </a:p>
          <a:p>
            <a:pPr marL="457200" indent="-457200">
              <a:buFont typeface="Arial" panose="020B0604020202020204" pitchFamily="34" charset="0"/>
              <a:buChar char="•"/>
            </a:pPr>
            <a:r>
              <a:rPr lang="en-US" sz="3200">
                <a:latin typeface="Times New Roman" panose="02020603050405020304" pitchFamily="18" charset="0"/>
                <a:cs typeface="Times New Roman" panose="02020603050405020304" pitchFamily="18" charset="0"/>
              </a:rPr>
              <a:t>Thromboembolism</a:t>
            </a:r>
          </a:p>
        </p:txBody>
      </p:sp>
    </p:spTree>
    <p:extLst>
      <p:ext uri="{BB962C8B-B14F-4D97-AF65-F5344CB8AC3E}">
        <p14:creationId xmlns:p14="http://schemas.microsoft.com/office/powerpoint/2010/main" val="382790178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CBB2B1F0-0DD6-4744-9A46-7A344FB48E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7A0B5DEA-ADF6-4BA5-9307-147F0A4685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8680" y="2898648"/>
            <a:ext cx="10506456" cy="18288"/>
          </a:xfrm>
          <a:prstGeom prst="rect">
            <a:avLst/>
          </a:prstGeom>
          <a:solidFill>
            <a:schemeClr val="tx2">
              <a:lumMod val="25000"/>
              <a:lumOff val="75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9DECDBF4-02B6-4BB4-B65B-B8107AD6A9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41248" y="2783982"/>
            <a:ext cx="1873457" cy="1371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p:cNvSpPr>
            <a:spLocks noGrp="1"/>
          </p:cNvSpPr>
          <p:nvPr>
            <p:ph idx="1"/>
          </p:nvPr>
        </p:nvSpPr>
        <p:spPr>
          <a:xfrm>
            <a:off x="841248" y="3337269"/>
            <a:ext cx="10509504" cy="2905686"/>
          </a:xfrm>
        </p:spPr>
        <p:txBody>
          <a:bodyPr>
            <a:normAutofit/>
          </a:bodyPr>
          <a:lstStyle/>
          <a:p>
            <a:pPr algn="just"/>
            <a:r>
              <a:rPr lang="en-US" sz="3600" i="1">
                <a:latin typeface="Times New Roman" panose="02020603050405020304" pitchFamily="18" charset="0"/>
                <a:cs typeface="Times New Roman" panose="02020603050405020304" pitchFamily="18" charset="0"/>
              </a:rPr>
              <a:t>Another set of medicalconditions that are common in older wowen, makes pill use highly inadvisable. But Do not absolutely rule it out, if u have or have ever Had any of the following medical conditions.</a:t>
            </a:r>
          </a:p>
        </p:txBody>
      </p:sp>
    </p:spTree>
    <p:extLst>
      <p:ext uri="{BB962C8B-B14F-4D97-AF65-F5344CB8AC3E}">
        <p14:creationId xmlns:p14="http://schemas.microsoft.com/office/powerpoint/2010/main" val="324877151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CBB2B1F0-0DD6-4744-9A46-7A344FB48E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7A0B5DEA-ADF6-4BA5-9307-147F0A4685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8680" y="2898648"/>
            <a:ext cx="10506456" cy="18288"/>
          </a:xfrm>
          <a:prstGeom prst="rect">
            <a:avLst/>
          </a:prstGeom>
          <a:solidFill>
            <a:schemeClr val="tx2">
              <a:lumMod val="25000"/>
              <a:lumOff val="75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9DECDBF4-02B6-4BB4-B65B-B8107AD6A9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41248" y="2783982"/>
            <a:ext cx="1873457" cy="1371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p:cNvSpPr>
            <a:spLocks noGrp="1"/>
          </p:cNvSpPr>
          <p:nvPr>
            <p:ph idx="1"/>
          </p:nvPr>
        </p:nvSpPr>
        <p:spPr>
          <a:xfrm>
            <a:off x="1458258" y="3031602"/>
            <a:ext cx="9892493" cy="2905686"/>
          </a:xfrm>
        </p:spPr>
        <p:txBody>
          <a:bodyPr>
            <a:noAutofit/>
          </a:bodyPr>
          <a:lstStyle/>
          <a:p>
            <a:pPr algn="l"/>
            <a:r>
              <a:rPr lang="en-US" sz="3600" i="1">
                <a:latin typeface="Times New Roman" panose="02020603050405020304" pitchFamily="18" charset="0"/>
                <a:cs typeface="Times New Roman" panose="02020603050405020304" pitchFamily="18" charset="0"/>
              </a:rPr>
              <a:t>Breast nodules</a:t>
            </a:r>
          </a:p>
          <a:p>
            <a:pPr algn="l"/>
            <a:r>
              <a:rPr lang="en-US" sz="3600" i="1">
                <a:latin typeface="Times New Roman" panose="02020603050405020304" pitchFamily="18" charset="0"/>
                <a:cs typeface="Times New Roman" panose="02020603050405020304" pitchFamily="18" charset="0"/>
              </a:rPr>
              <a:t>Family history of breast canacer</a:t>
            </a:r>
          </a:p>
          <a:p>
            <a:pPr algn="l"/>
            <a:r>
              <a:rPr lang="en-US" sz="3600" i="1">
                <a:latin typeface="Times New Roman" panose="02020603050405020304" pitchFamily="18" charset="0"/>
                <a:cs typeface="Times New Roman" panose="02020603050405020304" pitchFamily="18" charset="0"/>
              </a:rPr>
              <a:t>Diabetes</a:t>
            </a:r>
          </a:p>
          <a:p>
            <a:pPr algn="l"/>
            <a:r>
              <a:rPr lang="en-US" sz="3600" i="1">
                <a:latin typeface="Times New Roman" panose="02020603050405020304" pitchFamily="18" charset="0"/>
                <a:cs typeface="Times New Roman" panose="02020603050405020304" pitchFamily="18" charset="0"/>
              </a:rPr>
              <a:t>High blood preasure</a:t>
            </a:r>
          </a:p>
          <a:p>
            <a:pPr algn="l"/>
            <a:r>
              <a:rPr lang="en-US" sz="3600" i="1">
                <a:latin typeface="Times New Roman" panose="02020603050405020304" pitchFamily="18" charset="0"/>
                <a:cs typeface="Times New Roman" panose="02020603050405020304" pitchFamily="18" charset="0"/>
              </a:rPr>
              <a:t>High cholesterol</a:t>
            </a:r>
          </a:p>
          <a:p>
            <a:pPr algn="l"/>
            <a:endParaRPr lang="en-US" sz="3600" i="1">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0690316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CBB2B1F0-0DD6-4744-9A46-7A344FB48E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7A0B5DEA-ADF6-4BA5-9307-147F0A4685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8680" y="2898648"/>
            <a:ext cx="10506456" cy="18288"/>
          </a:xfrm>
          <a:prstGeom prst="rect">
            <a:avLst/>
          </a:prstGeom>
          <a:solidFill>
            <a:schemeClr val="tx2">
              <a:lumMod val="25000"/>
              <a:lumOff val="75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9DECDBF4-02B6-4BB4-B65B-B8107AD6A9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41248" y="2783982"/>
            <a:ext cx="1873457" cy="1371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p:cNvSpPr>
            <a:spLocks noGrp="1"/>
          </p:cNvSpPr>
          <p:nvPr>
            <p:ph idx="1"/>
          </p:nvPr>
        </p:nvSpPr>
        <p:spPr>
          <a:xfrm>
            <a:off x="1900518" y="3031602"/>
            <a:ext cx="9155952" cy="2905686"/>
          </a:xfrm>
        </p:spPr>
        <p:txBody>
          <a:bodyPr>
            <a:noAutofit/>
          </a:bodyPr>
          <a:lstStyle/>
          <a:p>
            <a:r>
              <a:rPr lang="en-US" sz="3600" i="1">
                <a:latin typeface="Times New Roman" panose="02020603050405020304" pitchFamily="18" charset="0"/>
                <a:cs typeface="Times New Roman" panose="02020603050405020304" pitchFamily="18" charset="0"/>
              </a:rPr>
              <a:t>Cigarrette smoking</a:t>
            </a:r>
          </a:p>
          <a:p>
            <a:r>
              <a:rPr lang="en-US" sz="3600" i="1">
                <a:latin typeface="Times New Roman" panose="02020603050405020304" pitchFamily="18" charset="0"/>
                <a:cs typeface="Times New Roman" panose="02020603050405020304" pitchFamily="18" charset="0"/>
              </a:rPr>
              <a:t>Migraine headaches</a:t>
            </a:r>
          </a:p>
          <a:p>
            <a:r>
              <a:rPr lang="en-US" sz="3600" i="1">
                <a:latin typeface="Times New Roman" panose="02020603050405020304" pitchFamily="18" charset="0"/>
                <a:cs typeface="Times New Roman" panose="02020603050405020304" pitchFamily="18" charset="0"/>
              </a:rPr>
              <a:t>Heart kidney and liver diseases</a:t>
            </a:r>
          </a:p>
          <a:p>
            <a:r>
              <a:rPr lang="en-US" sz="3600" i="1">
                <a:latin typeface="Times New Roman" panose="02020603050405020304" pitchFamily="18" charset="0"/>
                <a:cs typeface="Times New Roman" panose="02020603050405020304" pitchFamily="18" charset="0"/>
              </a:rPr>
              <a:t>Epilepsy</a:t>
            </a:r>
          </a:p>
          <a:p>
            <a:r>
              <a:rPr lang="en-US" sz="3600" i="1">
                <a:latin typeface="Times New Roman" panose="02020603050405020304" pitchFamily="18" charset="0"/>
                <a:cs typeface="Times New Roman" panose="02020603050405020304" pitchFamily="18" charset="0"/>
              </a:rPr>
              <a:t>Depression</a:t>
            </a:r>
          </a:p>
          <a:p>
            <a:pPr marL="0" indent="0">
              <a:buNone/>
            </a:pPr>
            <a:endParaRPr lang="en-US" sz="3600" i="1">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3167800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CBB2B1F0-0DD6-4744-9A46-7A344FB48E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7A0B5DEA-ADF6-4BA5-9307-147F0A4685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8680" y="2898648"/>
            <a:ext cx="10506456" cy="18288"/>
          </a:xfrm>
          <a:prstGeom prst="rect">
            <a:avLst/>
          </a:prstGeom>
          <a:solidFill>
            <a:schemeClr val="tx2">
              <a:lumMod val="25000"/>
              <a:lumOff val="75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9DECDBF4-02B6-4BB4-B65B-B8107AD6A9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41248" y="2783982"/>
            <a:ext cx="1873457" cy="1371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p:cNvSpPr>
            <a:spLocks noGrp="1"/>
          </p:cNvSpPr>
          <p:nvPr>
            <p:ph idx="1"/>
          </p:nvPr>
        </p:nvSpPr>
        <p:spPr>
          <a:xfrm>
            <a:off x="1733176" y="3337269"/>
            <a:ext cx="9617576" cy="2905686"/>
          </a:xfrm>
        </p:spPr>
        <p:txBody>
          <a:bodyPr>
            <a:normAutofit/>
          </a:bodyPr>
          <a:lstStyle/>
          <a:p>
            <a:r>
              <a:rPr lang="en-US" sz="3600" i="1">
                <a:latin typeface="Times New Roman" panose="02020603050405020304" pitchFamily="18" charset="0"/>
                <a:cs typeface="Times New Roman" panose="02020603050405020304" pitchFamily="18" charset="0"/>
              </a:rPr>
              <a:t>Fibroid tumors of The uterus</a:t>
            </a:r>
          </a:p>
          <a:p>
            <a:r>
              <a:rPr lang="en-US" sz="3600" i="1">
                <a:latin typeface="Times New Roman" panose="02020603050405020304" pitchFamily="18" charset="0"/>
                <a:cs typeface="Times New Roman" panose="02020603050405020304" pitchFamily="18" charset="0"/>
              </a:rPr>
              <a:t>Gall bladders disease</a:t>
            </a:r>
          </a:p>
          <a:p>
            <a:r>
              <a:rPr lang="en-US" sz="3600" i="1">
                <a:latin typeface="Times New Roman" panose="02020603050405020304" pitchFamily="18" charset="0"/>
                <a:cs typeface="Times New Roman" panose="02020603050405020304" pitchFamily="18" charset="0"/>
              </a:rPr>
              <a:t>Irregular menstrual periods</a:t>
            </a:r>
          </a:p>
          <a:p>
            <a:endParaRPr lang="en-US" sz="3600" i="1">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6460556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CBB2B1F0-0DD6-4744-9A46-7A344FB48E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7A0B5DEA-ADF6-4BA5-9307-147F0A4685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8680" y="2898648"/>
            <a:ext cx="10506456" cy="18288"/>
          </a:xfrm>
          <a:prstGeom prst="rect">
            <a:avLst/>
          </a:prstGeom>
          <a:solidFill>
            <a:schemeClr val="tx2">
              <a:lumMod val="25000"/>
              <a:lumOff val="75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9DECDBF4-02B6-4BB4-B65B-B8107AD6A9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41248" y="2783982"/>
            <a:ext cx="1873457" cy="1371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p:cNvSpPr>
            <a:spLocks noGrp="1"/>
          </p:cNvSpPr>
          <p:nvPr>
            <p:ph idx="1"/>
          </p:nvPr>
        </p:nvSpPr>
        <p:spPr>
          <a:xfrm>
            <a:off x="841248" y="3337269"/>
            <a:ext cx="10509504" cy="2905686"/>
          </a:xfrm>
        </p:spPr>
        <p:txBody>
          <a:bodyPr>
            <a:normAutofit/>
          </a:bodyPr>
          <a:lstStyle/>
          <a:p>
            <a:pPr lvl="1"/>
            <a:r>
              <a:rPr lang="en-US" sz="3600" i="1">
                <a:latin typeface="Times New Roman" panose="02020603050405020304" pitchFamily="18" charset="0"/>
                <a:cs typeface="Times New Roman" panose="02020603050405020304" pitchFamily="18" charset="0"/>
              </a:rPr>
              <a:t>Women who are over 35 and smoke should use some other form of contraception </a:t>
            </a:r>
          </a:p>
        </p:txBody>
      </p:sp>
    </p:spTree>
    <p:extLst>
      <p:ext uri="{BB962C8B-B14F-4D97-AF65-F5344CB8AC3E}">
        <p14:creationId xmlns:p14="http://schemas.microsoft.com/office/powerpoint/2010/main" val="314415127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A576A3-352B-B541-8509-3B17492F2E12}"/>
              </a:ext>
            </a:extLst>
          </p:cNvPr>
          <p:cNvSpPr>
            <a:spLocks noGrp="1"/>
          </p:cNvSpPr>
          <p:nvPr>
            <p:ph type="title"/>
          </p:nvPr>
        </p:nvSpPr>
        <p:spPr/>
        <p:txBody>
          <a:bodyPr>
            <a:normAutofit/>
          </a:bodyPr>
          <a:lstStyle/>
          <a:p>
            <a:r>
              <a:rPr lang="en-US" sz="5400" i="1">
                <a:latin typeface="Times New Roman" panose="02020603050405020304" pitchFamily="18" charset="0"/>
                <a:cs typeface="Times New Roman" panose="02020603050405020304" pitchFamily="18" charset="0"/>
              </a:rPr>
              <a:t>Regimen</a:t>
            </a:r>
          </a:p>
        </p:txBody>
      </p:sp>
      <p:pic>
        <p:nvPicPr>
          <p:cNvPr id="4" name="Picture 4">
            <a:extLst>
              <a:ext uri="{FF2B5EF4-FFF2-40B4-BE49-F238E27FC236}">
                <a16:creationId xmlns:a16="http://schemas.microsoft.com/office/drawing/2014/main" id="{328B331B-13D8-B641-9BA0-5B05991C85A4}"/>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115568" y="2095594"/>
            <a:ext cx="10502691" cy="4562194"/>
          </a:xfrm>
        </p:spPr>
      </p:pic>
    </p:spTree>
    <p:extLst>
      <p:ext uri="{BB962C8B-B14F-4D97-AF65-F5344CB8AC3E}">
        <p14:creationId xmlns:p14="http://schemas.microsoft.com/office/powerpoint/2010/main" val="256737505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a:extLst>
              <a:ext uri="{FF2B5EF4-FFF2-40B4-BE49-F238E27FC236}">
                <a16:creationId xmlns:a16="http://schemas.microsoft.com/office/drawing/2014/main" id="{12927936-B626-9E42-99FC-36E0B15D7A78}"/>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115568" y="2059735"/>
            <a:ext cx="10168128" cy="4633912"/>
          </a:xfrm>
        </p:spPr>
      </p:pic>
    </p:spTree>
    <p:extLst>
      <p:ext uri="{BB962C8B-B14F-4D97-AF65-F5344CB8AC3E}">
        <p14:creationId xmlns:p14="http://schemas.microsoft.com/office/powerpoint/2010/main" val="33610610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6E3EA2-A2AA-FD42-87DC-81C544C298F0}"/>
              </a:ext>
            </a:extLst>
          </p:cNvPr>
          <p:cNvSpPr>
            <a:spLocks noGrp="1"/>
          </p:cNvSpPr>
          <p:nvPr>
            <p:ph type="title"/>
          </p:nvPr>
        </p:nvSpPr>
        <p:spPr/>
        <p:txBody>
          <a:bodyPr>
            <a:normAutofit/>
          </a:bodyPr>
          <a:lstStyle/>
          <a:p>
            <a:r>
              <a:rPr lang="en-US" sz="5400" i="1">
                <a:latin typeface="Times New Roman" panose="02020603050405020304" pitchFamily="18" charset="0"/>
                <a:cs typeface="Times New Roman" panose="02020603050405020304" pitchFamily="18" charset="0"/>
              </a:rPr>
              <a:t>Ormeloxifene (Centchroman)</a:t>
            </a:r>
          </a:p>
        </p:txBody>
      </p:sp>
      <p:sp>
        <p:nvSpPr>
          <p:cNvPr id="3" name="Content Placeholder 2">
            <a:extLst>
              <a:ext uri="{FF2B5EF4-FFF2-40B4-BE49-F238E27FC236}">
                <a16:creationId xmlns:a16="http://schemas.microsoft.com/office/drawing/2014/main" id="{8FA67B0A-1878-FD4B-932D-1C4B2441DA75}"/>
              </a:ext>
            </a:extLst>
          </p:cNvPr>
          <p:cNvSpPr>
            <a:spLocks noGrp="1"/>
          </p:cNvSpPr>
          <p:nvPr>
            <p:ph idx="1"/>
          </p:nvPr>
        </p:nvSpPr>
        <p:spPr/>
        <p:txBody>
          <a:bodyPr>
            <a:normAutofit/>
          </a:bodyPr>
          <a:lstStyle/>
          <a:p>
            <a:pPr algn="just"/>
            <a:r>
              <a:rPr lang="en-US" sz="3600" i="1">
                <a:latin typeface="Times New Roman" panose="02020603050405020304" pitchFamily="18" charset="0"/>
                <a:cs typeface="Times New Roman" panose="02020603050405020304" pitchFamily="18" charset="0"/>
              </a:rPr>
              <a:t> It is a nonsteroidal SERM developed at CDRI India as an oral contraceptive. </a:t>
            </a:r>
          </a:p>
          <a:p>
            <a:pPr algn="just"/>
            <a:r>
              <a:rPr lang="en-US" sz="3600" i="1">
                <a:latin typeface="Times New Roman" panose="02020603050405020304" pitchFamily="18" charset="0"/>
                <a:cs typeface="Times New Roman" panose="02020603050405020304" pitchFamily="18" charset="0"/>
              </a:rPr>
              <a:t>It has predominant estrogen antagonistic action in uterus and breast with little action on vaginal epithelium and cervical mucus.</a:t>
            </a:r>
          </a:p>
        </p:txBody>
      </p:sp>
    </p:spTree>
    <p:extLst>
      <p:ext uri="{BB962C8B-B14F-4D97-AF65-F5344CB8AC3E}">
        <p14:creationId xmlns:p14="http://schemas.microsoft.com/office/powerpoint/2010/main" val="160940479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6599257-CE1D-7F44-A13B-B3A72230E2B5}"/>
              </a:ext>
            </a:extLst>
          </p:cNvPr>
          <p:cNvSpPr>
            <a:spLocks noGrp="1"/>
          </p:cNvSpPr>
          <p:nvPr>
            <p:ph idx="1"/>
          </p:nvPr>
        </p:nvSpPr>
        <p:spPr>
          <a:xfrm>
            <a:off x="840650" y="673130"/>
            <a:ext cx="10168128" cy="1777223"/>
          </a:xfrm>
        </p:spPr>
        <p:txBody>
          <a:bodyPr>
            <a:normAutofit/>
          </a:bodyPr>
          <a:lstStyle/>
          <a:p>
            <a:pPr marL="0" indent="0" algn="ctr">
              <a:buNone/>
            </a:pPr>
            <a:r>
              <a:rPr lang="en-US" sz="8800" b="1" i="1">
                <a:latin typeface="Times New Roman" panose="02020603050405020304" pitchFamily="18" charset="0"/>
                <a:cs typeface="Times New Roman" panose="02020603050405020304" pitchFamily="18" charset="0"/>
              </a:rPr>
              <a:t>Thank You</a:t>
            </a:r>
          </a:p>
        </p:txBody>
      </p:sp>
    </p:spTree>
    <p:extLst>
      <p:ext uri="{BB962C8B-B14F-4D97-AF65-F5344CB8AC3E}">
        <p14:creationId xmlns:p14="http://schemas.microsoft.com/office/powerpoint/2010/main" val="7511927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03CEB1-54A8-7245-823D-77DC91456A42}"/>
              </a:ext>
            </a:extLst>
          </p:cNvPr>
          <p:cNvSpPr>
            <a:spLocks noGrp="1"/>
          </p:cNvSpPr>
          <p:nvPr>
            <p:ph type="title"/>
          </p:nvPr>
        </p:nvSpPr>
        <p:spPr/>
        <p:txBody>
          <a:bodyPr>
            <a:normAutofit/>
          </a:bodyPr>
          <a:lstStyle/>
          <a:p>
            <a:r>
              <a:rPr lang="en-US" sz="5400" i="1">
                <a:latin typeface="Times New Roman" panose="02020603050405020304" pitchFamily="18" charset="0"/>
                <a:cs typeface="Times New Roman" panose="02020603050405020304" pitchFamily="18" charset="0"/>
              </a:rPr>
              <a:t>Oral contraceptives</a:t>
            </a:r>
          </a:p>
        </p:txBody>
      </p:sp>
      <p:sp>
        <p:nvSpPr>
          <p:cNvPr id="3" name="Content Placeholder 2">
            <a:extLst>
              <a:ext uri="{FF2B5EF4-FFF2-40B4-BE49-F238E27FC236}">
                <a16:creationId xmlns:a16="http://schemas.microsoft.com/office/drawing/2014/main" id="{4398083D-9BFD-494B-A6A5-51C3E0C8BFE9}"/>
              </a:ext>
            </a:extLst>
          </p:cNvPr>
          <p:cNvSpPr>
            <a:spLocks noGrp="1"/>
          </p:cNvSpPr>
          <p:nvPr>
            <p:ph idx="1"/>
          </p:nvPr>
        </p:nvSpPr>
        <p:spPr>
          <a:xfrm>
            <a:off x="3442446" y="2478024"/>
            <a:ext cx="7841249" cy="3694176"/>
          </a:xfrm>
        </p:spPr>
        <p:txBody>
          <a:bodyPr>
            <a:normAutofit/>
          </a:bodyPr>
          <a:lstStyle/>
          <a:p>
            <a:pPr marL="742950" indent="-742950">
              <a:buFont typeface="+mj-lt"/>
              <a:buAutoNum type="arabicPeriod"/>
            </a:pPr>
            <a:r>
              <a:rPr lang="en-US" sz="3600" b="1" i="1">
                <a:latin typeface="Times New Roman" panose="02020603050405020304" pitchFamily="18" charset="0"/>
                <a:cs typeface="Times New Roman" panose="02020603050405020304" pitchFamily="18" charset="0"/>
              </a:rPr>
              <a:t>Combined pill</a:t>
            </a:r>
          </a:p>
          <a:p>
            <a:pPr marL="742950" indent="-742950">
              <a:buFont typeface="+mj-lt"/>
              <a:buAutoNum type="arabicPeriod"/>
            </a:pPr>
            <a:r>
              <a:rPr lang="en-US" sz="3600" b="1" i="1">
                <a:latin typeface="Times New Roman" panose="02020603050405020304" pitchFamily="18" charset="0"/>
                <a:cs typeface="Times New Roman" panose="02020603050405020304" pitchFamily="18" charset="0"/>
              </a:rPr>
              <a:t>Phased pill</a:t>
            </a:r>
          </a:p>
          <a:p>
            <a:pPr marL="742950" indent="-742950">
              <a:buFont typeface="+mj-lt"/>
              <a:buAutoNum type="arabicPeriod"/>
            </a:pPr>
            <a:r>
              <a:rPr lang="en-US" sz="3600" b="1" i="1">
                <a:latin typeface="Times New Roman" panose="02020603050405020304" pitchFamily="18" charset="0"/>
                <a:cs typeface="Times New Roman" panose="02020603050405020304" pitchFamily="18" charset="0"/>
              </a:rPr>
              <a:t>Mini pill</a:t>
            </a:r>
          </a:p>
          <a:p>
            <a:pPr marL="742950" indent="-742950">
              <a:buFont typeface="+mj-lt"/>
              <a:buAutoNum type="arabicPeriod"/>
            </a:pPr>
            <a:r>
              <a:rPr lang="en-US" sz="3600" b="1" i="1">
                <a:latin typeface="Times New Roman" panose="02020603050405020304" pitchFamily="18" charset="0"/>
                <a:cs typeface="Times New Roman" panose="02020603050405020304" pitchFamily="18" charset="0"/>
              </a:rPr>
              <a:t>Post coital pill</a:t>
            </a:r>
          </a:p>
        </p:txBody>
      </p:sp>
    </p:spTree>
    <p:extLst>
      <p:ext uri="{BB962C8B-B14F-4D97-AF65-F5344CB8AC3E}">
        <p14:creationId xmlns:p14="http://schemas.microsoft.com/office/powerpoint/2010/main" val="1501945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CBB2B1F0-0DD6-4744-9A46-7A344FB48E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cNvSpPr>
            <a:spLocks noGrp="1"/>
          </p:cNvSpPr>
          <p:nvPr>
            <p:ph type="ctrTitle"/>
          </p:nvPr>
        </p:nvSpPr>
        <p:spPr>
          <a:xfrm>
            <a:off x="868680" y="617967"/>
            <a:ext cx="10506456" cy="1919141"/>
          </a:xfrm>
        </p:spPr>
        <p:txBody>
          <a:bodyPr anchor="ctr">
            <a:noAutofit/>
          </a:bodyPr>
          <a:lstStyle/>
          <a:p>
            <a:pPr algn="ctr"/>
            <a:r>
              <a:rPr lang="en-US" sz="5400" i="1">
                <a:latin typeface="Times New Roman" panose="02020603050405020304" pitchFamily="18" charset="0"/>
                <a:cs typeface="Times New Roman" panose="02020603050405020304" pitchFamily="18" charset="0"/>
              </a:rPr>
              <a:t>Combined hormonal contraceptive (Pills)</a:t>
            </a:r>
          </a:p>
        </p:txBody>
      </p:sp>
      <p:sp>
        <p:nvSpPr>
          <p:cNvPr id="11" name="Rectangle 10">
            <a:extLst>
              <a:ext uri="{FF2B5EF4-FFF2-40B4-BE49-F238E27FC236}">
                <a16:creationId xmlns:a16="http://schemas.microsoft.com/office/drawing/2014/main" id="{7A0B5DEA-ADF6-4BA5-9307-147F0A4685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8680" y="2898648"/>
            <a:ext cx="10506456" cy="18288"/>
          </a:xfrm>
          <a:prstGeom prst="rect">
            <a:avLst/>
          </a:prstGeom>
          <a:solidFill>
            <a:schemeClr val="tx2">
              <a:lumMod val="25000"/>
              <a:lumOff val="75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9DECDBF4-02B6-4BB4-B65B-B8107AD6A9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41248" y="2783982"/>
            <a:ext cx="1873457" cy="1371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p:cNvSpPr>
            <a:spLocks noGrp="1"/>
          </p:cNvSpPr>
          <p:nvPr>
            <p:ph idx="1"/>
          </p:nvPr>
        </p:nvSpPr>
        <p:spPr>
          <a:xfrm>
            <a:off x="382494" y="2861446"/>
            <a:ext cx="10940826" cy="3996553"/>
          </a:xfrm>
        </p:spPr>
        <p:txBody>
          <a:bodyPr>
            <a:noAutofit/>
          </a:bodyPr>
          <a:lstStyle/>
          <a:p>
            <a:pPr lvl="1" algn="just">
              <a:lnSpc>
                <a:spcPct val="100000"/>
              </a:lnSpc>
            </a:pPr>
            <a:r>
              <a:rPr lang="en-US" sz="3600" i="1">
                <a:latin typeface="Times New Roman" panose="02020603050405020304" pitchFamily="18" charset="0"/>
                <a:cs typeface="Times New Roman" panose="02020603050405020304" pitchFamily="18" charset="0"/>
              </a:rPr>
              <a:t>Combined hormonal contraceptive pills (most common type of birth control pills)</a:t>
            </a:r>
          </a:p>
          <a:p>
            <a:pPr lvl="2" algn="just">
              <a:lnSpc>
                <a:spcPct val="100000"/>
              </a:lnSpc>
            </a:pPr>
            <a:r>
              <a:rPr lang="en-US" sz="3600" i="1">
                <a:latin typeface="Times New Roman" panose="02020603050405020304" pitchFamily="18" charset="0"/>
                <a:cs typeface="Times New Roman" panose="02020603050405020304" pitchFamily="18" charset="0"/>
              </a:rPr>
              <a:t>Contain both estrogen and progestin in pills to be taken orally</a:t>
            </a:r>
          </a:p>
          <a:p>
            <a:pPr lvl="2" algn="just">
              <a:lnSpc>
                <a:spcPct val="100000"/>
              </a:lnSpc>
            </a:pPr>
            <a:r>
              <a:rPr lang="en-US" sz="3600" i="1">
                <a:latin typeface="Times New Roman" panose="02020603050405020304" pitchFamily="18" charset="0"/>
                <a:cs typeface="Times New Roman" panose="02020603050405020304" pitchFamily="18" charset="0"/>
              </a:rPr>
              <a:t>Early types of pills had 21 pills with equal amounts of hormones, with or without 7 pills with no hormones</a:t>
            </a:r>
          </a:p>
          <a:p>
            <a:pPr marL="914400" lvl="2" indent="0" algn="just">
              <a:lnSpc>
                <a:spcPct val="100000"/>
              </a:lnSpc>
              <a:buNone/>
            </a:pPr>
            <a:endParaRPr lang="en-US" sz="3600" i="1">
              <a:latin typeface="Times New Roman" panose="02020603050405020304" pitchFamily="18" charset="0"/>
              <a:cs typeface="Times New Roman" panose="02020603050405020304" pitchFamily="18" charset="0"/>
            </a:endParaRPr>
          </a:p>
          <a:p>
            <a:pPr algn="just">
              <a:lnSpc>
                <a:spcPct val="100000"/>
              </a:lnSpc>
            </a:pPr>
            <a:endParaRPr lang="en-US" sz="3600" i="1">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747219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CBB2B1F0-0DD6-4744-9A46-7A344FB48E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7A0B5DEA-ADF6-4BA5-9307-147F0A4685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8680" y="2898648"/>
            <a:ext cx="10506456" cy="18288"/>
          </a:xfrm>
          <a:prstGeom prst="rect">
            <a:avLst/>
          </a:prstGeom>
          <a:solidFill>
            <a:schemeClr val="tx2">
              <a:lumMod val="25000"/>
              <a:lumOff val="75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9DECDBF4-02B6-4BB4-B65B-B8107AD6A9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41248" y="2783982"/>
            <a:ext cx="1873457" cy="1371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p:cNvSpPr>
            <a:spLocks noGrp="1"/>
          </p:cNvSpPr>
          <p:nvPr>
            <p:ph idx="1"/>
          </p:nvPr>
        </p:nvSpPr>
        <p:spPr>
          <a:xfrm>
            <a:off x="841247" y="3031602"/>
            <a:ext cx="10506455" cy="2905686"/>
          </a:xfrm>
        </p:spPr>
        <p:txBody>
          <a:bodyPr>
            <a:noAutofit/>
          </a:bodyPr>
          <a:lstStyle/>
          <a:p>
            <a:pPr lvl="2" algn="just">
              <a:lnSpc>
                <a:spcPct val="100000"/>
              </a:lnSpc>
            </a:pPr>
            <a:r>
              <a:rPr lang="en-US" sz="3600" i="1">
                <a:latin typeface="Times New Roman" panose="02020603050405020304" pitchFamily="18" charset="0"/>
                <a:cs typeface="Times New Roman" panose="02020603050405020304" pitchFamily="18" charset="0"/>
              </a:rPr>
              <a:t>Sequential (or tricyclic) pills (see graph) have varying amounts of hormones to more closely mimic natural hormone production, allowing lower concentrations of hormones to be used</a:t>
            </a:r>
          </a:p>
          <a:p>
            <a:pPr lvl="2" algn="just">
              <a:lnSpc>
                <a:spcPct val="100000"/>
              </a:lnSpc>
            </a:pPr>
            <a:r>
              <a:rPr lang="en-US" sz="3600" i="1">
                <a:latin typeface="Times New Roman" panose="02020603050405020304" pitchFamily="18" charset="0"/>
                <a:cs typeface="Times New Roman" panose="02020603050405020304" pitchFamily="18" charset="0"/>
              </a:rPr>
              <a:t>Require the ability to remember to take the pills regularly every day</a:t>
            </a:r>
            <a:endParaRPr lang="en-US" sz="3600" i="1"/>
          </a:p>
        </p:txBody>
      </p:sp>
    </p:spTree>
    <p:extLst>
      <p:ext uri="{BB962C8B-B14F-4D97-AF65-F5344CB8AC3E}">
        <p14:creationId xmlns:p14="http://schemas.microsoft.com/office/powerpoint/2010/main" val="15103581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3" name="Rectangle 12">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p:cNvSpPr>
            <a:spLocks noGrp="1"/>
          </p:cNvSpPr>
          <p:nvPr>
            <p:ph type="ctrTitle"/>
          </p:nvPr>
        </p:nvSpPr>
        <p:spPr>
          <a:xfrm>
            <a:off x="1115568" y="548640"/>
            <a:ext cx="10168128" cy="1179576"/>
          </a:xfrm>
        </p:spPr>
        <p:txBody>
          <a:bodyPr>
            <a:noAutofit/>
          </a:bodyPr>
          <a:lstStyle/>
          <a:p>
            <a:pPr lvl="1" algn="ctr">
              <a:lnSpc>
                <a:spcPct val="100000"/>
              </a:lnSpc>
            </a:pPr>
            <a:r>
              <a:rPr lang="en-US" sz="4800" b="1" i="1">
                <a:latin typeface="Times New Roman" panose="02020603050405020304" pitchFamily="18" charset="0"/>
                <a:cs typeface="Times New Roman" panose="02020603050405020304" pitchFamily="18" charset="0"/>
              </a:rPr>
              <a:t>Combined hormonal contraceptive (patches and vaginal rings)</a:t>
            </a:r>
          </a:p>
        </p:txBody>
      </p:sp>
      <p:sp>
        <p:nvSpPr>
          <p:cNvPr id="15" name="Rectangle 14">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p:cNvSpPr>
            <a:spLocks noGrp="1"/>
          </p:cNvSpPr>
          <p:nvPr>
            <p:ph idx="1"/>
          </p:nvPr>
        </p:nvSpPr>
        <p:spPr>
          <a:xfrm>
            <a:off x="299003" y="1918268"/>
            <a:ext cx="11167446" cy="4237496"/>
          </a:xfrm>
        </p:spPr>
        <p:txBody>
          <a:bodyPr>
            <a:noAutofit/>
          </a:bodyPr>
          <a:lstStyle/>
          <a:p>
            <a:pPr lvl="2" algn="just">
              <a:lnSpc>
                <a:spcPct val="100000"/>
              </a:lnSpc>
            </a:pPr>
            <a:r>
              <a:rPr lang="en-US" sz="3600" i="1">
                <a:latin typeface="Times New Roman" panose="02020603050405020304" pitchFamily="18" charset="0"/>
                <a:cs typeface="Times New Roman" panose="02020603050405020304" pitchFamily="18" charset="0"/>
              </a:rPr>
              <a:t>Contain both estrogen and progestin that diffuse from the patch or ring continuously</a:t>
            </a:r>
          </a:p>
          <a:p>
            <a:pPr lvl="2" algn="just">
              <a:lnSpc>
                <a:spcPct val="100000"/>
              </a:lnSpc>
            </a:pPr>
            <a:r>
              <a:rPr lang="en-US" sz="3600" i="1">
                <a:latin typeface="Times New Roman" panose="02020603050405020304" pitchFamily="18" charset="0"/>
                <a:cs typeface="Times New Roman" panose="02020603050405020304" pitchFamily="18" charset="0"/>
              </a:rPr>
              <a:t>Require a prescription, but the woman can change the patches or rings herself</a:t>
            </a:r>
          </a:p>
          <a:p>
            <a:pPr lvl="2" algn="just">
              <a:lnSpc>
                <a:spcPct val="100000"/>
              </a:lnSpc>
            </a:pPr>
            <a:r>
              <a:rPr lang="en-US" sz="3600" i="1">
                <a:latin typeface="Times New Roman" panose="02020603050405020304" pitchFamily="18" charset="0"/>
                <a:cs typeface="Times New Roman" panose="02020603050405020304" pitchFamily="18" charset="0"/>
              </a:rPr>
              <a:t>Each patch is left on 7 days--after three weeks/patches, no patch is used for a week, during which the woman menstruates--then a new patch sequence begins</a:t>
            </a:r>
          </a:p>
          <a:p>
            <a:pPr marL="914400" lvl="2" indent="0" algn="just">
              <a:lnSpc>
                <a:spcPct val="100000"/>
              </a:lnSpc>
              <a:buNone/>
            </a:pPr>
            <a:endParaRPr lang="en-US" sz="3600" i="1">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863250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61F66BE-1F86-F849-89E5-F4F00CD68A79}"/>
              </a:ext>
            </a:extLst>
          </p:cNvPr>
          <p:cNvSpPr>
            <a:spLocks noGrp="1"/>
          </p:cNvSpPr>
          <p:nvPr>
            <p:ph idx="1"/>
          </p:nvPr>
        </p:nvSpPr>
        <p:spPr/>
        <p:txBody>
          <a:bodyPr>
            <a:noAutofit/>
          </a:bodyPr>
          <a:lstStyle/>
          <a:p>
            <a:pPr algn="just"/>
            <a:r>
              <a:rPr lang="en-US" sz="3600" i="1">
                <a:latin typeface="Times New Roman" panose="02020603050405020304" pitchFamily="18" charset="0"/>
                <a:cs typeface="Times New Roman" panose="02020603050405020304" pitchFamily="18" charset="0"/>
              </a:rPr>
              <a:t>Vaginal rings (NuvaRing) are inserted into the vagina (no special location required) and left there for three weeks, and then removed for a week for menstruation--then a new ring is inserted</a:t>
            </a:r>
          </a:p>
          <a:p>
            <a:pPr algn="just"/>
            <a:r>
              <a:rPr lang="en-US" sz="3600" i="1">
                <a:latin typeface="Times New Roman" panose="02020603050405020304" pitchFamily="18" charset="0"/>
                <a:cs typeface="Times New Roman" panose="02020603050405020304" pitchFamily="18" charset="0"/>
              </a:rPr>
              <a:t>Failure rate is about 3/1000 for both patches and rings</a:t>
            </a:r>
          </a:p>
          <a:p>
            <a:pPr marL="0" indent="0" algn="just">
              <a:buNone/>
            </a:pPr>
            <a:endParaRPr lang="en-US" sz="3600" i="1">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68722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CBB2B1F0-0DD6-4744-9A46-7A344FB48E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7A0B5DEA-ADF6-4BA5-9307-147F0A4685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8680" y="2898648"/>
            <a:ext cx="10506456" cy="18288"/>
          </a:xfrm>
          <a:prstGeom prst="rect">
            <a:avLst/>
          </a:prstGeom>
          <a:solidFill>
            <a:schemeClr val="tx2">
              <a:lumMod val="25000"/>
              <a:lumOff val="75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9DECDBF4-02B6-4BB4-B65B-B8107AD6A9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41248" y="2783982"/>
            <a:ext cx="1873457" cy="1371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p:cNvSpPr>
            <a:spLocks noGrp="1"/>
          </p:cNvSpPr>
          <p:nvPr>
            <p:ph idx="1"/>
          </p:nvPr>
        </p:nvSpPr>
        <p:spPr>
          <a:xfrm>
            <a:off x="893064" y="2907792"/>
            <a:ext cx="10509504" cy="2905686"/>
          </a:xfrm>
        </p:spPr>
        <p:txBody>
          <a:bodyPr>
            <a:noAutofit/>
          </a:bodyPr>
          <a:lstStyle/>
          <a:p>
            <a:pPr lvl="0" algn="just"/>
            <a:r>
              <a:rPr lang="en-US" sz="3600" i="1">
                <a:latin typeface="Times New Roman" panose="02020603050405020304" pitchFamily="18" charset="0"/>
                <a:cs typeface="Times New Roman" panose="02020603050405020304" pitchFamily="18" charset="0"/>
              </a:rPr>
              <a:t>Rings can be left in the vagina for up to four weeks, but after that they are no longer effective and should be removed.</a:t>
            </a:r>
          </a:p>
          <a:p>
            <a:pPr algn="just"/>
            <a:r>
              <a:rPr lang="en-US" sz="3600" i="1">
                <a:latin typeface="Times New Roman" panose="02020603050405020304" pitchFamily="18" charset="0"/>
                <a:cs typeface="Times New Roman" panose="02020603050405020304" pitchFamily="18" charset="0"/>
              </a:rPr>
              <a:t>If the rings come out, they can be washed and reinserted, most women are able to conceive within 3 months after ceasing to use patches or rings</a:t>
            </a:r>
          </a:p>
          <a:p>
            <a:pPr lvl="0" algn="just"/>
            <a:endParaRPr lang="en-US" sz="3600" i="1">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31819827"/>
      </p:ext>
    </p:extLst>
  </p:cSld>
  <p:clrMapOvr>
    <a:masterClrMapping/>
  </p:clrMapOvr>
</p:sld>
</file>

<file path=ppt/theme/theme1.xml><?xml version="1.0" encoding="utf-8"?>
<a:theme xmlns:a="http://schemas.openxmlformats.org/drawingml/2006/main" name="AccentBoxVTI">
  <a:themeElements>
    <a:clrScheme name="AnalogousFromRegularSeedRightStep">
      <a:dk1>
        <a:srgbClr val="000000"/>
      </a:dk1>
      <a:lt1>
        <a:srgbClr val="FFFFFF"/>
      </a:lt1>
      <a:dk2>
        <a:srgbClr val="412431"/>
      </a:dk2>
      <a:lt2>
        <a:srgbClr val="E2E8E8"/>
      </a:lt2>
      <a:accent1>
        <a:srgbClr val="E72F29"/>
      </a:accent1>
      <a:accent2>
        <a:srgbClr val="D56C17"/>
      </a:accent2>
      <a:accent3>
        <a:srgbClr val="B7A321"/>
      </a:accent3>
      <a:accent4>
        <a:srgbClr val="86B313"/>
      </a:accent4>
      <a:accent5>
        <a:srgbClr val="50BA21"/>
      </a:accent5>
      <a:accent6>
        <a:srgbClr val="15BD28"/>
      </a:accent6>
      <a:hlink>
        <a:srgbClr val="319194"/>
      </a:hlink>
      <a:folHlink>
        <a:srgbClr val="7F7F7F"/>
      </a:folHlink>
    </a:clrScheme>
    <a:fontScheme name="Avenir">
      <a:majorFont>
        <a:latin typeface="Neue Haas Grotesk Text Pro"/>
        <a:ea typeface=""/>
        <a:cs typeface=""/>
      </a:majorFont>
      <a:minorFont>
        <a:latin typeface="Neue Haas Grotesk Tex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ccentBoxVTI" id="{9F778A78-DC9A-453A-A82D-A75CAD503E15}" vid="{EA961113-7CC4-4569-8A6A-7BC2C1E2F401}"/>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39</Slides>
  <Notes>0</Notes>
  <HiddenSlides>0</HiddenSlides>
  <ScaleCrop>false</ScaleCrop>
  <HeadingPairs>
    <vt:vector size="4" baseType="variant">
      <vt:variant>
        <vt:lpstr>Theme</vt:lpstr>
      </vt:variant>
      <vt:variant>
        <vt:i4>1</vt:i4>
      </vt:variant>
      <vt:variant>
        <vt:lpstr>Slide Titles</vt:lpstr>
      </vt:variant>
      <vt:variant>
        <vt:i4>39</vt:i4>
      </vt:variant>
    </vt:vector>
  </HeadingPairs>
  <TitlesOfParts>
    <vt:vector size="40" baseType="lpstr">
      <vt:lpstr>AccentBoxVTI</vt:lpstr>
      <vt:lpstr>Oral Contraceptives KRVS Chaitanya</vt:lpstr>
      <vt:lpstr>Action of hormone</vt:lpstr>
      <vt:lpstr>PowerPoint Presentation</vt:lpstr>
      <vt:lpstr>Oral contraceptives</vt:lpstr>
      <vt:lpstr>Combined hormonal contraceptive (Pills)</vt:lpstr>
      <vt:lpstr>PowerPoint Presentation</vt:lpstr>
      <vt:lpstr>Combined hormonal contraceptive (patches and vaginal rings)</vt:lpstr>
      <vt:lpstr>PowerPoint Presentation</vt:lpstr>
      <vt:lpstr>PowerPoint Presentation</vt:lpstr>
      <vt:lpstr>Practical considerations </vt:lpstr>
      <vt:lpstr>PowerPoint Presentation</vt:lpstr>
      <vt:lpstr>PowerPoint Presentation</vt:lpstr>
      <vt:lpstr>PowerPoint Presentation</vt:lpstr>
      <vt:lpstr>PowerPoint Presentation</vt:lpstr>
      <vt:lpstr>Adverse Effects::</vt:lpstr>
      <vt:lpstr>A. Nonserious side effect</vt:lpstr>
      <vt:lpstr>B. Side effects that appear later</vt:lpstr>
      <vt:lpstr>C. Serious complications</vt:lpstr>
      <vt:lpstr>PowerPoint Presentation</vt:lpstr>
      <vt:lpstr>Danger signs </vt:lpstr>
      <vt:lpstr>Advantages of CHC</vt:lpstr>
      <vt:lpstr>PowerPoint Presentation</vt:lpstr>
      <vt:lpstr>Other health benefits </vt:lpstr>
      <vt:lpstr>PowerPoint Presentation</vt:lpstr>
      <vt:lpstr>PowerPoint Presentation</vt:lpstr>
      <vt:lpstr>Disadvantages of CHC</vt:lpstr>
      <vt:lpstr>PowerPoint Presentation</vt:lpstr>
      <vt:lpstr>PowerPoint Presentation</vt:lpstr>
      <vt:lpstr>Contraindications</vt:lpstr>
      <vt:lpstr>PowerPoint Presentation</vt:lpstr>
      <vt:lpstr>PowerPoint Presentation</vt:lpstr>
      <vt:lpstr>PowerPoint Presentation</vt:lpstr>
      <vt:lpstr>PowerPoint Presentation</vt:lpstr>
      <vt:lpstr>PowerPoint Presentation</vt:lpstr>
      <vt:lpstr>PowerPoint Presentation</vt:lpstr>
      <vt:lpstr>Regimen</vt:lpstr>
      <vt:lpstr>PowerPoint Presentation</vt:lpstr>
      <vt:lpstr>Ormeloxifene (Centchroman)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Chaitu Koppala</dc:creator>
  <cp:lastModifiedBy>Chaitu Koppala</cp:lastModifiedBy>
  <cp:revision>4</cp:revision>
  <dcterms:created xsi:type="dcterms:W3CDTF">2021-05-12T12:22:39Z</dcterms:created>
  <dcterms:modified xsi:type="dcterms:W3CDTF">2021-05-13T12:40:39Z</dcterms:modified>
</cp:coreProperties>
</file>