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4" r:id="rId1"/>
  </p:sldMasterIdLst>
  <p:sldIdLst>
    <p:sldId id="256" r:id="rId2"/>
    <p:sldId id="257" r:id="rId3"/>
    <p:sldId id="258" r:id="rId4"/>
    <p:sldId id="259" r:id="rId5"/>
    <p:sldId id="260" r:id="rId6"/>
    <p:sldId id="261" r:id="rId7"/>
    <p:sldId id="262" r:id="rId8"/>
    <p:sldId id="263" r:id="rId9"/>
    <p:sldId id="282" r:id="rId10"/>
    <p:sldId id="264" r:id="rId11"/>
    <p:sldId id="265" r:id="rId12"/>
    <p:sldId id="266" r:id="rId13"/>
    <p:sldId id="267" r:id="rId14"/>
    <p:sldId id="268" r:id="rId15"/>
    <p:sldId id="269" r:id="rId16"/>
    <p:sldId id="273" r:id="rId17"/>
    <p:sldId id="274" r:id="rId18"/>
    <p:sldId id="270" r:id="rId19"/>
    <p:sldId id="283" r:id="rId20"/>
    <p:sldId id="271" r:id="rId21"/>
    <p:sldId id="272" r:id="rId22"/>
    <p:sldId id="275" r:id="rId23"/>
    <p:sldId id="276" r:id="rId24"/>
    <p:sldId id="277" r:id="rId25"/>
    <p:sldId id="278" r:id="rId26"/>
    <p:sldId id="279" r:id="rId27"/>
    <p:sldId id="280" r:id="rId28"/>
    <p:sldId id="281" r:id="rId2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30A73-9365-403B-BC46-79B1AB054D19}" v="1" dt="2026-03-05T09:36:46.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94"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thi Chinthala" userId="c3f484eb905df540" providerId="LiveId" clId="{EE550B22-239E-40E3-8439-11DBD0FDD880}"/>
    <pc:docChg chg="modSld">
      <pc:chgData name="Shanthi Chinthala" userId="c3f484eb905df540" providerId="LiveId" clId="{EE550B22-239E-40E3-8439-11DBD0FDD880}" dt="2026-03-05T09:36:56.622" v="1" actId="14100"/>
      <pc:docMkLst>
        <pc:docMk/>
      </pc:docMkLst>
      <pc:sldChg chg="modSp">
        <pc:chgData name="Shanthi Chinthala" userId="c3f484eb905df540" providerId="LiveId" clId="{EE550B22-239E-40E3-8439-11DBD0FDD880}" dt="2026-03-05T09:36:46.983" v="0"/>
        <pc:sldMkLst>
          <pc:docMk/>
          <pc:sldMk cId="0" sldId="260"/>
        </pc:sldMkLst>
        <pc:spChg chg="mod">
          <ac:chgData name="Shanthi Chinthala" userId="c3f484eb905df540" providerId="LiveId" clId="{EE550B22-239E-40E3-8439-11DBD0FDD880}" dt="2026-03-05T09:36:46.983" v="0"/>
          <ac:spMkLst>
            <pc:docMk/>
            <pc:sldMk cId="0" sldId="260"/>
            <ac:spMk id="2" creationId="{00000000-0000-0000-0000-000000000000}"/>
          </ac:spMkLst>
        </pc:spChg>
      </pc:sldChg>
      <pc:sldChg chg="modSp">
        <pc:chgData name="Shanthi Chinthala" userId="c3f484eb905df540" providerId="LiveId" clId="{EE550B22-239E-40E3-8439-11DBD0FDD880}" dt="2026-03-05T09:36:46.983" v="0"/>
        <pc:sldMkLst>
          <pc:docMk/>
          <pc:sldMk cId="0" sldId="264"/>
        </pc:sldMkLst>
        <pc:spChg chg="mod">
          <ac:chgData name="Shanthi Chinthala" userId="c3f484eb905df540" providerId="LiveId" clId="{EE550B22-239E-40E3-8439-11DBD0FDD880}" dt="2026-03-05T09:36:46.983" v="0"/>
          <ac:spMkLst>
            <pc:docMk/>
            <pc:sldMk cId="0" sldId="264"/>
            <ac:spMk id="2" creationId="{00000000-0000-0000-0000-000000000000}"/>
          </ac:spMkLst>
        </pc:spChg>
      </pc:sldChg>
      <pc:sldChg chg="modSp mod">
        <pc:chgData name="Shanthi Chinthala" userId="c3f484eb905df540" providerId="LiveId" clId="{EE550B22-239E-40E3-8439-11DBD0FDD880}" dt="2026-03-05T09:36:56.622" v="1" actId="14100"/>
        <pc:sldMkLst>
          <pc:docMk/>
          <pc:sldMk cId="0" sldId="282"/>
        </pc:sldMkLst>
        <pc:picChg chg="mod">
          <ac:chgData name="Shanthi Chinthala" userId="c3f484eb905df540" providerId="LiveId" clId="{EE550B22-239E-40E3-8439-11DBD0FDD880}" dt="2026-03-05T09:36:56.622" v="1" actId="14100"/>
          <ac:picMkLst>
            <pc:docMk/>
            <pc:sldMk cId="0" sldId="282"/>
            <ac:picMk id="3"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07068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73282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611410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8184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292916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3/5/2026</a:t>
            </a:fld>
            <a:endParaRPr lang="en-US"/>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7686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3/5/2026</a:t>
            </a:fld>
            <a:endParaRPr lang="en-US"/>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292677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85113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273908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MT"/>
                <a:cs typeface="Arial 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391500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49454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44477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9965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3/5/2026</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3808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3/5/2026</a:t>
            </a:fld>
            <a:endParaRPr lang="en-US"/>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1519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3/5/2026</a:t>
            </a:fld>
            <a:endParaRPr lang="en-US"/>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79693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3/5/2026</a:t>
            </a:fld>
            <a:endParaRPr lang="en-US"/>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70827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9200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3/5/2026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2511049016"/>
      </p:ext>
    </p:extLst>
  </p:cSld>
  <p:clrMap bg1="dk1" tx1="lt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110" y="1524000"/>
            <a:ext cx="8653780" cy="4075475"/>
          </a:xfrm>
          <a:prstGeom prst="rect">
            <a:avLst/>
          </a:prstGeom>
        </p:spPr>
        <p:txBody>
          <a:bodyPr vert="horz" wrap="square" lIns="0" tIns="12700" rIns="0" bIns="0" rtlCol="0">
            <a:spAutoFit/>
          </a:bodyPr>
          <a:lstStyle/>
          <a:p>
            <a:pPr marL="12700" algn="ctr">
              <a:lnSpc>
                <a:spcPct val="100000"/>
              </a:lnSpc>
              <a:spcBef>
                <a:spcPts val="100"/>
              </a:spcBef>
            </a:pPr>
            <a:r>
              <a:rPr lang="en-US" sz="8800" b="1" spc="-10" dirty="0">
                <a:solidFill>
                  <a:srgbClr val="6197ED"/>
                </a:solidFill>
                <a:latin typeface="Calibri" panose="020F0502020204030204"/>
                <a:cs typeface="Calibri" panose="020F0502020204030204"/>
              </a:rPr>
              <a:t>Biopharmaceutics &amp; Pharmacokinetics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38885" rIns="0" bIns="0" rtlCol="0">
            <a:spAutoFit/>
          </a:bodyPr>
          <a:lstStyle/>
          <a:p>
            <a:pPr marL="1905" marR="5080" algn="ctr">
              <a:lnSpc>
                <a:spcPct val="100000"/>
              </a:lnSpc>
              <a:spcBef>
                <a:spcPts val="90"/>
              </a:spcBef>
            </a:pPr>
            <a:r>
              <a:rPr sz="8800" b="1" spc="-10" dirty="0">
                <a:solidFill>
                  <a:srgbClr val="6197ED"/>
                </a:solidFill>
                <a:latin typeface="Calibri" panose="020F0502020204030204"/>
                <a:cs typeface="Calibri" panose="020F0502020204030204"/>
              </a:rPr>
              <a:t>Gastrointestinal absorption</a:t>
            </a:r>
            <a:r>
              <a:rPr sz="8800" b="1" spc="-420" dirty="0">
                <a:solidFill>
                  <a:srgbClr val="6197ED"/>
                </a:solidFill>
                <a:latin typeface="Calibri" panose="020F0502020204030204"/>
                <a:cs typeface="Calibri" panose="020F0502020204030204"/>
              </a:rPr>
              <a:t> </a:t>
            </a:r>
            <a:r>
              <a:rPr sz="8800" b="1" spc="-25" dirty="0">
                <a:solidFill>
                  <a:srgbClr val="6197ED"/>
                </a:solidFill>
                <a:latin typeface="Calibri" panose="020F0502020204030204"/>
                <a:cs typeface="Calibri" panose="020F0502020204030204"/>
              </a:rPr>
              <a:t>of </a:t>
            </a:r>
            <a:r>
              <a:rPr sz="8800" b="1" spc="-10" dirty="0">
                <a:solidFill>
                  <a:srgbClr val="6197ED"/>
                </a:solidFill>
                <a:latin typeface="Calibri" panose="020F0502020204030204"/>
                <a:cs typeface="Calibri" panose="020F0502020204030204"/>
              </a:rPr>
              <a:t>drugs</a:t>
            </a:r>
            <a:endParaRPr sz="8800">
              <a:latin typeface="Calibri" panose="020F0502020204030204"/>
              <a:cs typeface="Calibri" panose="020F0502020204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1625" y="168655"/>
            <a:ext cx="8555990" cy="2525395"/>
          </a:xfrm>
          <a:prstGeom prst="rect">
            <a:avLst/>
          </a:prstGeom>
        </p:spPr>
        <p:txBody>
          <a:bodyPr vert="horz" wrap="square" lIns="0" tIns="10795" rIns="0" bIns="0" rtlCol="0">
            <a:spAutoFit/>
          </a:bodyPr>
          <a:lstStyle/>
          <a:p>
            <a:pPr marL="12700" marR="5080" algn="just">
              <a:lnSpc>
                <a:spcPct val="101000"/>
              </a:lnSpc>
              <a:spcBef>
                <a:spcPts val="85"/>
              </a:spcBef>
            </a:pPr>
            <a:r>
              <a:rPr sz="1800" dirty="0">
                <a:latin typeface="Times New Roman" panose="02020603050405020304" charset="0"/>
                <a:cs typeface="Times New Roman" panose="02020603050405020304" charset="0"/>
              </a:rPr>
              <a:t>The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oral</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route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administration</a:t>
            </a:r>
            <a:r>
              <a:rPr sz="1800" spc="3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most</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common</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for</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systemically</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acting</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drugs</a:t>
            </a:r>
            <a:r>
              <a:rPr sz="1800" spc="-45" dirty="0">
                <a:latin typeface="Times New Roman" panose="02020603050405020304" charset="0"/>
                <a:cs typeface="Times New Roman" panose="02020603050405020304" charset="0"/>
              </a:rPr>
              <a:t> </a:t>
            </a:r>
            <a:r>
              <a:rPr sz="1800" spc="-25" dirty="0">
                <a:latin typeface="Times New Roman" panose="02020603050405020304" charset="0"/>
                <a:cs typeface="Times New Roman" panose="02020603050405020304" charset="0"/>
              </a:rPr>
              <a:t>and </a:t>
            </a:r>
            <a:r>
              <a:rPr sz="1800" spc="-10" dirty="0">
                <a:latin typeface="Times New Roman" panose="02020603050405020304" charset="0"/>
                <a:cs typeface="Times New Roman" panose="02020603050405020304" charset="0"/>
              </a:rPr>
              <a:t>therefore,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more</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emphasis</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will</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be</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given</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to</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GI</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absorption</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drugs.</a:t>
            </a:r>
            <a:endParaRPr sz="1800">
              <a:latin typeface="Times New Roman" panose="02020603050405020304" charset="0"/>
              <a:cs typeface="Times New Roman" panose="02020603050405020304" charset="0"/>
            </a:endParaRPr>
          </a:p>
          <a:p>
            <a:pPr marL="12700" marR="576580" algn="just">
              <a:lnSpc>
                <a:spcPct val="101000"/>
              </a:lnSpc>
            </a:pPr>
            <a:r>
              <a:rPr sz="1800" dirty="0">
                <a:latin typeface="Times New Roman" panose="02020603050405020304" charset="0"/>
                <a:cs typeface="Times New Roman" panose="02020603050405020304" charset="0"/>
              </a:rPr>
              <a:t>Before</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proceeding</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to</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discuss</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absorption</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aspects,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brief</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description</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cell</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membrane </a:t>
            </a:r>
            <a:r>
              <a:rPr sz="1800" dirty="0">
                <a:latin typeface="Times New Roman" panose="02020603050405020304" charset="0"/>
                <a:cs typeface="Times New Roman" panose="02020603050405020304" charset="0"/>
              </a:rPr>
              <a:t>structure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and</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physiology</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necessary.</a:t>
            </a:r>
            <a:endParaRPr sz="1800">
              <a:latin typeface="Times New Roman" panose="02020603050405020304" charset="0"/>
              <a:cs typeface="Times New Roman" panose="02020603050405020304" charset="0"/>
            </a:endParaRPr>
          </a:p>
          <a:p>
            <a:pPr marL="12700" algn="just">
              <a:lnSpc>
                <a:spcPct val="100000"/>
              </a:lnSpc>
              <a:spcBef>
                <a:spcPts val="15"/>
              </a:spcBef>
            </a:pPr>
            <a:r>
              <a:rPr sz="1800" b="1" u="heavy" dirty="0">
                <a:uFill>
                  <a:solidFill>
                    <a:srgbClr val="000000"/>
                  </a:solidFill>
                </a:uFill>
                <a:latin typeface="Times New Roman" panose="02020603050405020304" charset="0"/>
                <a:cs typeface="Times New Roman" panose="02020603050405020304" charset="0"/>
              </a:rPr>
              <a:t>Cell</a:t>
            </a:r>
            <a:r>
              <a:rPr sz="1800" b="1" u="heavy" spc="-3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Membrane:</a:t>
            </a:r>
            <a:r>
              <a:rPr sz="1800" b="1" u="heavy" spc="36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Structure</a:t>
            </a:r>
            <a:r>
              <a:rPr sz="1800" b="1" u="heavy" spc="-2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and</a:t>
            </a:r>
            <a:r>
              <a:rPr sz="1800" b="1" u="heavy" spc="-30" dirty="0">
                <a:uFill>
                  <a:solidFill>
                    <a:srgbClr val="000000"/>
                  </a:solidFill>
                </a:uFill>
                <a:latin typeface="Times New Roman" panose="02020603050405020304" charset="0"/>
                <a:cs typeface="Times New Roman" panose="02020603050405020304" charset="0"/>
              </a:rPr>
              <a:t> </a:t>
            </a:r>
            <a:r>
              <a:rPr sz="1800" b="1" u="heavy" spc="-10" dirty="0">
                <a:uFill>
                  <a:solidFill>
                    <a:srgbClr val="000000"/>
                  </a:solidFill>
                </a:uFill>
                <a:latin typeface="Times New Roman" panose="02020603050405020304" charset="0"/>
                <a:cs typeface="Times New Roman" panose="02020603050405020304" charset="0"/>
              </a:rPr>
              <a:t>Physiology:</a:t>
            </a:r>
            <a:endParaRPr sz="1800">
              <a:latin typeface="Times New Roman" panose="02020603050405020304" charset="0"/>
              <a:cs typeface="Times New Roman" panose="02020603050405020304" charset="0"/>
            </a:endParaRPr>
          </a:p>
          <a:p>
            <a:pPr marL="12700" marR="156210" algn="just">
              <a:lnSpc>
                <a:spcPct val="101000"/>
              </a:lnSpc>
            </a:pPr>
            <a:r>
              <a:rPr sz="1800" dirty="0">
                <a:latin typeface="Times New Roman" panose="02020603050405020304" charset="0"/>
                <a:cs typeface="Times New Roman" panose="02020603050405020304" charset="0"/>
              </a:rPr>
              <a:t>For</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to</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be</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absorbed</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and</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distributed</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into</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organs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and</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tissues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and</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eliminated</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from</a:t>
            </a:r>
            <a:r>
              <a:rPr sz="1800" spc="-30" dirty="0">
                <a:latin typeface="Times New Roman" panose="02020603050405020304" charset="0"/>
                <a:cs typeface="Times New Roman" panose="02020603050405020304" charset="0"/>
              </a:rPr>
              <a:t> </a:t>
            </a:r>
            <a:r>
              <a:rPr sz="1800" spc="-25" dirty="0">
                <a:latin typeface="Times New Roman" panose="02020603050405020304" charset="0"/>
                <a:cs typeface="Times New Roman" panose="02020603050405020304" charset="0"/>
              </a:rPr>
              <a:t>the </a:t>
            </a:r>
            <a:r>
              <a:rPr sz="1800" dirty="0">
                <a:latin typeface="Times New Roman" panose="02020603050405020304" charset="0"/>
                <a:cs typeface="Times New Roman" panose="02020603050405020304" charset="0"/>
              </a:rPr>
              <a:t>body,</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it</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must</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pass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through</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one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or</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more</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biological</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membranes/at</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various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locations.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Such</a:t>
            </a:r>
            <a:r>
              <a:rPr sz="1800" spc="-45" dirty="0">
                <a:latin typeface="Times New Roman" panose="02020603050405020304" charset="0"/>
                <a:cs typeface="Times New Roman" panose="02020603050405020304" charset="0"/>
              </a:rPr>
              <a:t> </a:t>
            </a:r>
            <a:r>
              <a:rPr sz="1800" spc="-50" dirty="0">
                <a:latin typeface="Times New Roman" panose="02020603050405020304" charset="0"/>
                <a:cs typeface="Times New Roman" panose="02020603050405020304" charset="0"/>
              </a:rPr>
              <a:t>a </a:t>
            </a:r>
            <a:r>
              <a:rPr sz="1800" spc="-10" dirty="0">
                <a:latin typeface="Times New Roman" panose="02020603050405020304" charset="0"/>
                <a:cs typeface="Times New Roman" panose="02020603050405020304" charset="0"/>
              </a:rPr>
              <a:t>movement</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across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membrane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called</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Transport.</a:t>
            </a:r>
            <a:endParaRPr sz="1800">
              <a:latin typeface="Times New Roman" panose="02020603050405020304" charset="0"/>
              <a:cs typeface="Times New Roman" panose="02020603050405020304" charset="0"/>
            </a:endParaRPr>
          </a:p>
          <a:p>
            <a:pPr marL="12700" algn="just">
              <a:lnSpc>
                <a:spcPct val="100000"/>
              </a:lnSpc>
              <a:spcBef>
                <a:spcPts val="15"/>
              </a:spcBef>
            </a:pPr>
            <a:r>
              <a:rPr sz="1800" dirty="0">
                <a:latin typeface="Times New Roman" panose="02020603050405020304" charset="0"/>
                <a:cs typeface="Times New Roman" panose="02020603050405020304" charset="0"/>
              </a:rPr>
              <a:t>The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basic</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structure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cell</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membrane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consists</a:t>
            </a:r>
            <a:r>
              <a:rPr sz="1800" spc="-40" dirty="0">
                <a:latin typeface="Times New Roman" panose="02020603050405020304" charset="0"/>
                <a:cs typeface="Times New Roman" panose="02020603050405020304" charset="0"/>
              </a:rPr>
              <a:t> </a:t>
            </a:r>
            <a:r>
              <a:rPr sz="1800" spc="-25" dirty="0">
                <a:latin typeface="Times New Roman" panose="02020603050405020304" charset="0"/>
                <a:cs typeface="Times New Roman" panose="02020603050405020304" charset="0"/>
              </a:rPr>
              <a:t>of:</a:t>
            </a:r>
            <a:endParaRPr sz="1800">
              <a:latin typeface="Times New Roman" panose="02020603050405020304" charset="0"/>
              <a:cs typeface="Times New Roman" panose="02020603050405020304" charset="0"/>
            </a:endParaRPr>
          </a:p>
        </p:txBody>
      </p:sp>
      <p:sp>
        <p:nvSpPr>
          <p:cNvPr id="3" name="object 3"/>
          <p:cNvSpPr txBox="1"/>
          <p:nvPr/>
        </p:nvSpPr>
        <p:spPr>
          <a:xfrm>
            <a:off x="152400" y="5333745"/>
            <a:ext cx="8622030" cy="1408430"/>
          </a:xfrm>
          <a:prstGeom prst="rect">
            <a:avLst/>
          </a:prstGeom>
        </p:spPr>
        <p:txBody>
          <a:bodyPr vert="horz" wrap="square" lIns="0" tIns="10795" rIns="0" bIns="0" rtlCol="0">
            <a:spAutoFit/>
          </a:bodyPr>
          <a:lstStyle/>
          <a:p>
            <a:pPr marL="12700" marR="5080" algn="just">
              <a:lnSpc>
                <a:spcPct val="101000"/>
              </a:lnSpc>
              <a:spcBef>
                <a:spcPts val="85"/>
              </a:spcBef>
            </a:pPr>
            <a:r>
              <a:rPr sz="1800" dirty="0">
                <a:latin typeface="Times New Roman" panose="02020603050405020304" charset="0"/>
                <a:cs typeface="Times New Roman" panose="02020603050405020304" charset="0"/>
              </a:rPr>
              <a:t>In</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which</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hydrophobic</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core</a:t>
            </a:r>
            <a:r>
              <a:rPr sz="1800" spc="-40" dirty="0">
                <a:latin typeface="Times New Roman" panose="02020603050405020304" charset="0"/>
                <a:cs typeface="Times New Roman" panose="02020603050405020304" charset="0"/>
              </a:rPr>
              <a:t> </a:t>
            </a:r>
            <a:r>
              <a:rPr lang="en-US" altLang="en-US" sz="1800" spc="-40" dirty="0">
                <a:latin typeface="Times New Roman" panose="02020603050405020304" charset="0"/>
                <a:cs typeface="Times New Roman" panose="02020603050405020304" charset="0"/>
              </a:rPr>
              <a:t>o</a:t>
            </a:r>
            <a:r>
              <a:rPr sz="1800" dirty="0">
                <a:latin typeface="Times New Roman" panose="02020603050405020304" charset="0"/>
                <a:cs typeface="Times New Roman" panose="02020603050405020304" charset="0"/>
              </a:rPr>
              <a:t>f</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membrane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responsible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for</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relative</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impermeability </a:t>
            </a:r>
            <a:r>
              <a:rPr sz="1800" dirty="0">
                <a:latin typeface="Times New Roman" panose="02020603050405020304" charset="0"/>
                <a:cs typeface="Times New Roman" panose="02020603050405020304" charset="0"/>
              </a:rPr>
              <a:t>of</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polar</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molecules.</a:t>
            </a:r>
            <a:r>
              <a:rPr sz="1800" spc="-40" dirty="0">
                <a:latin typeface="Times New Roman" panose="02020603050405020304" charset="0"/>
                <a:cs typeface="Times New Roman" panose="02020603050405020304" charset="0"/>
              </a:rPr>
              <a:t> </a:t>
            </a:r>
            <a:r>
              <a:rPr lang="en-US" altLang="en-US" sz="1800" spc="-40" dirty="0">
                <a:latin typeface="Times New Roman" panose="02020603050405020304" charset="0"/>
                <a:cs typeface="Times New Roman" panose="02020603050405020304" charset="0"/>
              </a:rPr>
              <a:t>aqueous filled pores or perforrations of 4 to 10 Å  in diameter are present in membrane structure through which inorganic ions and small organic water soluble molecules like urea pass.</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biomembrane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acts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semipermiable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barrier</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permitting</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rapid</a:t>
            </a:r>
            <a:r>
              <a:rPr sz="1800" spc="-40" dirty="0">
                <a:latin typeface="Times New Roman" panose="02020603050405020304" charset="0"/>
                <a:cs typeface="Times New Roman" panose="02020603050405020304" charset="0"/>
              </a:rPr>
              <a:t> </a:t>
            </a:r>
            <a:r>
              <a:rPr sz="1800" spc="-25" dirty="0">
                <a:latin typeface="Times New Roman" panose="02020603050405020304" charset="0"/>
                <a:cs typeface="Times New Roman" panose="02020603050405020304" charset="0"/>
              </a:rPr>
              <a:t>and </a:t>
            </a:r>
            <a:r>
              <a:rPr sz="1800" dirty="0">
                <a:latin typeface="Times New Roman" panose="02020603050405020304" charset="0"/>
                <a:cs typeface="Times New Roman" panose="02020603050405020304" charset="0"/>
              </a:rPr>
              <a:t>limited</a:t>
            </a:r>
            <a:r>
              <a:rPr sz="1800" spc="-6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passage</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some</a:t>
            </a:r>
            <a:r>
              <a:rPr sz="1800" spc="-5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compounds</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while</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restricting</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that</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5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others.</a:t>
            </a:r>
            <a:endParaRPr sz="1800">
              <a:latin typeface="Times New Roman" panose="02020603050405020304" charset="0"/>
              <a:cs typeface="Times New Roman" panose="02020603050405020304" charset="0"/>
            </a:endParaRPr>
          </a:p>
        </p:txBody>
      </p:sp>
      <p:pic>
        <p:nvPicPr>
          <p:cNvPr id="4" name="object 4"/>
          <p:cNvPicPr/>
          <p:nvPr/>
        </p:nvPicPr>
        <p:blipFill>
          <a:blip r:embed="rId2" cstate="print"/>
          <a:stretch>
            <a:fillRect/>
          </a:stretch>
        </p:blipFill>
        <p:spPr>
          <a:xfrm>
            <a:off x="1066800" y="2743200"/>
            <a:ext cx="7017385" cy="2520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859" y="548640"/>
            <a:ext cx="8388280" cy="3866515"/>
          </a:xfrm>
          <a:prstGeom prst="rect">
            <a:avLst/>
          </a:prstGeom>
        </p:spPr>
        <p:txBody>
          <a:bodyPr vert="horz" wrap="square" lIns="0" tIns="1653694" rIns="0" bIns="0" rtlCol="0">
            <a:spAutoFit/>
          </a:bodyPr>
          <a:lstStyle/>
          <a:p>
            <a:pPr marL="1833245" marR="5080" indent="-1602740">
              <a:lnSpc>
                <a:spcPts val="8630"/>
              </a:lnSpc>
              <a:spcBef>
                <a:spcPts val="205"/>
              </a:spcBef>
            </a:pPr>
            <a:r>
              <a:rPr sz="7200" b="1" dirty="0">
                <a:solidFill>
                  <a:srgbClr val="6197ED"/>
                </a:solidFill>
                <a:latin typeface="Times New Roman" panose="02020603050405020304" charset="0"/>
                <a:cs typeface="Times New Roman" panose="02020603050405020304" charset="0"/>
              </a:rPr>
              <a:t>Mechanism</a:t>
            </a:r>
            <a:r>
              <a:rPr sz="7200" b="1" spc="-60" dirty="0">
                <a:solidFill>
                  <a:srgbClr val="6197ED"/>
                </a:solidFill>
                <a:latin typeface="Times New Roman" panose="02020603050405020304" charset="0"/>
                <a:cs typeface="Times New Roman" panose="02020603050405020304" charset="0"/>
              </a:rPr>
              <a:t> </a:t>
            </a:r>
            <a:r>
              <a:rPr sz="7200" b="1" dirty="0">
                <a:solidFill>
                  <a:srgbClr val="6197ED"/>
                </a:solidFill>
                <a:latin typeface="Times New Roman" panose="02020603050405020304" charset="0"/>
                <a:cs typeface="Times New Roman" panose="02020603050405020304" charset="0"/>
              </a:rPr>
              <a:t>of</a:t>
            </a:r>
            <a:r>
              <a:rPr sz="7200" b="1" spc="-60" dirty="0">
                <a:solidFill>
                  <a:srgbClr val="6197ED"/>
                </a:solidFill>
                <a:latin typeface="Times New Roman" panose="02020603050405020304" charset="0"/>
                <a:cs typeface="Times New Roman" panose="02020603050405020304" charset="0"/>
              </a:rPr>
              <a:t> </a:t>
            </a:r>
            <a:r>
              <a:rPr sz="7200" b="1" spc="-20" dirty="0">
                <a:solidFill>
                  <a:srgbClr val="6197ED"/>
                </a:solidFill>
                <a:latin typeface="Times New Roman" panose="02020603050405020304" charset="0"/>
                <a:cs typeface="Times New Roman" panose="02020603050405020304" charset="0"/>
              </a:rPr>
              <a:t>drug </a:t>
            </a:r>
            <a:r>
              <a:rPr sz="7200" b="1" spc="-10" dirty="0">
                <a:solidFill>
                  <a:srgbClr val="6197ED"/>
                </a:solidFill>
                <a:latin typeface="Times New Roman" panose="02020603050405020304" charset="0"/>
                <a:cs typeface="Times New Roman" panose="02020603050405020304" charset="0"/>
              </a:rPr>
              <a:t>absorption</a:t>
            </a:r>
            <a:endParaRPr sz="7200">
              <a:latin typeface="Times New Roman" panose="02020603050405020304" charset="0"/>
              <a:cs typeface="Times New Roman"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410" y="626110"/>
            <a:ext cx="8623300" cy="1559560"/>
          </a:xfrm>
          <a:prstGeom prst="rect">
            <a:avLst/>
          </a:prstGeom>
        </p:spPr>
        <p:txBody>
          <a:bodyPr vert="horz" wrap="square" lIns="0" tIns="12700" rIns="0" bIns="0" rtlCol="0">
            <a:spAutoFit/>
          </a:bodyPr>
          <a:lstStyle/>
          <a:p>
            <a:pPr marL="92710">
              <a:lnSpc>
                <a:spcPct val="100000"/>
              </a:lnSpc>
              <a:spcBef>
                <a:spcPts val="100"/>
              </a:spcBef>
            </a:pPr>
            <a:r>
              <a:rPr sz="2000" b="1" u="heavy" dirty="0">
                <a:uFill>
                  <a:solidFill>
                    <a:srgbClr val="000000"/>
                  </a:solidFill>
                </a:uFill>
                <a:latin typeface="Times New Roman" panose="02020603050405020304" charset="0"/>
                <a:cs typeface="Times New Roman" panose="02020603050405020304" charset="0"/>
              </a:rPr>
              <a:t>Types</a:t>
            </a:r>
            <a:r>
              <a:rPr sz="2000" b="1" u="heavy" spc="-30" dirty="0">
                <a:uFill>
                  <a:solidFill>
                    <a:srgbClr val="000000"/>
                  </a:solidFill>
                </a:uFill>
                <a:latin typeface="Times New Roman" panose="02020603050405020304" charset="0"/>
                <a:cs typeface="Times New Roman" panose="02020603050405020304" charset="0"/>
              </a:rPr>
              <a:t> </a:t>
            </a:r>
            <a:r>
              <a:rPr sz="2000" b="1" u="heavy" dirty="0">
                <a:uFill>
                  <a:solidFill>
                    <a:srgbClr val="000000"/>
                  </a:solidFill>
                </a:uFill>
                <a:latin typeface="Times New Roman" panose="02020603050405020304" charset="0"/>
                <a:cs typeface="Times New Roman" panose="02020603050405020304" charset="0"/>
              </a:rPr>
              <a:t>of</a:t>
            </a:r>
            <a:r>
              <a:rPr sz="2000" b="1" u="heavy" spc="-25" dirty="0">
                <a:uFill>
                  <a:solidFill>
                    <a:srgbClr val="000000"/>
                  </a:solidFill>
                </a:uFill>
                <a:latin typeface="Times New Roman" panose="02020603050405020304" charset="0"/>
                <a:cs typeface="Times New Roman" panose="02020603050405020304" charset="0"/>
              </a:rPr>
              <a:t> </a:t>
            </a:r>
            <a:r>
              <a:rPr sz="2000" b="1" u="heavy" dirty="0">
                <a:uFill>
                  <a:solidFill>
                    <a:srgbClr val="000000"/>
                  </a:solidFill>
                </a:uFill>
                <a:latin typeface="Times New Roman" panose="02020603050405020304" charset="0"/>
                <a:cs typeface="Times New Roman" panose="02020603050405020304" charset="0"/>
              </a:rPr>
              <a:t>Drug</a:t>
            </a:r>
            <a:r>
              <a:rPr sz="2000" b="1" u="heavy" spc="-30" dirty="0">
                <a:uFill>
                  <a:solidFill>
                    <a:srgbClr val="000000"/>
                  </a:solidFill>
                </a:uFill>
                <a:latin typeface="Times New Roman" panose="02020603050405020304" charset="0"/>
                <a:cs typeface="Times New Roman" panose="02020603050405020304" charset="0"/>
              </a:rPr>
              <a:t> </a:t>
            </a:r>
            <a:r>
              <a:rPr sz="2000" b="1" u="heavy" dirty="0">
                <a:uFill>
                  <a:solidFill>
                    <a:srgbClr val="000000"/>
                  </a:solidFill>
                </a:uFill>
                <a:latin typeface="Times New Roman" panose="02020603050405020304" charset="0"/>
                <a:cs typeface="Times New Roman" panose="02020603050405020304" charset="0"/>
              </a:rPr>
              <a:t>Transport</a:t>
            </a:r>
            <a:r>
              <a:rPr sz="2000" b="1" u="heavy" spc="-25" dirty="0">
                <a:uFill>
                  <a:solidFill>
                    <a:srgbClr val="000000"/>
                  </a:solidFill>
                </a:uFill>
                <a:latin typeface="Times New Roman" panose="02020603050405020304" charset="0"/>
                <a:cs typeface="Times New Roman" panose="02020603050405020304" charset="0"/>
              </a:rPr>
              <a:t> </a:t>
            </a:r>
            <a:r>
              <a:rPr sz="2000" b="1" u="heavy" dirty="0">
                <a:uFill>
                  <a:solidFill>
                    <a:srgbClr val="000000"/>
                  </a:solidFill>
                </a:uFill>
                <a:latin typeface="Times New Roman" panose="02020603050405020304" charset="0"/>
                <a:cs typeface="Times New Roman" panose="02020603050405020304" charset="0"/>
              </a:rPr>
              <a:t>Mechanisms</a:t>
            </a:r>
            <a:r>
              <a:rPr sz="2000" b="1" u="heavy" spc="-25" dirty="0">
                <a:uFill>
                  <a:solidFill>
                    <a:srgbClr val="000000"/>
                  </a:solidFill>
                </a:uFill>
                <a:latin typeface="Times New Roman" panose="02020603050405020304" charset="0"/>
                <a:cs typeface="Times New Roman" panose="02020603050405020304" charset="0"/>
              </a:rPr>
              <a:t> </a:t>
            </a:r>
            <a:r>
              <a:rPr sz="2000" b="1" u="heavy" dirty="0">
                <a:uFill>
                  <a:solidFill>
                    <a:srgbClr val="000000"/>
                  </a:solidFill>
                </a:uFill>
                <a:latin typeface="Times New Roman" panose="02020603050405020304" charset="0"/>
                <a:cs typeface="Times New Roman" panose="02020603050405020304" charset="0"/>
              </a:rPr>
              <a:t>in</a:t>
            </a:r>
            <a:r>
              <a:rPr sz="2000" b="1" u="heavy" spc="-30" dirty="0">
                <a:uFill>
                  <a:solidFill>
                    <a:srgbClr val="000000"/>
                  </a:solidFill>
                </a:uFill>
                <a:latin typeface="Times New Roman" panose="02020603050405020304" charset="0"/>
                <a:cs typeface="Times New Roman" panose="02020603050405020304" charset="0"/>
              </a:rPr>
              <a:t> </a:t>
            </a:r>
            <a:r>
              <a:rPr sz="2000" b="1" u="heavy" dirty="0">
                <a:uFill>
                  <a:solidFill>
                    <a:srgbClr val="000000"/>
                  </a:solidFill>
                </a:uFill>
                <a:latin typeface="Times New Roman" panose="02020603050405020304" charset="0"/>
                <a:cs typeface="Times New Roman" panose="02020603050405020304" charset="0"/>
              </a:rPr>
              <a:t>Drug</a:t>
            </a:r>
            <a:r>
              <a:rPr sz="2000" b="1" u="heavy" spc="-25" dirty="0">
                <a:uFill>
                  <a:solidFill>
                    <a:srgbClr val="000000"/>
                  </a:solidFill>
                </a:uFill>
                <a:latin typeface="Times New Roman" panose="02020603050405020304" charset="0"/>
                <a:cs typeface="Times New Roman" panose="02020603050405020304" charset="0"/>
              </a:rPr>
              <a:t> </a:t>
            </a:r>
            <a:r>
              <a:rPr sz="2000" b="1" u="heavy" spc="-10" dirty="0">
                <a:uFill>
                  <a:solidFill>
                    <a:srgbClr val="000000"/>
                  </a:solidFill>
                </a:uFill>
                <a:latin typeface="Times New Roman" panose="02020603050405020304" charset="0"/>
                <a:cs typeface="Times New Roman" panose="02020603050405020304" charset="0"/>
              </a:rPr>
              <a:t>Absorpion:</a:t>
            </a:r>
            <a:endParaRPr sz="2000">
              <a:latin typeface="Times New Roman" panose="02020603050405020304" charset="0"/>
              <a:cs typeface="Times New Roman" panose="02020603050405020304" charset="0"/>
            </a:endParaRPr>
          </a:p>
          <a:p>
            <a:pPr marL="92710" marR="5080">
              <a:lnSpc>
                <a:spcPct val="101000"/>
              </a:lnSpc>
            </a:pPr>
            <a:r>
              <a:rPr sz="2000" dirty="0">
                <a:latin typeface="Times New Roman" panose="02020603050405020304" charset="0"/>
                <a:cs typeface="Times New Roman" panose="02020603050405020304" charset="0"/>
              </a:rPr>
              <a:t>The</a:t>
            </a:r>
            <a:r>
              <a:rPr sz="2000" spc="-6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three</a:t>
            </a:r>
            <a:r>
              <a:rPr sz="2000" spc="-5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broad</a:t>
            </a:r>
            <a:r>
              <a:rPr sz="2000" spc="-6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categories</a:t>
            </a:r>
            <a:r>
              <a:rPr sz="2000" spc="30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5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6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transport</a:t>
            </a:r>
            <a:r>
              <a:rPr sz="2000" spc="-5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mechanisms</a:t>
            </a:r>
            <a:r>
              <a:rPr lang="en-US" altLang="en-US" sz="2000" spc="-1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involved</a:t>
            </a:r>
            <a:r>
              <a:rPr sz="2000" spc="-55" dirty="0">
                <a:latin typeface="Times New Roman" panose="02020603050405020304" charset="0"/>
                <a:cs typeface="Times New Roman" panose="02020603050405020304" charset="0"/>
              </a:rPr>
              <a:t> </a:t>
            </a:r>
            <a:r>
              <a:rPr sz="2000" spc="-25" dirty="0">
                <a:latin typeface="Times New Roman" panose="02020603050405020304" charset="0"/>
                <a:cs typeface="Times New Roman" panose="02020603050405020304" charset="0"/>
              </a:rPr>
              <a:t>in </a:t>
            </a:r>
            <a:r>
              <a:rPr sz="2000" spc="-10" dirty="0">
                <a:latin typeface="Times New Roman" panose="02020603050405020304" charset="0"/>
                <a:cs typeface="Times New Roman" panose="02020603050405020304" charset="0"/>
              </a:rPr>
              <a:t>absorption</a:t>
            </a:r>
            <a:r>
              <a:rPr sz="2000" spc="-30" dirty="0">
                <a:latin typeface="Times New Roman" panose="02020603050405020304" charset="0"/>
                <a:cs typeface="Times New Roman" panose="02020603050405020304" charset="0"/>
              </a:rPr>
              <a:t> </a:t>
            </a:r>
            <a:r>
              <a:rPr sz="2000" spc="-20" dirty="0">
                <a:latin typeface="Times New Roman" panose="02020603050405020304" charset="0"/>
                <a:cs typeface="Times New Roman" panose="02020603050405020304" charset="0"/>
              </a:rPr>
              <a:t>are:</a:t>
            </a:r>
            <a:endParaRPr sz="2000">
              <a:latin typeface="Times New Roman" panose="02020603050405020304" charset="0"/>
              <a:cs typeface="Times New Roman" panose="02020603050405020304" charset="0"/>
            </a:endParaRPr>
          </a:p>
          <a:p>
            <a:pPr marL="92710" indent="-88900">
              <a:lnSpc>
                <a:spcPct val="100000"/>
              </a:lnSpc>
              <a:spcBef>
                <a:spcPts val="15"/>
              </a:spcBef>
              <a:buSzPct val="94000"/>
              <a:buFont typeface="Arial MT"/>
              <a:buChar char="•"/>
              <a:tabLst>
                <a:tab pos="92710" algn="l"/>
              </a:tabLst>
            </a:pPr>
            <a:r>
              <a:rPr sz="2000" b="1" spc="-10" dirty="0">
                <a:solidFill>
                  <a:srgbClr val="00B050"/>
                </a:solidFill>
                <a:latin typeface="Times New Roman" panose="02020603050405020304" charset="0"/>
                <a:cs typeface="Times New Roman" panose="02020603050405020304" charset="0"/>
              </a:rPr>
              <a:t>Transcellular</a:t>
            </a:r>
            <a:r>
              <a:rPr sz="2000" b="1" spc="-30" dirty="0">
                <a:solidFill>
                  <a:srgbClr val="00B050"/>
                </a:solidFill>
                <a:latin typeface="Times New Roman" panose="02020603050405020304" charset="0"/>
                <a:cs typeface="Times New Roman" panose="02020603050405020304" charset="0"/>
              </a:rPr>
              <a:t> </a:t>
            </a:r>
            <a:r>
              <a:rPr sz="2000" b="1" spc="-10" dirty="0">
                <a:solidFill>
                  <a:srgbClr val="00B050"/>
                </a:solidFill>
                <a:latin typeface="Times New Roman" panose="02020603050405020304" charset="0"/>
                <a:cs typeface="Times New Roman" panose="02020603050405020304" charset="0"/>
              </a:rPr>
              <a:t>/intracellular</a:t>
            </a:r>
            <a:r>
              <a:rPr sz="2000" b="1" spc="-25" dirty="0">
                <a:solidFill>
                  <a:srgbClr val="00B050"/>
                </a:solidFill>
                <a:latin typeface="Times New Roman" panose="02020603050405020304" charset="0"/>
                <a:cs typeface="Times New Roman" panose="02020603050405020304" charset="0"/>
              </a:rPr>
              <a:t> </a:t>
            </a:r>
            <a:r>
              <a:rPr sz="2000" b="1" spc="-10" dirty="0">
                <a:solidFill>
                  <a:srgbClr val="00B050"/>
                </a:solidFill>
                <a:latin typeface="Times New Roman" panose="02020603050405020304" charset="0"/>
                <a:cs typeface="Times New Roman" panose="02020603050405020304" charset="0"/>
              </a:rPr>
              <a:t>transport</a:t>
            </a:r>
            <a:endParaRPr sz="2000" b="1">
              <a:solidFill>
                <a:srgbClr val="00B050"/>
              </a:solidFill>
              <a:latin typeface="Times New Roman" panose="02020603050405020304" charset="0"/>
              <a:cs typeface="Times New Roman" panose="02020603050405020304" charset="0"/>
            </a:endParaRPr>
          </a:p>
          <a:p>
            <a:pPr marL="92710" indent="-88900">
              <a:lnSpc>
                <a:spcPct val="100000"/>
              </a:lnSpc>
              <a:spcBef>
                <a:spcPts val="15"/>
              </a:spcBef>
              <a:buSzPct val="94000"/>
              <a:buFont typeface="Arial MT"/>
              <a:buChar char="•"/>
              <a:tabLst>
                <a:tab pos="92710" algn="l"/>
              </a:tabLst>
            </a:pPr>
            <a:r>
              <a:rPr sz="2000" b="1" spc="-10" dirty="0">
                <a:solidFill>
                  <a:srgbClr val="00B050"/>
                </a:solidFill>
                <a:latin typeface="Times New Roman" panose="02020603050405020304" charset="0"/>
                <a:cs typeface="Times New Roman" panose="02020603050405020304" charset="0"/>
              </a:rPr>
              <a:t>Paracellular/intercellular</a:t>
            </a:r>
            <a:r>
              <a:rPr sz="2000" b="1" spc="-55" dirty="0">
                <a:solidFill>
                  <a:srgbClr val="00B050"/>
                </a:solidFill>
                <a:latin typeface="Times New Roman" panose="02020603050405020304" charset="0"/>
                <a:cs typeface="Times New Roman" panose="02020603050405020304" charset="0"/>
              </a:rPr>
              <a:t> </a:t>
            </a:r>
            <a:r>
              <a:rPr sz="2000" b="1" spc="-10" dirty="0">
                <a:solidFill>
                  <a:srgbClr val="00B050"/>
                </a:solidFill>
                <a:latin typeface="Times New Roman" panose="02020603050405020304" charset="0"/>
                <a:cs typeface="Times New Roman" panose="02020603050405020304" charset="0"/>
              </a:rPr>
              <a:t>transport</a:t>
            </a:r>
            <a:endParaRPr sz="2000" b="1">
              <a:solidFill>
                <a:srgbClr val="00B050"/>
              </a:solidFill>
              <a:latin typeface="Times New Roman" panose="02020603050405020304" charset="0"/>
              <a:cs typeface="Times New Roman" panose="02020603050405020304" charset="0"/>
            </a:endParaRPr>
          </a:p>
          <a:p>
            <a:pPr marL="92710" indent="-88900">
              <a:lnSpc>
                <a:spcPct val="100000"/>
              </a:lnSpc>
              <a:spcBef>
                <a:spcPts val="15"/>
              </a:spcBef>
              <a:buSzPct val="94000"/>
              <a:buFont typeface="Arial MT"/>
              <a:buChar char="•"/>
              <a:tabLst>
                <a:tab pos="92710" algn="l"/>
              </a:tabLst>
            </a:pPr>
            <a:r>
              <a:rPr sz="2000" b="1" spc="-10" dirty="0">
                <a:solidFill>
                  <a:srgbClr val="00B050"/>
                </a:solidFill>
                <a:latin typeface="Times New Roman" panose="02020603050405020304" charset="0"/>
                <a:cs typeface="Times New Roman" panose="02020603050405020304" charset="0"/>
              </a:rPr>
              <a:t>Vesicular</a:t>
            </a:r>
            <a:r>
              <a:rPr sz="2000" b="1" spc="-25" dirty="0">
                <a:solidFill>
                  <a:srgbClr val="00B050"/>
                </a:solidFill>
                <a:latin typeface="Times New Roman" panose="02020603050405020304" charset="0"/>
                <a:cs typeface="Times New Roman" panose="02020603050405020304" charset="0"/>
              </a:rPr>
              <a:t> </a:t>
            </a:r>
            <a:r>
              <a:rPr sz="2000" b="1" spc="-10" dirty="0">
                <a:solidFill>
                  <a:srgbClr val="00B050"/>
                </a:solidFill>
                <a:latin typeface="Times New Roman" panose="02020603050405020304" charset="0"/>
                <a:cs typeface="Times New Roman" panose="02020603050405020304" charset="0"/>
              </a:rPr>
              <a:t>transport</a:t>
            </a:r>
          </a:p>
        </p:txBody>
      </p:sp>
      <p:pic>
        <p:nvPicPr>
          <p:cNvPr id="3" name="object 3"/>
          <p:cNvPicPr/>
          <p:nvPr/>
        </p:nvPicPr>
        <p:blipFill>
          <a:blip r:embed="rId2" cstate="print"/>
          <a:stretch>
            <a:fillRect/>
          </a:stretch>
        </p:blipFill>
        <p:spPr>
          <a:xfrm>
            <a:off x="1322733" y="2602274"/>
            <a:ext cx="6837327" cy="35069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304800"/>
            <a:ext cx="8490585" cy="6167120"/>
          </a:xfrm>
          <a:prstGeom prst="rect">
            <a:avLst/>
          </a:prstGeom>
        </p:spPr>
        <p:txBody>
          <a:bodyPr vert="horz" wrap="square" lIns="0" tIns="12700" rIns="0" bIns="0" rtlCol="0">
            <a:noAutofit/>
          </a:bodyPr>
          <a:lstStyle/>
          <a:p>
            <a:pPr marL="440690" indent="-427990">
              <a:lnSpc>
                <a:spcPct val="100000"/>
              </a:lnSpc>
              <a:spcBef>
                <a:spcPts val="100"/>
              </a:spcBef>
              <a:buFont typeface="Calibri" panose="020F0502020204030204"/>
              <a:buAutoNum type="alphaUcPeriod"/>
              <a:tabLst>
                <a:tab pos="440690" algn="l"/>
              </a:tabLst>
            </a:pPr>
            <a:r>
              <a:rPr sz="2000" b="1" u="heavy" spc="-10" dirty="0">
                <a:uFill>
                  <a:solidFill>
                    <a:srgbClr val="000000"/>
                  </a:solidFill>
                </a:uFill>
                <a:latin typeface="Times New Roman" panose="02020603050405020304" charset="0"/>
                <a:cs typeface="Times New Roman" panose="02020603050405020304" charset="0"/>
              </a:rPr>
              <a:t>Trancellular/Intracellular</a:t>
            </a:r>
            <a:r>
              <a:rPr sz="2000" b="1" u="heavy" spc="120" dirty="0">
                <a:uFill>
                  <a:solidFill>
                    <a:srgbClr val="000000"/>
                  </a:solidFill>
                </a:uFill>
                <a:latin typeface="Times New Roman" panose="02020603050405020304" charset="0"/>
                <a:cs typeface="Times New Roman" panose="02020603050405020304" charset="0"/>
              </a:rPr>
              <a:t> </a:t>
            </a:r>
            <a:r>
              <a:rPr sz="2000" b="1" u="heavy" spc="-10" dirty="0">
                <a:uFill>
                  <a:solidFill>
                    <a:srgbClr val="000000"/>
                  </a:solidFill>
                </a:uFill>
                <a:latin typeface="Times New Roman" panose="02020603050405020304" charset="0"/>
                <a:cs typeface="Times New Roman" panose="02020603050405020304" charset="0"/>
              </a:rPr>
              <a:t>Transport:</a:t>
            </a:r>
            <a:endParaRPr sz="2000">
              <a:latin typeface="Times New Roman" panose="02020603050405020304" charset="0"/>
              <a:cs typeface="Times New Roman" panose="02020603050405020304" charset="0"/>
            </a:endParaRPr>
          </a:p>
          <a:p>
            <a:pPr marL="97790" marR="1809115">
              <a:lnSpc>
                <a:spcPct val="101000"/>
              </a:lnSpc>
            </a:pPr>
            <a:r>
              <a:rPr sz="2000" dirty="0">
                <a:latin typeface="Times New Roman" panose="02020603050405020304" charset="0"/>
                <a:cs typeface="Times New Roman" panose="02020603050405020304" charset="0"/>
              </a:rPr>
              <a:t>It</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is</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defined</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as</a:t>
            </a:r>
            <a:r>
              <a:rPr sz="2000" spc="-1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passage</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drugs</a:t>
            </a:r>
            <a:r>
              <a:rPr sz="2000" spc="-1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across</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GI</a:t>
            </a:r>
            <a:r>
              <a:rPr sz="2000" spc="-10" dirty="0">
                <a:latin typeface="Times New Roman" panose="02020603050405020304" charset="0"/>
                <a:cs typeface="Times New Roman" panose="02020603050405020304" charset="0"/>
              </a:rPr>
              <a:t> epithelium. </a:t>
            </a:r>
            <a:r>
              <a:rPr sz="2000" dirty="0">
                <a:latin typeface="Times New Roman" panose="02020603050405020304" charset="0"/>
                <a:cs typeface="Times New Roman" panose="02020603050405020304" charset="0"/>
              </a:rPr>
              <a:t>The</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three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steps</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involved</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transcellular</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transport</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drugs</a:t>
            </a:r>
            <a:r>
              <a:rPr sz="2000" spc="-15" dirty="0">
                <a:latin typeface="Times New Roman" panose="02020603050405020304" charset="0"/>
                <a:cs typeface="Times New Roman" panose="02020603050405020304" charset="0"/>
              </a:rPr>
              <a:t> </a:t>
            </a:r>
            <a:r>
              <a:rPr sz="2000" spc="-20" dirty="0">
                <a:latin typeface="Times New Roman" panose="02020603050405020304" charset="0"/>
                <a:cs typeface="Times New Roman" panose="02020603050405020304" charset="0"/>
              </a:rPr>
              <a:t>are:</a:t>
            </a:r>
            <a:endParaRPr sz="2000">
              <a:latin typeface="Times New Roman" panose="02020603050405020304" charset="0"/>
              <a:cs typeface="Times New Roman" panose="02020603050405020304" charset="0"/>
            </a:endParaRPr>
          </a:p>
          <a:p>
            <a:pPr marL="440690" marR="5080" lvl="1" indent="-309245">
              <a:lnSpc>
                <a:spcPct val="101000"/>
              </a:lnSpc>
              <a:buChar char="•"/>
              <a:tabLst>
                <a:tab pos="440690" algn="l"/>
              </a:tabLst>
            </a:pPr>
            <a:r>
              <a:rPr sz="2000" dirty="0">
                <a:latin typeface="Times New Roman" panose="02020603050405020304" charset="0"/>
                <a:cs typeface="Times New Roman" panose="02020603050405020304" charset="0"/>
              </a:rPr>
              <a:t>Permeation</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GI</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epithelial</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cell</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membrane,</a:t>
            </a:r>
            <a:r>
              <a:rPr lang="en-US" altLang="en-US" sz="200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lipoidal</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barrier</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–this</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is</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2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major </a:t>
            </a:r>
            <a:r>
              <a:rPr sz="2000" dirty="0">
                <a:latin typeface="Times New Roman" panose="02020603050405020304" charset="0"/>
                <a:cs typeface="Times New Roman" panose="02020603050405020304" charset="0"/>
              </a:rPr>
              <a:t>obstacle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to</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2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absorption.</a:t>
            </a:r>
            <a:endParaRPr sz="2000">
              <a:latin typeface="Times New Roman" panose="02020603050405020304" charset="0"/>
              <a:cs typeface="Times New Roman" panose="02020603050405020304" charset="0"/>
            </a:endParaRPr>
          </a:p>
          <a:p>
            <a:pPr marL="440690" lvl="1" indent="-308610">
              <a:lnSpc>
                <a:spcPct val="100000"/>
              </a:lnSpc>
              <a:spcBef>
                <a:spcPts val="15"/>
              </a:spcBef>
              <a:buChar char="•"/>
              <a:tabLst>
                <a:tab pos="440690" algn="l"/>
              </a:tabLst>
            </a:pPr>
            <a:r>
              <a:rPr sz="2000" dirty="0">
                <a:latin typeface="Times New Roman" panose="02020603050405020304" charset="0"/>
                <a:cs typeface="Times New Roman" panose="02020603050405020304" charset="0"/>
              </a:rPr>
              <a:t>Movement</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across</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intercellular</a:t>
            </a:r>
            <a:r>
              <a:rPr sz="2000" spc="-1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space(cytosol).</a:t>
            </a:r>
            <a:endParaRPr sz="2000">
              <a:latin typeface="Times New Roman" panose="02020603050405020304" charset="0"/>
              <a:cs typeface="Times New Roman" panose="02020603050405020304" charset="0"/>
            </a:endParaRPr>
          </a:p>
          <a:p>
            <a:pPr marL="440690" marR="562610" lvl="1" indent="-309245">
              <a:lnSpc>
                <a:spcPct val="101000"/>
              </a:lnSpc>
              <a:buChar char="•"/>
              <a:tabLst>
                <a:tab pos="440690" algn="l"/>
              </a:tabLst>
            </a:pPr>
            <a:r>
              <a:rPr sz="2000" dirty="0">
                <a:latin typeface="Times New Roman" panose="02020603050405020304" charset="0"/>
                <a:cs typeface="Times New Roman" panose="02020603050405020304" charset="0"/>
              </a:rPr>
              <a:t>Permeation</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lateral</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or</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basolateral</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membrane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–this</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is</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2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secondary importance.</a:t>
            </a:r>
          </a:p>
          <a:p>
            <a:pPr marL="131445" marR="562610" lvl="1" indent="0">
              <a:lnSpc>
                <a:spcPct val="101000"/>
              </a:lnSpc>
              <a:buNone/>
              <a:tabLst>
                <a:tab pos="440690" algn="l"/>
              </a:tabLst>
            </a:pPr>
            <a:endParaRPr sz="2000" b="1" u="heavy" dirty="0">
              <a:uFill>
                <a:solidFill>
                  <a:srgbClr val="000000"/>
                </a:solidFill>
              </a:uFill>
              <a:latin typeface="Times New Roman" panose="02020603050405020304" charset="0"/>
              <a:cs typeface="Times New Roman" panose="02020603050405020304" charset="0"/>
              <a:sym typeface="+mn-ea"/>
            </a:endParaRPr>
          </a:p>
          <a:p>
            <a:pPr marL="131445" marR="562610" lvl="1" indent="0">
              <a:lnSpc>
                <a:spcPct val="101000"/>
              </a:lnSpc>
              <a:buNone/>
              <a:tabLst>
                <a:tab pos="440690" algn="l"/>
              </a:tabLst>
            </a:pPr>
            <a:r>
              <a:rPr sz="2000" b="1" u="none" dirty="0">
                <a:uFill>
                  <a:solidFill>
                    <a:srgbClr val="000000"/>
                  </a:solidFill>
                </a:uFill>
                <a:latin typeface="Times New Roman" panose="02020603050405020304" charset="0"/>
                <a:cs typeface="Times New Roman" panose="02020603050405020304" charset="0"/>
                <a:sym typeface="+mn-ea"/>
              </a:rPr>
              <a:t>Types</a:t>
            </a:r>
            <a:r>
              <a:rPr sz="2000" b="1" u="none" spc="-35" dirty="0">
                <a:uFill>
                  <a:solidFill>
                    <a:srgbClr val="000000"/>
                  </a:solidFill>
                </a:uFill>
                <a:latin typeface="Times New Roman" panose="02020603050405020304" charset="0"/>
                <a:cs typeface="Times New Roman" panose="02020603050405020304" charset="0"/>
                <a:sym typeface="+mn-ea"/>
              </a:rPr>
              <a:t> </a:t>
            </a:r>
            <a:r>
              <a:rPr sz="2000" b="1" u="none" dirty="0">
                <a:uFill>
                  <a:solidFill>
                    <a:srgbClr val="000000"/>
                  </a:solidFill>
                </a:uFill>
                <a:latin typeface="Times New Roman" panose="02020603050405020304" charset="0"/>
                <a:cs typeface="Times New Roman" panose="02020603050405020304" charset="0"/>
                <a:sym typeface="+mn-ea"/>
              </a:rPr>
              <a:t>of</a:t>
            </a:r>
            <a:r>
              <a:rPr sz="2000" b="1" u="none" spc="-35" dirty="0">
                <a:uFill>
                  <a:solidFill>
                    <a:srgbClr val="000000"/>
                  </a:solidFill>
                </a:uFill>
                <a:latin typeface="Times New Roman" panose="02020603050405020304" charset="0"/>
                <a:cs typeface="Times New Roman" panose="02020603050405020304" charset="0"/>
                <a:sym typeface="+mn-ea"/>
              </a:rPr>
              <a:t> </a:t>
            </a:r>
            <a:r>
              <a:rPr sz="2000" b="1" u="none" dirty="0">
                <a:uFill>
                  <a:solidFill>
                    <a:srgbClr val="000000"/>
                  </a:solidFill>
                </a:uFill>
                <a:latin typeface="Times New Roman" panose="02020603050405020304" charset="0"/>
                <a:cs typeface="Times New Roman" panose="02020603050405020304" charset="0"/>
                <a:sym typeface="+mn-ea"/>
              </a:rPr>
              <a:t>Trancellular</a:t>
            </a:r>
            <a:r>
              <a:rPr sz="2000" b="1" u="none" spc="-35" dirty="0">
                <a:uFill>
                  <a:solidFill>
                    <a:srgbClr val="000000"/>
                  </a:solidFill>
                </a:uFill>
                <a:latin typeface="Times New Roman" panose="02020603050405020304" charset="0"/>
                <a:cs typeface="Times New Roman" panose="02020603050405020304" charset="0"/>
                <a:sym typeface="+mn-ea"/>
              </a:rPr>
              <a:t> </a:t>
            </a:r>
            <a:r>
              <a:rPr sz="2000" b="1" u="none" spc="-10" dirty="0">
                <a:uFill>
                  <a:solidFill>
                    <a:srgbClr val="000000"/>
                  </a:solidFill>
                </a:uFill>
                <a:latin typeface="Times New Roman" panose="02020603050405020304" charset="0"/>
                <a:cs typeface="Times New Roman" panose="02020603050405020304" charset="0"/>
                <a:sym typeface="+mn-ea"/>
              </a:rPr>
              <a:t>Transport:</a:t>
            </a:r>
          </a:p>
          <a:p>
            <a:pPr marL="131445" marR="562610" lvl="1" indent="0">
              <a:lnSpc>
                <a:spcPct val="101000"/>
              </a:lnSpc>
              <a:buNone/>
              <a:tabLst>
                <a:tab pos="440690" algn="l"/>
              </a:tabLst>
            </a:pPr>
            <a:endParaRPr sz="2000" u="none" dirty="0">
              <a:uFill>
                <a:solidFill>
                  <a:srgbClr val="000000"/>
                </a:solidFill>
              </a:uFill>
              <a:latin typeface="Times New Roman" panose="02020603050405020304" charset="0"/>
              <a:cs typeface="Times New Roman" panose="02020603050405020304" charset="0"/>
              <a:sym typeface="+mn-ea"/>
            </a:endParaRPr>
          </a:p>
          <a:p>
            <a:pPr marL="440690" marR="562610" lvl="1" indent="-309245">
              <a:lnSpc>
                <a:spcPct val="101000"/>
              </a:lnSpc>
              <a:buChar char="•"/>
              <a:tabLst>
                <a:tab pos="440690" algn="l"/>
              </a:tabLst>
            </a:pPr>
            <a:r>
              <a:rPr sz="2000" b="1" u="none" dirty="0">
                <a:solidFill>
                  <a:srgbClr val="00B050"/>
                </a:solidFill>
                <a:uFill>
                  <a:solidFill>
                    <a:srgbClr val="000000"/>
                  </a:solidFill>
                </a:uFill>
                <a:latin typeface="Times New Roman" panose="02020603050405020304" charset="0"/>
                <a:cs typeface="Times New Roman" panose="02020603050405020304" charset="0"/>
                <a:sym typeface="+mn-ea"/>
              </a:rPr>
              <a:t>Passive</a:t>
            </a:r>
            <a:r>
              <a:rPr sz="2000" b="1" u="none" spc="-55" dirty="0">
                <a:solidFill>
                  <a:srgbClr val="00B050"/>
                </a:solidFill>
                <a:uFill>
                  <a:solidFill>
                    <a:srgbClr val="000000"/>
                  </a:solidFill>
                </a:uFill>
                <a:latin typeface="Times New Roman" panose="02020603050405020304" charset="0"/>
                <a:cs typeface="Times New Roman" panose="02020603050405020304" charset="0"/>
                <a:sym typeface="+mn-ea"/>
              </a:rPr>
              <a:t> </a:t>
            </a:r>
            <a:r>
              <a:rPr sz="2000" b="1" u="none" dirty="0">
                <a:solidFill>
                  <a:srgbClr val="00B050"/>
                </a:solidFill>
                <a:uFill>
                  <a:solidFill>
                    <a:srgbClr val="000000"/>
                  </a:solidFill>
                </a:uFill>
                <a:latin typeface="Times New Roman" panose="02020603050405020304" charset="0"/>
                <a:cs typeface="Times New Roman" panose="02020603050405020304" charset="0"/>
                <a:sym typeface="+mn-ea"/>
              </a:rPr>
              <a:t>Transport</a:t>
            </a:r>
            <a:r>
              <a:rPr sz="2000" b="1" u="none" spc="-50" dirty="0">
                <a:solidFill>
                  <a:srgbClr val="00B050"/>
                </a:solidFill>
                <a:uFill>
                  <a:solidFill>
                    <a:srgbClr val="000000"/>
                  </a:solidFill>
                </a:uFill>
                <a:latin typeface="Times New Roman" panose="02020603050405020304" charset="0"/>
                <a:cs typeface="Times New Roman" panose="02020603050405020304" charset="0"/>
                <a:sym typeface="+mn-ea"/>
              </a:rPr>
              <a:t> </a:t>
            </a:r>
            <a:r>
              <a:rPr sz="2000" b="1" u="none" dirty="0">
                <a:solidFill>
                  <a:srgbClr val="00B050"/>
                </a:solidFill>
                <a:uFill>
                  <a:solidFill>
                    <a:srgbClr val="000000"/>
                  </a:solidFill>
                </a:uFill>
                <a:latin typeface="Times New Roman" panose="02020603050405020304" charset="0"/>
                <a:cs typeface="Times New Roman" panose="02020603050405020304" charset="0"/>
                <a:sym typeface="+mn-ea"/>
              </a:rPr>
              <a:t>Processes</a:t>
            </a:r>
          </a:p>
          <a:p>
            <a:pPr marL="897890" marR="562610" lvl="2" indent="-309245">
              <a:lnSpc>
                <a:spcPct val="101000"/>
              </a:lnSpc>
              <a:buChar char="•"/>
              <a:tabLst>
                <a:tab pos="440690" algn="l"/>
              </a:tabLst>
            </a:pPr>
            <a:r>
              <a:rPr sz="2000" b="1" u="none" spc="-10" dirty="0">
                <a:latin typeface="Times New Roman" panose="02020603050405020304" charset="0"/>
                <a:cs typeface="Times New Roman" panose="02020603050405020304" charset="0"/>
                <a:sym typeface="+mn-ea"/>
              </a:rPr>
              <a:t>Passive</a:t>
            </a:r>
            <a:r>
              <a:rPr sz="2000" b="1" u="none" spc="-50" dirty="0">
                <a:latin typeface="Times New Roman" panose="02020603050405020304" charset="0"/>
                <a:cs typeface="Times New Roman" panose="02020603050405020304" charset="0"/>
                <a:sym typeface="+mn-ea"/>
              </a:rPr>
              <a:t> </a:t>
            </a:r>
            <a:r>
              <a:rPr sz="2000" b="1" u="none" dirty="0">
                <a:latin typeface="Times New Roman" panose="02020603050405020304" charset="0"/>
                <a:cs typeface="Times New Roman" panose="02020603050405020304" charset="0"/>
                <a:sym typeface="+mn-ea"/>
              </a:rPr>
              <a:t>diffusion</a:t>
            </a:r>
            <a:endParaRPr sz="2000" u="none" spc="-10" dirty="0">
              <a:latin typeface="Times New Roman" panose="02020603050405020304" charset="0"/>
              <a:cs typeface="Times New Roman" panose="02020603050405020304" charset="0"/>
              <a:sym typeface="+mn-ea"/>
            </a:endParaRPr>
          </a:p>
          <a:p>
            <a:pPr marL="897890" marR="562610" lvl="2" indent="-309245">
              <a:lnSpc>
                <a:spcPct val="101000"/>
              </a:lnSpc>
              <a:buChar char="•"/>
              <a:tabLst>
                <a:tab pos="440690" algn="l"/>
              </a:tabLst>
            </a:pPr>
            <a:r>
              <a:rPr sz="2000" b="1" u="none" dirty="0">
                <a:latin typeface="Times New Roman" panose="02020603050405020304" charset="0"/>
                <a:cs typeface="Times New Roman" panose="02020603050405020304" charset="0"/>
                <a:sym typeface="+mn-ea"/>
              </a:rPr>
              <a:t>Pore</a:t>
            </a:r>
            <a:r>
              <a:rPr sz="2000" b="1" u="none" spc="-50" dirty="0">
                <a:latin typeface="Times New Roman" panose="02020603050405020304" charset="0"/>
                <a:cs typeface="Times New Roman" panose="02020603050405020304" charset="0"/>
                <a:sym typeface="+mn-ea"/>
              </a:rPr>
              <a:t> </a:t>
            </a:r>
            <a:r>
              <a:rPr sz="2000" b="1" u="none" dirty="0">
                <a:latin typeface="Times New Roman" panose="02020603050405020304" charset="0"/>
                <a:cs typeface="Times New Roman" panose="02020603050405020304" charset="0"/>
                <a:sym typeface="+mn-ea"/>
              </a:rPr>
              <a:t>transport</a:t>
            </a:r>
            <a:endParaRPr sz="2000" b="1" u="none" spc="370" dirty="0">
              <a:latin typeface="Times New Roman" panose="02020603050405020304" charset="0"/>
              <a:cs typeface="Times New Roman" panose="02020603050405020304" charset="0"/>
              <a:sym typeface="+mn-ea"/>
            </a:endParaRPr>
          </a:p>
          <a:p>
            <a:pPr marL="897890" marR="562610" lvl="2" indent="-309245">
              <a:lnSpc>
                <a:spcPct val="101000"/>
              </a:lnSpc>
              <a:buChar char="•"/>
              <a:tabLst>
                <a:tab pos="440690" algn="l"/>
              </a:tabLst>
            </a:pPr>
            <a:r>
              <a:rPr sz="2000" b="1" u="none" spc="-10" dirty="0">
                <a:latin typeface="Times New Roman" panose="02020603050405020304" charset="0"/>
                <a:cs typeface="Times New Roman" panose="02020603050405020304" charset="0"/>
                <a:sym typeface="+mn-ea"/>
              </a:rPr>
              <a:t>Ion-</a:t>
            </a:r>
            <a:r>
              <a:rPr sz="2000" b="1" u="none" dirty="0">
                <a:latin typeface="Times New Roman" panose="02020603050405020304" charset="0"/>
                <a:cs typeface="Times New Roman" panose="02020603050405020304" charset="0"/>
                <a:sym typeface="+mn-ea"/>
              </a:rPr>
              <a:t>pair</a:t>
            </a:r>
            <a:r>
              <a:rPr sz="2000" b="1" u="none" spc="-5" dirty="0">
                <a:latin typeface="Times New Roman" panose="02020603050405020304" charset="0"/>
                <a:cs typeface="Times New Roman" panose="02020603050405020304" charset="0"/>
                <a:sym typeface="+mn-ea"/>
              </a:rPr>
              <a:t> </a:t>
            </a:r>
            <a:r>
              <a:rPr sz="2000" b="1" u="none" spc="-10" dirty="0">
                <a:latin typeface="Times New Roman" panose="02020603050405020304" charset="0"/>
                <a:cs typeface="Times New Roman" panose="02020603050405020304" charset="0"/>
                <a:sym typeface="+mn-ea"/>
              </a:rPr>
              <a:t>transport</a:t>
            </a:r>
            <a:endParaRPr sz="2000" u="none" spc="-10" dirty="0">
              <a:latin typeface="Times New Roman" panose="02020603050405020304" charset="0"/>
              <a:cs typeface="Times New Roman" panose="02020603050405020304" charset="0"/>
              <a:sym typeface="+mn-ea"/>
            </a:endParaRPr>
          </a:p>
          <a:p>
            <a:pPr marL="897890" marR="562610" lvl="2" indent="-309245">
              <a:lnSpc>
                <a:spcPct val="101000"/>
              </a:lnSpc>
              <a:buChar char="•"/>
              <a:tabLst>
                <a:tab pos="440690" algn="l"/>
              </a:tabLst>
            </a:pPr>
            <a:r>
              <a:rPr sz="2000" b="1" u="none" spc="-10" dirty="0">
                <a:latin typeface="Times New Roman" panose="02020603050405020304" charset="0"/>
                <a:cs typeface="Times New Roman" panose="02020603050405020304" charset="0"/>
                <a:sym typeface="+mn-ea"/>
              </a:rPr>
              <a:t>Facilitated-</a:t>
            </a:r>
            <a:r>
              <a:rPr sz="2000" b="1" u="none" dirty="0">
                <a:latin typeface="Times New Roman" panose="02020603050405020304" charset="0"/>
                <a:cs typeface="Times New Roman" panose="02020603050405020304" charset="0"/>
                <a:sym typeface="+mn-ea"/>
              </a:rPr>
              <a:t>or</a:t>
            </a:r>
            <a:r>
              <a:rPr sz="2000" b="1" u="none" spc="-25" dirty="0">
                <a:latin typeface="Times New Roman" panose="02020603050405020304" charset="0"/>
                <a:cs typeface="Times New Roman" panose="02020603050405020304" charset="0"/>
                <a:sym typeface="+mn-ea"/>
              </a:rPr>
              <a:t> </a:t>
            </a:r>
            <a:r>
              <a:rPr sz="2000" b="1" u="none" dirty="0">
                <a:latin typeface="Times New Roman" panose="02020603050405020304" charset="0"/>
                <a:cs typeface="Times New Roman" panose="02020603050405020304" charset="0"/>
                <a:sym typeface="+mn-ea"/>
              </a:rPr>
              <a:t>mediated</a:t>
            </a:r>
            <a:r>
              <a:rPr sz="2000" b="1" u="none" spc="-20" dirty="0">
                <a:latin typeface="Times New Roman" panose="02020603050405020304" charset="0"/>
                <a:cs typeface="Times New Roman" panose="02020603050405020304" charset="0"/>
                <a:sym typeface="+mn-ea"/>
              </a:rPr>
              <a:t> </a:t>
            </a:r>
            <a:r>
              <a:rPr sz="2000" b="1" u="none" dirty="0">
                <a:latin typeface="Times New Roman" panose="02020603050405020304" charset="0"/>
                <a:cs typeface="Times New Roman" panose="02020603050405020304" charset="0"/>
                <a:sym typeface="+mn-ea"/>
              </a:rPr>
              <a:t>diffusion</a:t>
            </a:r>
          </a:p>
          <a:p>
            <a:pPr marL="131445" marR="562610" lvl="1" indent="0">
              <a:lnSpc>
                <a:spcPct val="101000"/>
              </a:lnSpc>
              <a:buNone/>
              <a:tabLst>
                <a:tab pos="440690" algn="l"/>
              </a:tabLst>
            </a:pPr>
            <a:endParaRPr sz="2000" u="none" dirty="0">
              <a:uFill>
                <a:solidFill>
                  <a:srgbClr val="000000"/>
                </a:solidFill>
              </a:uFill>
              <a:latin typeface="Times New Roman" panose="02020603050405020304" charset="0"/>
              <a:cs typeface="Times New Roman" panose="02020603050405020304" charset="0"/>
              <a:sym typeface="+mn-ea"/>
            </a:endParaRPr>
          </a:p>
          <a:p>
            <a:pPr marL="440690" marR="562610" lvl="1" indent="-309245">
              <a:lnSpc>
                <a:spcPct val="101000"/>
              </a:lnSpc>
              <a:buChar char="•"/>
              <a:tabLst>
                <a:tab pos="440690" algn="l"/>
              </a:tabLst>
            </a:pPr>
            <a:r>
              <a:rPr sz="2000" b="1" u="none" dirty="0">
                <a:solidFill>
                  <a:srgbClr val="00B050"/>
                </a:solidFill>
                <a:uFill>
                  <a:solidFill>
                    <a:srgbClr val="000000"/>
                  </a:solidFill>
                </a:uFill>
                <a:latin typeface="Times New Roman" panose="02020603050405020304" charset="0"/>
                <a:cs typeface="Times New Roman" panose="02020603050405020304" charset="0"/>
                <a:sym typeface="+mn-ea"/>
              </a:rPr>
              <a:t>Active</a:t>
            </a:r>
            <a:r>
              <a:rPr sz="2000" b="1" u="none" spc="-40" dirty="0">
                <a:solidFill>
                  <a:srgbClr val="00B050"/>
                </a:solidFill>
                <a:uFill>
                  <a:solidFill>
                    <a:srgbClr val="000000"/>
                  </a:solidFill>
                </a:uFill>
                <a:latin typeface="Times New Roman" panose="02020603050405020304" charset="0"/>
                <a:cs typeface="Times New Roman" panose="02020603050405020304" charset="0"/>
                <a:sym typeface="+mn-ea"/>
              </a:rPr>
              <a:t> </a:t>
            </a:r>
            <a:r>
              <a:rPr sz="2000" b="1" u="none" dirty="0">
                <a:solidFill>
                  <a:srgbClr val="00B050"/>
                </a:solidFill>
                <a:uFill>
                  <a:solidFill>
                    <a:srgbClr val="000000"/>
                  </a:solidFill>
                </a:uFill>
                <a:latin typeface="Times New Roman" panose="02020603050405020304" charset="0"/>
                <a:cs typeface="Times New Roman" panose="02020603050405020304" charset="0"/>
                <a:sym typeface="+mn-ea"/>
              </a:rPr>
              <a:t>Transport</a:t>
            </a:r>
            <a:r>
              <a:rPr sz="2000" b="1" u="none" spc="-40" dirty="0">
                <a:solidFill>
                  <a:srgbClr val="00B050"/>
                </a:solidFill>
                <a:uFill>
                  <a:solidFill>
                    <a:srgbClr val="000000"/>
                  </a:solidFill>
                </a:uFill>
                <a:latin typeface="Times New Roman" panose="02020603050405020304" charset="0"/>
                <a:cs typeface="Times New Roman" panose="02020603050405020304" charset="0"/>
                <a:sym typeface="+mn-ea"/>
              </a:rPr>
              <a:t> </a:t>
            </a:r>
            <a:r>
              <a:rPr sz="2000" b="1" u="none" dirty="0">
                <a:solidFill>
                  <a:srgbClr val="00B050"/>
                </a:solidFill>
                <a:uFill>
                  <a:solidFill>
                    <a:srgbClr val="000000"/>
                  </a:solidFill>
                </a:uFill>
                <a:latin typeface="Times New Roman" panose="02020603050405020304" charset="0"/>
                <a:cs typeface="Times New Roman" panose="02020603050405020304" charset="0"/>
                <a:sym typeface="+mn-ea"/>
              </a:rPr>
              <a:t>Processes</a:t>
            </a:r>
          </a:p>
          <a:p>
            <a:pPr marL="897890" marR="562610" lvl="2" indent="-309245">
              <a:lnSpc>
                <a:spcPct val="101000"/>
              </a:lnSpc>
              <a:buChar char="•"/>
              <a:tabLst>
                <a:tab pos="440690" algn="l"/>
              </a:tabLst>
            </a:pPr>
            <a:r>
              <a:rPr sz="2000" b="1" u="none" dirty="0">
                <a:latin typeface="Times New Roman" panose="02020603050405020304" charset="0"/>
                <a:cs typeface="Times New Roman" panose="02020603050405020304" charset="0"/>
                <a:sym typeface="+mn-ea"/>
              </a:rPr>
              <a:t>Primary</a:t>
            </a:r>
            <a:r>
              <a:rPr sz="2000" b="1" u="none" spc="-35" dirty="0">
                <a:latin typeface="Times New Roman" panose="02020603050405020304" charset="0"/>
                <a:cs typeface="Times New Roman" panose="02020603050405020304" charset="0"/>
                <a:sym typeface="+mn-ea"/>
              </a:rPr>
              <a:t> </a:t>
            </a:r>
            <a:r>
              <a:rPr sz="2000" b="1" u="none" dirty="0">
                <a:latin typeface="Times New Roman" panose="02020603050405020304" charset="0"/>
                <a:cs typeface="Times New Roman" panose="02020603050405020304" charset="0"/>
                <a:sym typeface="+mn-ea"/>
              </a:rPr>
              <a:t>active</a:t>
            </a:r>
            <a:r>
              <a:rPr sz="2000" b="1" u="none" spc="-35" dirty="0">
                <a:latin typeface="Times New Roman" panose="02020603050405020304" charset="0"/>
                <a:cs typeface="Times New Roman" panose="02020603050405020304" charset="0"/>
                <a:sym typeface="+mn-ea"/>
              </a:rPr>
              <a:t> </a:t>
            </a:r>
            <a:r>
              <a:rPr sz="2000" b="1" u="none" spc="-10" dirty="0">
                <a:latin typeface="Times New Roman" panose="02020603050405020304" charset="0"/>
                <a:cs typeface="Times New Roman" panose="02020603050405020304" charset="0"/>
                <a:sym typeface="+mn-ea"/>
              </a:rPr>
              <a:t>transport</a:t>
            </a:r>
          </a:p>
          <a:p>
            <a:pPr marL="897890" marR="562610" lvl="2" indent="-309245">
              <a:lnSpc>
                <a:spcPct val="101000"/>
              </a:lnSpc>
              <a:buChar char="•"/>
              <a:tabLst>
                <a:tab pos="440690" algn="l"/>
              </a:tabLst>
            </a:pPr>
            <a:r>
              <a:rPr sz="2000" b="1" dirty="0">
                <a:latin typeface="Times New Roman" panose="02020603050405020304" charset="0"/>
                <a:cs typeface="Times New Roman" panose="02020603050405020304" charset="0"/>
                <a:sym typeface="+mn-ea"/>
              </a:rPr>
              <a:t>Secondary</a:t>
            </a:r>
            <a:r>
              <a:rPr sz="2000" b="1" spc="330" dirty="0">
                <a:latin typeface="Times New Roman" panose="02020603050405020304" charset="0"/>
                <a:cs typeface="Times New Roman" panose="02020603050405020304" charset="0"/>
                <a:sym typeface="+mn-ea"/>
              </a:rPr>
              <a:t> </a:t>
            </a:r>
            <a:r>
              <a:rPr sz="2000" b="1" dirty="0">
                <a:latin typeface="Times New Roman" panose="02020603050405020304" charset="0"/>
                <a:cs typeface="Times New Roman" panose="02020603050405020304" charset="0"/>
                <a:sym typeface="+mn-ea"/>
              </a:rPr>
              <a:t>active</a:t>
            </a:r>
            <a:r>
              <a:rPr sz="2000" b="1" spc="-45" dirty="0">
                <a:latin typeface="Times New Roman" panose="02020603050405020304" charset="0"/>
                <a:cs typeface="Times New Roman" panose="02020603050405020304" charset="0"/>
                <a:sym typeface="+mn-ea"/>
              </a:rPr>
              <a:t> </a:t>
            </a:r>
            <a:r>
              <a:rPr sz="2000" b="1" spc="-10" dirty="0">
                <a:latin typeface="Times New Roman" panose="02020603050405020304" charset="0"/>
                <a:cs typeface="Times New Roman" panose="02020603050405020304" charset="0"/>
                <a:sym typeface="+mn-ea"/>
              </a:rPr>
              <a:t>transport</a:t>
            </a:r>
            <a:endParaRPr sz="2000" b="1">
              <a:latin typeface="Times New Roman" panose="02020603050405020304" charset="0"/>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6425" y="321310"/>
            <a:ext cx="4860925" cy="320040"/>
          </a:xfrm>
          <a:prstGeom prst="rect">
            <a:avLst/>
          </a:prstGeom>
        </p:spPr>
        <p:txBody>
          <a:bodyPr vert="horz" wrap="square" lIns="0" tIns="12700" rIns="0" bIns="0" rtlCol="0">
            <a:spAutoFit/>
          </a:bodyPr>
          <a:lstStyle/>
          <a:p>
            <a:pPr marL="12700">
              <a:lnSpc>
                <a:spcPct val="100000"/>
              </a:lnSpc>
              <a:spcBef>
                <a:spcPts val="100"/>
              </a:spcBef>
            </a:pPr>
            <a:r>
              <a:rPr sz="2000" b="1" u="heavy" dirty="0">
                <a:uFill>
                  <a:solidFill>
                    <a:srgbClr val="000000"/>
                  </a:solidFill>
                </a:uFill>
                <a:latin typeface="Times New Roman" panose="02020603050405020304" charset="0"/>
                <a:cs typeface="Times New Roman" panose="02020603050405020304" charset="0"/>
              </a:rPr>
              <a:t>Types</a:t>
            </a:r>
            <a:r>
              <a:rPr sz="2000" b="1" u="heavy" spc="-35" dirty="0">
                <a:uFill>
                  <a:solidFill>
                    <a:srgbClr val="000000"/>
                  </a:solidFill>
                </a:uFill>
                <a:latin typeface="Times New Roman" panose="02020603050405020304" charset="0"/>
                <a:cs typeface="Times New Roman" panose="02020603050405020304" charset="0"/>
              </a:rPr>
              <a:t> </a:t>
            </a:r>
            <a:r>
              <a:rPr sz="2000" b="1" u="heavy" dirty="0">
                <a:uFill>
                  <a:solidFill>
                    <a:srgbClr val="000000"/>
                  </a:solidFill>
                </a:uFill>
                <a:latin typeface="Times New Roman" panose="02020603050405020304" charset="0"/>
                <a:cs typeface="Times New Roman" panose="02020603050405020304" charset="0"/>
              </a:rPr>
              <a:t>of</a:t>
            </a:r>
            <a:r>
              <a:rPr sz="2000" b="1" u="heavy" spc="-35" dirty="0">
                <a:uFill>
                  <a:solidFill>
                    <a:srgbClr val="000000"/>
                  </a:solidFill>
                </a:uFill>
                <a:latin typeface="Times New Roman" panose="02020603050405020304" charset="0"/>
                <a:cs typeface="Times New Roman" panose="02020603050405020304" charset="0"/>
              </a:rPr>
              <a:t> </a:t>
            </a:r>
            <a:r>
              <a:rPr sz="2000" b="1" u="heavy" dirty="0">
                <a:uFill>
                  <a:solidFill>
                    <a:srgbClr val="000000"/>
                  </a:solidFill>
                </a:uFill>
                <a:latin typeface="Times New Roman" panose="02020603050405020304" charset="0"/>
                <a:cs typeface="Times New Roman" panose="02020603050405020304" charset="0"/>
              </a:rPr>
              <a:t>Trancellular</a:t>
            </a:r>
            <a:r>
              <a:rPr sz="2000" b="1" u="heavy" spc="-35" dirty="0">
                <a:uFill>
                  <a:solidFill>
                    <a:srgbClr val="000000"/>
                  </a:solidFill>
                </a:uFill>
                <a:latin typeface="Times New Roman" panose="02020603050405020304" charset="0"/>
                <a:cs typeface="Times New Roman" panose="02020603050405020304" charset="0"/>
              </a:rPr>
              <a:t> </a:t>
            </a:r>
            <a:r>
              <a:rPr sz="2000" b="1" u="heavy" spc="-10" dirty="0">
                <a:uFill>
                  <a:solidFill>
                    <a:srgbClr val="000000"/>
                  </a:solidFill>
                </a:uFill>
                <a:latin typeface="Times New Roman" panose="02020603050405020304" charset="0"/>
                <a:cs typeface="Times New Roman" panose="02020603050405020304" charset="0"/>
              </a:rPr>
              <a:t>Transport:</a:t>
            </a:r>
            <a:endParaRPr sz="2000">
              <a:latin typeface="Times New Roman" panose="02020603050405020304" charset="0"/>
              <a:cs typeface="Times New Roman" panose="02020603050405020304" charset="0"/>
            </a:endParaRPr>
          </a:p>
        </p:txBody>
      </p:sp>
      <p:sp>
        <p:nvSpPr>
          <p:cNvPr id="3" name="object 3"/>
          <p:cNvSpPr txBox="1"/>
          <p:nvPr/>
        </p:nvSpPr>
        <p:spPr>
          <a:xfrm>
            <a:off x="454025" y="762000"/>
            <a:ext cx="8557895" cy="3418205"/>
          </a:xfrm>
          <a:prstGeom prst="rect">
            <a:avLst/>
          </a:prstGeom>
        </p:spPr>
        <p:txBody>
          <a:bodyPr vert="horz" wrap="square" lIns="0" tIns="10795" rIns="0" bIns="0" rtlCol="0">
            <a:spAutoFit/>
          </a:bodyPr>
          <a:lstStyle/>
          <a:p>
            <a:pPr marL="164465" marR="300990" indent="-89535" algn="just">
              <a:lnSpc>
                <a:spcPct val="101000"/>
              </a:lnSpc>
              <a:spcBef>
                <a:spcPts val="85"/>
              </a:spcBef>
              <a:buSzPct val="94000"/>
              <a:buFont typeface="Arial MT"/>
              <a:buChar char="•"/>
              <a:tabLst>
                <a:tab pos="164465" algn="l"/>
              </a:tabLst>
            </a:pPr>
            <a:r>
              <a:rPr sz="2000" b="1" u="heavy" dirty="0">
                <a:solidFill>
                  <a:srgbClr val="00B050"/>
                </a:solidFill>
                <a:uFill>
                  <a:solidFill>
                    <a:srgbClr val="000000"/>
                  </a:solidFill>
                </a:uFill>
                <a:latin typeface="Times New Roman" panose="02020603050405020304" charset="0"/>
                <a:cs typeface="Times New Roman" panose="02020603050405020304" charset="0"/>
              </a:rPr>
              <a:t>Passive</a:t>
            </a:r>
            <a:r>
              <a:rPr sz="2000" b="1" u="heavy" spc="-55" dirty="0">
                <a:solidFill>
                  <a:srgbClr val="00B050"/>
                </a:solidFill>
                <a:uFill>
                  <a:solidFill>
                    <a:srgbClr val="000000"/>
                  </a:solidFill>
                </a:uFill>
                <a:latin typeface="Times New Roman" panose="02020603050405020304" charset="0"/>
                <a:cs typeface="Times New Roman" panose="02020603050405020304" charset="0"/>
              </a:rPr>
              <a:t> </a:t>
            </a:r>
            <a:r>
              <a:rPr sz="2000" b="1" u="heavy" dirty="0">
                <a:solidFill>
                  <a:srgbClr val="00B050"/>
                </a:solidFill>
                <a:uFill>
                  <a:solidFill>
                    <a:srgbClr val="000000"/>
                  </a:solidFill>
                </a:uFill>
                <a:latin typeface="Times New Roman" panose="02020603050405020304" charset="0"/>
                <a:cs typeface="Times New Roman" panose="02020603050405020304" charset="0"/>
              </a:rPr>
              <a:t>Transport</a:t>
            </a:r>
            <a:r>
              <a:rPr sz="2000" b="1" u="heavy" spc="-50" dirty="0">
                <a:solidFill>
                  <a:srgbClr val="00B050"/>
                </a:solidFill>
                <a:uFill>
                  <a:solidFill>
                    <a:srgbClr val="000000"/>
                  </a:solidFill>
                </a:uFill>
                <a:latin typeface="Times New Roman" panose="02020603050405020304" charset="0"/>
                <a:cs typeface="Times New Roman" panose="02020603050405020304" charset="0"/>
              </a:rPr>
              <a:t> </a:t>
            </a:r>
            <a:r>
              <a:rPr sz="2000" b="1" u="heavy" dirty="0">
                <a:solidFill>
                  <a:srgbClr val="00B050"/>
                </a:solidFill>
                <a:uFill>
                  <a:solidFill>
                    <a:srgbClr val="000000"/>
                  </a:solidFill>
                </a:uFill>
                <a:latin typeface="Times New Roman" panose="02020603050405020304" charset="0"/>
                <a:cs typeface="Times New Roman" panose="02020603050405020304" charset="0"/>
              </a:rPr>
              <a:t>Processes:</a:t>
            </a:r>
            <a:r>
              <a:rPr sz="2000" b="1" u="heavy" spc="-50" dirty="0">
                <a:solidFill>
                  <a:srgbClr val="00B050"/>
                </a:solidFill>
                <a:uFill>
                  <a:solidFill>
                    <a:srgbClr val="000000"/>
                  </a:solidFill>
                </a:uFill>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do</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not</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require</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energy</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other</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than</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that</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5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molecular motion(brownian</a:t>
            </a:r>
            <a:r>
              <a:rPr sz="2000" spc="-5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movement)</a:t>
            </a:r>
            <a:r>
              <a:rPr sz="2000" spc="3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to</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pass</a:t>
            </a:r>
            <a:r>
              <a:rPr sz="2000" spc="-5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through</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lipid</a:t>
            </a:r>
            <a:r>
              <a:rPr sz="2000" spc="-5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bilayer.</a:t>
            </a:r>
            <a:endParaRPr sz="2000">
              <a:latin typeface="Times New Roman" panose="02020603050405020304" charset="0"/>
              <a:cs typeface="Times New Roman" panose="02020603050405020304" charset="0"/>
            </a:endParaRPr>
          </a:p>
          <a:p>
            <a:pPr marL="216535" algn="just">
              <a:lnSpc>
                <a:spcPct val="100000"/>
              </a:lnSpc>
              <a:spcBef>
                <a:spcPts val="15"/>
              </a:spcBef>
            </a:pPr>
            <a:r>
              <a:rPr sz="2000" dirty="0">
                <a:latin typeface="Times New Roman" panose="02020603050405020304" charset="0"/>
                <a:cs typeface="Times New Roman" panose="02020603050405020304" charset="0"/>
              </a:rPr>
              <a:t>These</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can</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be</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further</a:t>
            </a:r>
            <a:r>
              <a:rPr sz="2000" spc="-5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classified</a:t>
            </a:r>
            <a:r>
              <a:rPr sz="2000" spc="-50" dirty="0">
                <a:latin typeface="Times New Roman" panose="02020603050405020304" charset="0"/>
                <a:cs typeface="Times New Roman" panose="02020603050405020304" charset="0"/>
              </a:rPr>
              <a:t> </a:t>
            </a:r>
            <a:r>
              <a:rPr sz="2000" spc="-20" dirty="0">
                <a:latin typeface="Times New Roman" panose="02020603050405020304" charset="0"/>
                <a:cs typeface="Times New Roman" panose="02020603050405020304" charset="0"/>
              </a:rPr>
              <a:t>into:</a:t>
            </a:r>
          </a:p>
          <a:p>
            <a:pPr marL="559435" indent="-342900" algn="just">
              <a:lnSpc>
                <a:spcPct val="100000"/>
              </a:lnSpc>
              <a:spcBef>
                <a:spcPts val="15"/>
              </a:spcBef>
              <a:buFont typeface="Arial" panose="020B0604020202020204" pitchFamily="34" charset="0"/>
              <a:buChar char="•"/>
            </a:pPr>
            <a:r>
              <a:rPr sz="2000" b="1" spc="-10" dirty="0">
                <a:latin typeface="Times New Roman" panose="02020603050405020304" charset="0"/>
                <a:cs typeface="Times New Roman" panose="02020603050405020304" charset="0"/>
              </a:rPr>
              <a:t>Passive</a:t>
            </a:r>
            <a:r>
              <a:rPr sz="2000" b="1" spc="-5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diffusion</a:t>
            </a:r>
            <a:r>
              <a:rPr lang="en-US" altLang="en-US" sz="2000" b="1" dirty="0">
                <a:latin typeface="Times New Roman" panose="02020603050405020304" charset="0"/>
                <a:cs typeface="Times New Roman" panose="02020603050405020304" charset="0"/>
              </a:rPr>
              <a:t>: </a:t>
            </a:r>
            <a:r>
              <a:rPr lang="en-US" altLang="en-US" sz="2000" b="0" dirty="0">
                <a:latin typeface="Times New Roman" panose="02020603050405020304" charset="0"/>
                <a:cs typeface="Times New Roman" panose="02020603050405020304" charset="0"/>
              </a:rPr>
              <a:t>also called as </a:t>
            </a:r>
            <a:r>
              <a:rPr lang="en-US" altLang="en-US" sz="2000" b="1" dirty="0">
                <a:latin typeface="Times New Roman" panose="02020603050405020304" charset="0"/>
                <a:cs typeface="Times New Roman" panose="02020603050405020304" charset="0"/>
              </a:rPr>
              <a:t>non-ionic diffusion.</a:t>
            </a:r>
            <a:r>
              <a:rPr lang="en-US" altLang="en-US" sz="2000" b="0" dirty="0">
                <a:latin typeface="Times New Roman" panose="02020603050405020304" charset="0"/>
                <a:cs typeface="Times New Roman" panose="02020603050405020304" charset="0"/>
              </a:rPr>
              <a:t> it is the major process for absorption of more than 90% of drugs. The driving force for this process is the </a:t>
            </a:r>
            <a:r>
              <a:rPr lang="en-US" altLang="en-US" sz="2000" b="1" dirty="0">
                <a:latin typeface="Times New Roman" panose="02020603050405020304" charset="0"/>
                <a:cs typeface="Times New Roman" panose="02020603050405020304" charset="0"/>
              </a:rPr>
              <a:t>concentration or electrochemical gradient.</a:t>
            </a:r>
            <a:r>
              <a:rPr lang="en-US" altLang="en-US" sz="2000" b="0" dirty="0">
                <a:latin typeface="Times New Roman" panose="02020603050405020304" charset="0"/>
                <a:cs typeface="Times New Roman" panose="02020603050405020304" charset="0"/>
              </a:rPr>
              <a:t> </a:t>
            </a:r>
            <a:r>
              <a:rPr lang="en-US" altLang="en-US" sz="2000" b="0" i="1" dirty="0">
                <a:latin typeface="Times New Roman" panose="02020603050405020304" charset="0"/>
                <a:cs typeface="Times New Roman" panose="02020603050405020304" charset="0"/>
              </a:rPr>
              <a:t>It </a:t>
            </a:r>
            <a:r>
              <a:rPr sz="2000" i="1" dirty="0">
                <a:latin typeface="Times New Roman" panose="02020603050405020304" charset="0"/>
                <a:cs typeface="Times New Roman" panose="02020603050405020304" charset="0"/>
              </a:rPr>
              <a:t>is</a:t>
            </a:r>
            <a:r>
              <a:rPr sz="2000" i="1" spc="-4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defined</a:t>
            </a:r>
            <a:r>
              <a:rPr sz="2000" i="1" spc="-40"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as</a:t>
            </a:r>
            <a:r>
              <a:rPr sz="2000" i="1" spc="-4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the</a:t>
            </a:r>
            <a:r>
              <a:rPr sz="2000" i="1" spc="-40" dirty="0">
                <a:latin typeface="Times New Roman" panose="02020603050405020304" charset="0"/>
                <a:cs typeface="Times New Roman" panose="02020603050405020304" charset="0"/>
              </a:rPr>
              <a:t> </a:t>
            </a:r>
            <a:r>
              <a:rPr sz="2000" i="1" spc="-10" dirty="0">
                <a:latin typeface="Times New Roman" panose="02020603050405020304" charset="0"/>
                <a:cs typeface="Times New Roman" panose="02020603050405020304" charset="0"/>
              </a:rPr>
              <a:t>difference</a:t>
            </a:r>
            <a:r>
              <a:rPr sz="2000" i="1" spc="-4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in</a:t>
            </a:r>
            <a:r>
              <a:rPr sz="2000" i="1" spc="-40"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the</a:t>
            </a:r>
            <a:r>
              <a:rPr sz="2000" i="1" spc="-4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drug</a:t>
            </a:r>
            <a:r>
              <a:rPr sz="2000" i="1" spc="-40" dirty="0">
                <a:latin typeface="Times New Roman" panose="02020603050405020304" charset="0"/>
                <a:cs typeface="Times New Roman" panose="02020603050405020304" charset="0"/>
              </a:rPr>
              <a:t> </a:t>
            </a:r>
            <a:r>
              <a:rPr sz="2000" i="1" spc="-10" dirty="0">
                <a:latin typeface="Times New Roman" panose="02020603050405020304" charset="0"/>
                <a:cs typeface="Times New Roman" panose="02020603050405020304" charset="0"/>
              </a:rPr>
              <a:t>concentration</a:t>
            </a:r>
            <a:r>
              <a:rPr sz="2000" i="1" spc="-4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on</a:t>
            </a:r>
            <a:r>
              <a:rPr sz="2000" i="1" spc="-40" dirty="0">
                <a:latin typeface="Times New Roman" panose="02020603050405020304" charset="0"/>
                <a:cs typeface="Times New Roman" panose="02020603050405020304" charset="0"/>
              </a:rPr>
              <a:t> </a:t>
            </a:r>
            <a:r>
              <a:rPr sz="2000" i="1" spc="-10" dirty="0">
                <a:latin typeface="Times New Roman" panose="02020603050405020304" charset="0"/>
                <a:cs typeface="Times New Roman" panose="02020603050405020304" charset="0"/>
              </a:rPr>
              <a:t>either </a:t>
            </a:r>
            <a:r>
              <a:rPr sz="2000" i="1" dirty="0">
                <a:latin typeface="Times New Roman" panose="02020603050405020304" charset="0"/>
                <a:cs typeface="Times New Roman" panose="02020603050405020304" charset="0"/>
              </a:rPr>
              <a:t>side</a:t>
            </a:r>
            <a:r>
              <a:rPr sz="2000" i="1" spc="-40"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of</a:t>
            </a:r>
            <a:r>
              <a:rPr sz="2000" i="1" spc="-40"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the</a:t>
            </a:r>
            <a:r>
              <a:rPr sz="2000" i="1" spc="-35" dirty="0">
                <a:latin typeface="Times New Roman" panose="02020603050405020304" charset="0"/>
                <a:cs typeface="Times New Roman" panose="02020603050405020304" charset="0"/>
              </a:rPr>
              <a:t> </a:t>
            </a:r>
            <a:r>
              <a:rPr sz="2000" i="1" spc="-10" dirty="0">
                <a:latin typeface="Times New Roman" panose="02020603050405020304" charset="0"/>
                <a:cs typeface="Times New Roman" panose="02020603050405020304" charset="0"/>
              </a:rPr>
              <a:t>membrane.</a:t>
            </a:r>
            <a:endParaRPr sz="2000" i="1">
              <a:latin typeface="Times New Roman" panose="02020603050405020304" charset="0"/>
              <a:cs typeface="Times New Roman" panose="02020603050405020304" charset="0"/>
            </a:endParaRPr>
          </a:p>
          <a:p>
            <a:pPr marL="216535" algn="just">
              <a:lnSpc>
                <a:spcPct val="100000"/>
              </a:lnSpc>
              <a:spcBef>
                <a:spcPts val="25"/>
              </a:spcBef>
            </a:pPr>
            <a:r>
              <a:rPr lang="en-US" altLang="en-US" sz="2000" dirty="0">
                <a:latin typeface="Times New Roman" panose="02020603050405020304" charset="0"/>
                <a:cs typeface="Times New Roman" panose="02020603050405020304" charset="0"/>
              </a:rPr>
              <a:t>     </a:t>
            </a:r>
          </a:p>
          <a:p>
            <a:pPr marL="216535" algn="just">
              <a:lnSpc>
                <a:spcPct val="100000"/>
              </a:lnSpc>
              <a:spcBef>
                <a:spcPts val="25"/>
              </a:spcBef>
            </a:pPr>
            <a:r>
              <a:rPr lang="en-US" altLang="en-US" sz="200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It</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can</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be</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best</a:t>
            </a:r>
            <a:r>
              <a:rPr sz="2000" spc="-3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expressed</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by</a:t>
            </a:r>
            <a:r>
              <a:rPr sz="2000" spc="-3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Fick’s</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first</a:t>
            </a:r>
            <a:r>
              <a:rPr sz="2000" b="1" spc="-3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law</a:t>
            </a:r>
            <a:r>
              <a:rPr sz="2000" b="1" spc="-3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of</a:t>
            </a:r>
            <a:r>
              <a:rPr sz="2000" b="1" spc="-30" dirty="0">
                <a:latin typeface="Times New Roman" panose="02020603050405020304" charset="0"/>
                <a:cs typeface="Times New Roman" panose="02020603050405020304" charset="0"/>
              </a:rPr>
              <a:t> </a:t>
            </a:r>
            <a:r>
              <a:rPr sz="2000" b="1" spc="-10" dirty="0">
                <a:latin typeface="Times New Roman" panose="02020603050405020304" charset="0"/>
                <a:cs typeface="Times New Roman" panose="02020603050405020304" charset="0"/>
              </a:rPr>
              <a:t>diffusion.</a:t>
            </a:r>
            <a:endParaRPr sz="2000" spc="-10" dirty="0">
              <a:latin typeface="Times New Roman" panose="02020603050405020304" charset="0"/>
              <a:cs typeface="Times New Roman" panose="02020603050405020304" charset="0"/>
            </a:endParaRPr>
          </a:p>
          <a:p>
            <a:pPr marL="216535">
              <a:lnSpc>
                <a:spcPct val="100000"/>
              </a:lnSpc>
              <a:spcBef>
                <a:spcPts val="25"/>
              </a:spcBef>
            </a:pPr>
            <a:endParaRPr sz="2000">
              <a:latin typeface="Times New Roman" panose="02020603050405020304" charset="0"/>
              <a:cs typeface="Times New Roman" panose="02020603050405020304" charset="0"/>
            </a:endParaRPr>
          </a:p>
          <a:p>
            <a:pPr marL="216535">
              <a:lnSpc>
                <a:spcPct val="100000"/>
              </a:lnSpc>
              <a:spcBef>
                <a:spcPts val="25"/>
              </a:spcBef>
            </a:pPr>
            <a:endParaRPr sz="2000">
              <a:latin typeface="Times New Roman" panose="02020603050405020304" charset="0"/>
              <a:cs typeface="Times New Roman" panose="02020603050405020304" charset="0"/>
            </a:endParaRPr>
          </a:p>
        </p:txBody>
      </p:sp>
      <p:pic>
        <p:nvPicPr>
          <p:cNvPr id="5" name="object 5"/>
          <p:cNvPicPr/>
          <p:nvPr/>
        </p:nvPicPr>
        <p:blipFill>
          <a:blip r:embed="rId2" cstate="print"/>
          <a:stretch>
            <a:fillRect/>
          </a:stretch>
        </p:blipFill>
        <p:spPr>
          <a:xfrm>
            <a:off x="2461895" y="3689985"/>
            <a:ext cx="4494530" cy="25806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859" y="548640"/>
            <a:ext cx="8388280" cy="760095"/>
          </a:xfrm>
          <a:prstGeom prst="rect">
            <a:avLst/>
          </a:prstGeom>
        </p:spPr>
        <p:txBody>
          <a:bodyPr vert="horz" wrap="square" lIns="0" tIns="391667" rIns="0" bIns="0" rtlCol="0">
            <a:spAutoFit/>
          </a:bodyPr>
          <a:lstStyle/>
          <a:p>
            <a:pPr marL="926465">
              <a:lnSpc>
                <a:spcPct val="100000"/>
              </a:lnSpc>
              <a:spcBef>
                <a:spcPts val="100"/>
              </a:spcBef>
            </a:pPr>
            <a:r>
              <a:rPr b="1" dirty="0">
                <a:latin typeface="Times New Roman" panose="02020603050405020304" charset="0"/>
                <a:cs typeface="Times New Roman" panose="02020603050405020304" charset="0"/>
              </a:rPr>
              <a:t>Fick’s</a:t>
            </a:r>
            <a:r>
              <a:rPr b="1" spc="-65" dirty="0">
                <a:latin typeface="Times New Roman" panose="02020603050405020304" charset="0"/>
                <a:cs typeface="Times New Roman" panose="02020603050405020304" charset="0"/>
              </a:rPr>
              <a:t> </a:t>
            </a:r>
            <a:r>
              <a:rPr b="1" dirty="0">
                <a:latin typeface="Times New Roman" panose="02020603050405020304" charset="0"/>
                <a:cs typeface="Times New Roman" panose="02020603050405020304" charset="0"/>
              </a:rPr>
              <a:t>first</a:t>
            </a:r>
            <a:r>
              <a:rPr b="1" spc="-60" dirty="0">
                <a:latin typeface="Times New Roman" panose="02020603050405020304" charset="0"/>
                <a:cs typeface="Times New Roman" panose="02020603050405020304" charset="0"/>
              </a:rPr>
              <a:t> </a:t>
            </a:r>
            <a:r>
              <a:rPr b="1" dirty="0">
                <a:latin typeface="Times New Roman" panose="02020603050405020304" charset="0"/>
                <a:cs typeface="Times New Roman" panose="02020603050405020304" charset="0"/>
              </a:rPr>
              <a:t>law</a:t>
            </a:r>
            <a:r>
              <a:rPr b="1" spc="-60" dirty="0">
                <a:latin typeface="Times New Roman" panose="02020603050405020304" charset="0"/>
                <a:cs typeface="Times New Roman" panose="02020603050405020304" charset="0"/>
              </a:rPr>
              <a:t> </a:t>
            </a:r>
            <a:r>
              <a:rPr b="1" dirty="0">
                <a:latin typeface="Times New Roman" panose="02020603050405020304" charset="0"/>
                <a:cs typeface="Times New Roman" panose="02020603050405020304" charset="0"/>
              </a:rPr>
              <a:t>of</a:t>
            </a:r>
            <a:r>
              <a:rPr b="1" spc="-60" dirty="0">
                <a:latin typeface="Times New Roman" panose="02020603050405020304" charset="0"/>
                <a:cs typeface="Times New Roman" panose="02020603050405020304" charset="0"/>
              </a:rPr>
              <a:t> </a:t>
            </a:r>
            <a:r>
              <a:rPr b="1" dirty="0">
                <a:latin typeface="Times New Roman" panose="02020603050405020304" charset="0"/>
                <a:cs typeface="Times New Roman" panose="02020603050405020304" charset="0"/>
              </a:rPr>
              <a:t>Diffusion</a:t>
            </a:r>
            <a:r>
              <a:rPr b="1" spc="-65" dirty="0">
                <a:latin typeface="Times New Roman" panose="02020603050405020304" charset="0"/>
                <a:cs typeface="Times New Roman" panose="02020603050405020304" charset="0"/>
              </a:rPr>
              <a:t> </a:t>
            </a:r>
            <a:r>
              <a:rPr b="1" dirty="0">
                <a:latin typeface="Times New Roman" panose="02020603050405020304" charset="0"/>
                <a:cs typeface="Times New Roman" panose="02020603050405020304" charset="0"/>
              </a:rPr>
              <a:t>–</a:t>
            </a:r>
            <a:r>
              <a:rPr b="1" spc="-60" dirty="0">
                <a:latin typeface="Times New Roman" panose="02020603050405020304" charset="0"/>
                <a:cs typeface="Times New Roman" panose="02020603050405020304" charset="0"/>
              </a:rPr>
              <a:t> </a:t>
            </a:r>
            <a:r>
              <a:rPr b="1" dirty="0">
                <a:latin typeface="Times New Roman" panose="02020603050405020304" charset="0"/>
                <a:cs typeface="Times New Roman" panose="02020603050405020304" charset="0"/>
              </a:rPr>
              <a:t>Passive</a:t>
            </a:r>
            <a:r>
              <a:rPr b="1" spc="-60" dirty="0">
                <a:latin typeface="Times New Roman" panose="02020603050405020304" charset="0"/>
                <a:cs typeface="Times New Roman" panose="02020603050405020304" charset="0"/>
              </a:rPr>
              <a:t> </a:t>
            </a:r>
            <a:r>
              <a:rPr b="1" spc="-10" dirty="0">
                <a:latin typeface="Times New Roman" panose="02020603050405020304" charset="0"/>
                <a:cs typeface="Times New Roman" panose="02020603050405020304" charset="0"/>
              </a:rPr>
              <a:t>diffusion</a:t>
            </a:r>
          </a:p>
        </p:txBody>
      </p:sp>
      <p:pic>
        <p:nvPicPr>
          <p:cNvPr id="3" name="object 3"/>
          <p:cNvPicPr/>
          <p:nvPr/>
        </p:nvPicPr>
        <p:blipFill>
          <a:blip r:embed="rId2" cstate="print"/>
          <a:stretch>
            <a:fillRect/>
          </a:stretch>
        </p:blipFill>
        <p:spPr>
          <a:xfrm>
            <a:off x="1520414" y="1524000"/>
            <a:ext cx="6026971" cy="40846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775" y="320675"/>
            <a:ext cx="8692515" cy="5177790"/>
          </a:xfrm>
          <a:prstGeom prst="rect">
            <a:avLst/>
          </a:prstGeom>
        </p:spPr>
        <p:txBody>
          <a:bodyPr vert="horz" wrap="square" lIns="0" tIns="10795" rIns="0" bIns="0" rtlCol="0">
            <a:noAutofit/>
          </a:bodyPr>
          <a:lstStyle/>
          <a:p>
            <a:pPr marL="38100" marR="30480" algn="just">
              <a:lnSpc>
                <a:spcPct val="101000"/>
              </a:lnSpc>
              <a:spcBef>
                <a:spcPts val="85"/>
              </a:spcBef>
            </a:pPr>
            <a:r>
              <a:rPr sz="2000" dirty="0">
                <a:latin typeface="Times New Roman" panose="02020603050405020304" charset="0"/>
                <a:cs typeface="Times New Roman" panose="02020603050405020304" charset="0"/>
              </a:rPr>
              <a:t>Initially,</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when</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is</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ingested,</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t>
            </a:r>
            <a:r>
              <a:rPr sz="2000" baseline="-32000" dirty="0">
                <a:latin typeface="Times New Roman" panose="02020603050405020304" charset="0"/>
                <a:cs typeface="Times New Roman" panose="02020603050405020304" charset="0"/>
              </a:rPr>
              <a:t>GIT</a:t>
            </a:r>
            <a:r>
              <a:rPr sz="2000" spc="217" baseline="-3200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G</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large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concentration</a:t>
            </a:r>
            <a:r>
              <a:rPr sz="2000" spc="-2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gradient </a:t>
            </a:r>
            <a:r>
              <a:rPr sz="2000" dirty="0">
                <a:latin typeface="Times New Roman" panose="02020603050405020304" charset="0"/>
                <a:cs typeface="Times New Roman" panose="02020603050405020304" charset="0"/>
              </a:rPr>
              <a:t>exists</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thereby</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acting</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as</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driving</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force</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for</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absorption.</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As</a:t>
            </a:r>
            <a:r>
              <a:rPr sz="2000" spc="-1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equilibrium </a:t>
            </a:r>
            <a:r>
              <a:rPr sz="2000" dirty="0">
                <a:latin typeface="Times New Roman" panose="02020603050405020304" charset="0"/>
                <a:cs typeface="Times New Roman" panose="02020603050405020304" charset="0"/>
              </a:rPr>
              <a:t>approaches,</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diffusion</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should</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stop</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consequently</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large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fraction</a:t>
            </a:r>
            <a:r>
              <a:rPr sz="2000" spc="-25" dirty="0">
                <a:latin typeface="Times New Roman" panose="02020603050405020304" charset="0"/>
                <a:cs typeface="Times New Roman" panose="02020603050405020304" charset="0"/>
              </a:rPr>
              <a:t> of </a:t>
            </a:r>
            <a:r>
              <a:rPr sz="2000" dirty="0">
                <a:latin typeface="Times New Roman" panose="02020603050405020304" charset="0"/>
                <a:cs typeface="Times New Roman" panose="02020603050405020304" charset="0"/>
              </a:rPr>
              <a:t>drug</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may</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remain</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unabsorbed.</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But</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this</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is</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not</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case;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once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1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passively </a:t>
            </a:r>
            <a:r>
              <a:rPr sz="2000" dirty="0">
                <a:latin typeface="Times New Roman" panose="02020603050405020304" charset="0"/>
                <a:cs typeface="Times New Roman" panose="02020603050405020304" charset="0"/>
              </a:rPr>
              <a:t>absorbed</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enters</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blood,</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it</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is</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rapidly</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swept</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away</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distributed</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into</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a:t>
            </a:r>
            <a:r>
              <a:rPr sz="2000" spc="-15" dirty="0">
                <a:latin typeface="Times New Roman" panose="02020603050405020304" charset="0"/>
                <a:cs typeface="Times New Roman" panose="02020603050405020304" charset="0"/>
              </a:rPr>
              <a:t> </a:t>
            </a:r>
            <a:r>
              <a:rPr sz="2000" spc="-20" dirty="0">
                <a:latin typeface="Times New Roman" panose="02020603050405020304" charset="0"/>
                <a:cs typeface="Times New Roman" panose="02020603050405020304" charset="0"/>
              </a:rPr>
              <a:t>much </a:t>
            </a:r>
            <a:r>
              <a:rPr sz="2000" dirty="0">
                <a:latin typeface="Times New Roman" panose="02020603050405020304" charset="0"/>
                <a:cs typeface="Times New Roman" panose="02020603050405020304" charset="0"/>
              </a:rPr>
              <a:t>larger</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volume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body</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fluids</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hence,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concentration</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at</a:t>
            </a:r>
            <a:r>
              <a:rPr sz="2000" spc="-15" dirty="0">
                <a:latin typeface="Times New Roman" panose="02020603050405020304" charset="0"/>
                <a:cs typeface="Times New Roman" panose="02020603050405020304" charset="0"/>
              </a:rPr>
              <a:t> </a:t>
            </a:r>
            <a:r>
              <a:rPr sz="2000" spc="-25" dirty="0">
                <a:latin typeface="Times New Roman" panose="02020603050405020304" charset="0"/>
                <a:cs typeface="Times New Roman" panose="02020603050405020304" charset="0"/>
              </a:rPr>
              <a:t>the </a:t>
            </a:r>
            <a:r>
              <a:rPr sz="2000" dirty="0">
                <a:latin typeface="Times New Roman" panose="02020603050405020304" charset="0"/>
                <a:cs typeface="Times New Roman" panose="02020603050405020304" charset="0"/>
              </a:rPr>
              <a:t>absorption</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site,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t>
            </a:r>
            <a:r>
              <a:rPr sz="2000" baseline="-32000" dirty="0">
                <a:latin typeface="Times New Roman" panose="02020603050405020304" charset="0"/>
                <a:cs typeface="Times New Roman" panose="02020603050405020304" charset="0"/>
              </a:rPr>
              <a:t>GIT</a:t>
            </a:r>
            <a:r>
              <a:rPr sz="2000" spc="-15" baseline="-3200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&gt;</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is</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maintained</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greater</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than</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concentration</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30" dirty="0">
                <a:latin typeface="Times New Roman" panose="02020603050405020304" charset="0"/>
                <a:cs typeface="Times New Roman" panose="02020603050405020304" charset="0"/>
              </a:rPr>
              <a:t> </a:t>
            </a:r>
            <a:r>
              <a:rPr sz="2000" spc="-25" dirty="0">
                <a:latin typeface="Times New Roman" panose="02020603050405020304" charset="0"/>
                <a:cs typeface="Times New Roman" panose="02020603050405020304" charset="0"/>
              </a:rPr>
              <a:t>in </a:t>
            </a:r>
            <a:r>
              <a:rPr sz="2000" dirty="0">
                <a:latin typeface="Times New Roman" panose="02020603050405020304" charset="0"/>
                <a:cs typeface="Times New Roman" panose="02020603050405020304" charset="0"/>
              </a:rPr>
              <a:t>plasma.</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Such</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condition</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is</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called</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as </a:t>
            </a:r>
            <a:r>
              <a:rPr sz="2000" b="1" dirty="0">
                <a:latin typeface="Times New Roman" panose="02020603050405020304" charset="0"/>
                <a:cs typeface="Times New Roman" panose="02020603050405020304" charset="0"/>
              </a:rPr>
              <a:t>sink</a:t>
            </a:r>
            <a:r>
              <a:rPr sz="2000" b="1" spc="-2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condition</a:t>
            </a:r>
            <a:r>
              <a:rPr sz="2000" b="1"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for</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3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absorption.</a:t>
            </a:r>
            <a:endParaRPr sz="2000">
              <a:latin typeface="Times New Roman" panose="02020603050405020304" charset="0"/>
              <a:cs typeface="Times New Roman" panose="02020603050405020304" charset="0"/>
            </a:endParaRPr>
          </a:p>
          <a:p>
            <a:pPr marL="38100" marR="80010" algn="just">
              <a:lnSpc>
                <a:spcPct val="101000"/>
              </a:lnSpc>
            </a:pPr>
            <a:r>
              <a:rPr sz="2000" dirty="0">
                <a:latin typeface="Times New Roman" panose="02020603050405020304" charset="0"/>
                <a:cs typeface="Times New Roman" panose="02020603050405020304" charset="0"/>
              </a:rPr>
              <a:t>Since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under</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usual</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conditions</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absorption,</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K</a:t>
            </a:r>
            <a:r>
              <a:rPr sz="2000" baseline="-32000" dirty="0">
                <a:latin typeface="Times New Roman" panose="02020603050405020304" charset="0"/>
                <a:cs typeface="Times New Roman" panose="02020603050405020304" charset="0"/>
              </a:rPr>
              <a:t>m/w</a:t>
            </a:r>
            <a:r>
              <a:rPr sz="2000" spc="225" baseline="-3200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h</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are</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constants,</a:t>
            </a:r>
            <a:r>
              <a:rPr sz="2000" spc="-20" dirty="0">
                <a:latin typeface="Times New Roman" panose="02020603050405020304" charset="0"/>
                <a:cs typeface="Times New Roman" panose="02020603050405020304" charset="0"/>
              </a:rPr>
              <a:t> </a:t>
            </a:r>
            <a:r>
              <a:rPr sz="2000" spc="-25" dirty="0">
                <a:latin typeface="Times New Roman" panose="02020603050405020304" charset="0"/>
                <a:cs typeface="Times New Roman" panose="02020603050405020304" charset="0"/>
              </a:rPr>
              <a:t>the </a:t>
            </a:r>
            <a:r>
              <a:rPr sz="2000" dirty="0">
                <a:latin typeface="Times New Roman" panose="02020603050405020304" charset="0"/>
                <a:cs typeface="Times New Roman" panose="02020603050405020304" charset="0"/>
              </a:rPr>
              <a:t>term</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DAK</a:t>
            </a:r>
            <a:r>
              <a:rPr sz="2000" spc="-10" dirty="0">
                <a:latin typeface="Times New Roman" panose="02020603050405020304" charset="0"/>
                <a:cs typeface="Times New Roman" panose="02020603050405020304" charset="0"/>
              </a:rPr>
              <a:t> </a:t>
            </a:r>
            <a:r>
              <a:rPr sz="2000" baseline="-32000" dirty="0">
                <a:latin typeface="Times New Roman" panose="02020603050405020304" charset="0"/>
                <a:cs typeface="Times New Roman" panose="02020603050405020304" charset="0"/>
              </a:rPr>
              <a:t>m/w</a:t>
            </a:r>
            <a:r>
              <a:rPr sz="2000" dirty="0">
                <a:latin typeface="Times New Roman" panose="02020603050405020304" charset="0"/>
                <a:cs typeface="Times New Roman" panose="02020603050405020304" charset="0"/>
              </a:rPr>
              <a:t>/h</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can</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replaced</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by</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combined</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constant</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P</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called</a:t>
            </a:r>
            <a:r>
              <a:rPr sz="2000" spc="-20" dirty="0">
                <a:latin typeface="Times New Roman" panose="02020603050405020304" charset="0"/>
                <a:cs typeface="Times New Roman" panose="02020603050405020304" charset="0"/>
              </a:rPr>
              <a:t> </a:t>
            </a:r>
            <a:r>
              <a:rPr sz="2000" spc="-25" dirty="0">
                <a:latin typeface="Times New Roman" panose="02020603050405020304" charset="0"/>
                <a:cs typeface="Times New Roman" panose="02020603050405020304" charset="0"/>
              </a:rPr>
              <a:t>as </a:t>
            </a:r>
            <a:r>
              <a:rPr sz="2000" i="1" dirty="0">
                <a:latin typeface="Times New Roman" panose="02020603050405020304" charset="0"/>
                <a:cs typeface="Times New Roman" panose="02020603050405020304" charset="0"/>
              </a:rPr>
              <a:t>permeability</a:t>
            </a:r>
            <a:r>
              <a:rPr sz="2000" i="1" spc="-2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coefficient.</a:t>
            </a:r>
            <a:r>
              <a:rPr sz="2000" i="1" spc="-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Permeability</a:t>
            </a:r>
            <a:r>
              <a:rPr sz="2000" b="1" spc="-1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refers</a:t>
            </a:r>
            <a:r>
              <a:rPr sz="2000" i="1" spc="-20"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to</a:t>
            </a:r>
            <a:r>
              <a:rPr sz="2000" i="1" spc="-2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the</a:t>
            </a:r>
            <a:r>
              <a:rPr sz="2000" i="1" spc="-20"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ease</a:t>
            </a:r>
            <a:r>
              <a:rPr sz="2000" i="1" spc="-2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with</a:t>
            </a:r>
            <a:r>
              <a:rPr sz="2000" i="1" spc="-20"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which</a:t>
            </a:r>
            <a:r>
              <a:rPr sz="2000" i="1" spc="-2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a</a:t>
            </a:r>
            <a:r>
              <a:rPr sz="2000" i="1" spc="-20"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drug</a:t>
            </a:r>
            <a:r>
              <a:rPr sz="2000" i="1" spc="-20" dirty="0">
                <a:latin typeface="Times New Roman" panose="02020603050405020304" charset="0"/>
                <a:cs typeface="Times New Roman" panose="02020603050405020304" charset="0"/>
              </a:rPr>
              <a:t> </a:t>
            </a:r>
            <a:r>
              <a:rPr sz="2000" i="1" spc="-25" dirty="0">
                <a:latin typeface="Times New Roman" panose="02020603050405020304" charset="0"/>
                <a:cs typeface="Times New Roman" panose="02020603050405020304" charset="0"/>
              </a:rPr>
              <a:t>can </a:t>
            </a:r>
            <a:r>
              <a:rPr sz="2000" i="1" dirty="0">
                <a:latin typeface="Times New Roman" panose="02020603050405020304" charset="0"/>
                <a:cs typeface="Times New Roman" panose="02020603050405020304" charset="0"/>
              </a:rPr>
              <a:t>penetrate</a:t>
            </a:r>
            <a:r>
              <a:rPr sz="2000" i="1" spc="-30"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or</a:t>
            </a:r>
            <a:r>
              <a:rPr sz="2000" i="1" spc="-2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diffuse</a:t>
            </a:r>
            <a:r>
              <a:rPr sz="2000" i="1" spc="-30"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through</a:t>
            </a:r>
            <a:r>
              <a:rPr sz="2000" i="1" spc="-25"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a</a:t>
            </a:r>
            <a:r>
              <a:rPr sz="2000" i="1" spc="-30" dirty="0">
                <a:latin typeface="Times New Roman" panose="02020603050405020304" charset="0"/>
                <a:cs typeface="Times New Roman" panose="02020603050405020304" charset="0"/>
              </a:rPr>
              <a:t> </a:t>
            </a:r>
            <a:r>
              <a:rPr sz="2000" i="1" dirty="0">
                <a:latin typeface="Times New Roman" panose="02020603050405020304" charset="0"/>
                <a:cs typeface="Times New Roman" panose="02020603050405020304" charset="0"/>
              </a:rPr>
              <a:t>membrane.</a:t>
            </a:r>
            <a:r>
              <a:rPr sz="2000" i="1" spc="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Moreover,</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due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to</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sink</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conditions,</a:t>
            </a:r>
            <a:r>
              <a:rPr sz="2000" spc="-25" dirty="0">
                <a:latin typeface="Times New Roman" panose="02020603050405020304" charset="0"/>
                <a:cs typeface="Times New Roman" panose="02020603050405020304" charset="0"/>
              </a:rPr>
              <a:t> the </a:t>
            </a:r>
            <a:r>
              <a:rPr sz="2000" dirty="0">
                <a:latin typeface="Times New Roman" panose="02020603050405020304" charset="0"/>
                <a:cs typeface="Times New Roman" panose="02020603050405020304" charset="0"/>
              </a:rPr>
              <a:t>concentration</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plasma</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is</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very</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small</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comparison</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to</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t>
            </a:r>
            <a:r>
              <a:rPr sz="2000" baseline="-32000" dirty="0">
                <a:latin typeface="Times New Roman" panose="02020603050405020304" charset="0"/>
                <a:cs typeface="Times New Roman" panose="02020603050405020304" charset="0"/>
              </a:rPr>
              <a:t>GIT</a:t>
            </a:r>
            <a:r>
              <a:rPr sz="2000" spc="225" baseline="-3200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AS</a:t>
            </a:r>
            <a:r>
              <a:rPr sz="2000" spc="-20" dirty="0">
                <a:latin typeface="Times New Roman" panose="02020603050405020304" charset="0"/>
                <a:cs typeface="Times New Roman" panose="02020603050405020304" charset="0"/>
              </a:rPr>
              <a:t> </a:t>
            </a:r>
            <a:r>
              <a:rPr sz="2000" spc="-50" dirty="0">
                <a:latin typeface="Times New Roman" panose="02020603050405020304" charset="0"/>
                <a:cs typeface="Times New Roman" panose="02020603050405020304" charset="0"/>
              </a:rPr>
              <a:t>a </a:t>
            </a:r>
            <a:r>
              <a:rPr sz="2000" dirty="0">
                <a:latin typeface="Times New Roman" panose="02020603050405020304" charset="0"/>
                <a:cs typeface="Times New Roman" panose="02020603050405020304" charset="0"/>
              </a:rPr>
              <a:t>result,</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equation</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(2.1)</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may</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simplified</a:t>
            </a:r>
            <a:r>
              <a:rPr sz="2000" spc="-20" dirty="0">
                <a:latin typeface="Times New Roman" panose="02020603050405020304" charset="0"/>
                <a:cs typeface="Times New Roman" panose="02020603050405020304" charset="0"/>
              </a:rPr>
              <a:t> </a:t>
            </a:r>
            <a:r>
              <a:rPr sz="2000" spc="-25" dirty="0">
                <a:latin typeface="Times New Roman" panose="02020603050405020304" charset="0"/>
                <a:cs typeface="Times New Roman" panose="02020603050405020304" charset="0"/>
              </a:rPr>
              <a:t>to:</a:t>
            </a:r>
            <a:endParaRPr sz="2000">
              <a:latin typeface="Times New Roman" panose="02020603050405020304" charset="0"/>
              <a:cs typeface="Times New Roman" panose="02020603050405020304" charset="0"/>
            </a:endParaRPr>
          </a:p>
        </p:txBody>
      </p:sp>
      <p:pic>
        <p:nvPicPr>
          <p:cNvPr id="3" name="object 3"/>
          <p:cNvPicPr/>
          <p:nvPr/>
        </p:nvPicPr>
        <p:blipFill>
          <a:blip r:embed="rId2" cstate="print"/>
          <a:stretch>
            <a:fillRect/>
          </a:stretch>
        </p:blipFill>
        <p:spPr>
          <a:xfrm>
            <a:off x="3352820" y="5029517"/>
            <a:ext cx="1724579" cy="8200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04800" y="381000"/>
            <a:ext cx="8656320" cy="5629275"/>
          </a:xfrm>
          <a:prstGeom prst="rect">
            <a:avLst/>
          </a:prstGeom>
        </p:spPr>
        <p:txBody>
          <a:bodyPr vert="horz" wrap="square" lIns="0" tIns="12700" rIns="0" bIns="0" rtlCol="0">
            <a:spAutoFit/>
          </a:bodyPr>
          <a:lstStyle/>
          <a:p>
            <a:pPr marL="354965" marR="5080" indent="-342900" algn="just">
              <a:lnSpc>
                <a:spcPct val="100000"/>
              </a:lnSpc>
              <a:spcBef>
                <a:spcPts val="100"/>
              </a:spcBef>
              <a:buFont typeface="Arial" panose="020B0604020202020204" pitchFamily="34" charset="0"/>
              <a:buChar char="•"/>
            </a:pPr>
            <a:r>
              <a:rPr sz="2000" b="1" dirty="0">
                <a:latin typeface="Times New Roman" panose="02020603050405020304" charset="0"/>
                <a:cs typeface="Times New Roman" panose="02020603050405020304" charset="0"/>
              </a:rPr>
              <a:t>Pore</a:t>
            </a:r>
            <a:r>
              <a:rPr sz="2000" b="1" spc="-5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transport-</a:t>
            </a:r>
            <a:r>
              <a:rPr sz="2000" b="1" spc="370" dirty="0">
                <a:latin typeface="Times New Roman" panose="02020603050405020304" charset="0"/>
                <a:cs typeface="Times New Roman" panose="02020603050405020304" charset="0"/>
              </a:rPr>
              <a:t> </a:t>
            </a:r>
            <a:r>
              <a:rPr lang="en-US" altLang="en-US" sz="2000" b="0" spc="370" dirty="0">
                <a:latin typeface="Times New Roman" panose="02020603050405020304" charset="0"/>
                <a:cs typeface="Times New Roman" panose="02020603050405020304" charset="0"/>
              </a:rPr>
              <a:t>It is also called a s</a:t>
            </a:r>
            <a:r>
              <a:rPr lang="en-US" altLang="en-US" sz="2000" b="1" spc="370" dirty="0">
                <a:latin typeface="Times New Roman" panose="02020603050405020304" charset="0"/>
                <a:cs typeface="Times New Roman" panose="02020603050405020304" charset="0"/>
              </a:rPr>
              <a:t> covective transport, bulk flow or filteration. </a:t>
            </a:r>
            <a:r>
              <a:rPr lang="en-US" altLang="en-US" sz="2000" b="0" spc="370" dirty="0">
                <a:latin typeface="Times New Roman" panose="02020603050405020304" charset="0"/>
                <a:cs typeface="Times New Roman" panose="02020603050405020304" charset="0"/>
              </a:rPr>
              <a:t>This mechanism is</a:t>
            </a:r>
            <a:r>
              <a:rPr lang="en-US" altLang="en-US" sz="2000" b="1" spc="37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responsible</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for</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transport</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4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molecules</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into</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cell</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through</a:t>
            </a:r>
            <a:r>
              <a:rPr sz="2000" spc="-40" dirty="0">
                <a:latin typeface="Times New Roman" panose="02020603050405020304" charset="0"/>
                <a:cs typeface="Times New Roman" panose="02020603050405020304" charset="0"/>
              </a:rPr>
              <a:t> </a:t>
            </a:r>
            <a:r>
              <a:rPr sz="2000" spc="-25" dirty="0">
                <a:latin typeface="Times New Roman" panose="02020603050405020304" charset="0"/>
                <a:cs typeface="Times New Roman" panose="02020603050405020304" charset="0"/>
              </a:rPr>
              <a:t>the </a:t>
            </a:r>
            <a:r>
              <a:rPr sz="2000" dirty="0">
                <a:latin typeface="Times New Roman" panose="02020603050405020304" charset="0"/>
                <a:cs typeface="Times New Roman" panose="02020603050405020304" charset="0"/>
              </a:rPr>
              <a:t>protein</a:t>
            </a:r>
            <a:r>
              <a:rPr sz="2000" spc="-5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channels</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present</a:t>
            </a:r>
            <a:r>
              <a:rPr sz="2000" spc="-5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5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cell</a:t>
            </a:r>
            <a:r>
              <a:rPr sz="2000" spc="-5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membrane.</a:t>
            </a:r>
          </a:p>
          <a:p>
            <a:pPr marL="164465" marR="5080" indent="-152400" algn="just">
              <a:lnSpc>
                <a:spcPct val="100000"/>
              </a:lnSpc>
              <a:spcBef>
                <a:spcPts val="100"/>
              </a:spcBef>
            </a:pPr>
            <a:r>
              <a:rPr lang="en-US" altLang="en-US" sz="2000">
                <a:latin typeface="Times New Roman" panose="02020603050405020304" charset="0"/>
                <a:cs typeface="Times New Roman" panose="02020603050405020304" charset="0"/>
              </a:rPr>
              <a:t>Following are the characteristics of pore transport.: </a:t>
            </a:r>
          </a:p>
          <a:p>
            <a:pPr marL="164465" marR="5080" indent="-152400" algn="just">
              <a:lnSpc>
                <a:spcPct val="100000"/>
              </a:lnSpc>
              <a:spcBef>
                <a:spcPts val="100"/>
              </a:spcBef>
            </a:pPr>
            <a:r>
              <a:rPr lang="en-US" altLang="en-US" sz="2000">
                <a:latin typeface="Times New Roman" panose="02020603050405020304" charset="0"/>
                <a:cs typeface="Times New Roman" panose="02020603050405020304" charset="0"/>
              </a:rPr>
              <a:t>1. The driving force is constituted by hydrostatic pressure or the osmotic differences across the mebrane due to which the bulk flow of water along wit solid molecules occurs through such aqueous channel. water flux that promotes such a transport is called as </a:t>
            </a:r>
            <a:r>
              <a:rPr lang="en-US" altLang="en-US" sz="2000" b="1">
                <a:latin typeface="Times New Roman" panose="02020603050405020304" charset="0"/>
                <a:cs typeface="Times New Roman" panose="02020603050405020304" charset="0"/>
              </a:rPr>
              <a:t>solvent drag.</a:t>
            </a:r>
          </a:p>
          <a:p>
            <a:pPr marL="164465" marR="5080" indent="-152400" algn="just">
              <a:lnSpc>
                <a:spcPct val="100000"/>
              </a:lnSpc>
              <a:spcBef>
                <a:spcPts val="100"/>
              </a:spcBef>
            </a:pPr>
            <a:r>
              <a:rPr lang="en-US" altLang="en-US" sz="2000" b="0">
                <a:latin typeface="Times New Roman" panose="02020603050405020304" charset="0"/>
                <a:cs typeface="Times New Roman" panose="02020603050405020304" charset="0"/>
              </a:rPr>
              <a:t>2. The process is important in the absorption of low molecular weight , low molecular size and generally water soluble drugs through narrow, aqueous filled channels or pores in the membrane structure -- for example urea, water and sugars.</a:t>
            </a:r>
          </a:p>
          <a:p>
            <a:pPr marL="164465" marR="5080" indent="-152400" algn="just">
              <a:lnSpc>
                <a:spcPct val="100000"/>
              </a:lnSpc>
              <a:spcBef>
                <a:spcPts val="100"/>
              </a:spcBef>
            </a:pPr>
            <a:r>
              <a:rPr lang="en-US" altLang="en-US" sz="2000" b="0">
                <a:latin typeface="Times New Roman" panose="02020603050405020304" charset="0"/>
                <a:cs typeface="Times New Roman" panose="02020603050405020304" charset="0"/>
              </a:rPr>
              <a:t>3. Chain like linear compounds of molecular weight upto 400daltons can be absorbed by filteration.</a:t>
            </a:r>
          </a:p>
          <a:p>
            <a:pPr marL="164465" marR="5080" indent="-152400" algn="just">
              <a:lnSpc>
                <a:spcPct val="100000"/>
              </a:lnSpc>
              <a:spcBef>
                <a:spcPts val="100"/>
              </a:spcBef>
            </a:pPr>
            <a:r>
              <a:rPr lang="en-US" altLang="en-US" sz="2000" b="0">
                <a:latin typeface="Times New Roman" panose="02020603050405020304" charset="0"/>
                <a:cs typeface="Times New Roman" panose="02020603050405020304" charset="0"/>
              </a:rPr>
              <a:t>  </a:t>
            </a:r>
          </a:p>
          <a:p>
            <a:pPr marL="164465" marR="5080" indent="-152400" algn="just">
              <a:lnSpc>
                <a:spcPct val="100000"/>
              </a:lnSpc>
              <a:spcBef>
                <a:spcPts val="100"/>
              </a:spcBef>
            </a:pPr>
            <a:r>
              <a:rPr lang="en-US" altLang="en-US" sz="2000" b="0">
                <a:latin typeface="Times New Roman" panose="02020603050405020304" charset="0"/>
                <a:cs typeface="Times New Roman" panose="02020603050405020304" charset="0"/>
              </a:rPr>
              <a:t>  drug permeation through water filled channels is of particular importance in renal excretion, removal of drug from the cerebrospinal fluid and entry of drugs into the liver.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a:spLocks noGrp="1"/>
          </p:cNvSpPr>
          <p:nvPr>
            <p:ph type="title"/>
          </p:nvPr>
        </p:nvSpPr>
        <p:spPr>
          <a:xfrm>
            <a:off x="377859" y="548640"/>
            <a:ext cx="8388280" cy="1241425"/>
          </a:xfrm>
          <a:prstGeom prst="rect">
            <a:avLst/>
          </a:prstGeom>
        </p:spPr>
        <p:txBody>
          <a:bodyPr vert="horz" wrap="square" lIns="0" tIns="10795" rIns="0" bIns="0" rtlCol="0">
            <a:spAutoFit/>
          </a:bodyPr>
          <a:lstStyle/>
          <a:p>
            <a:pPr marL="164465" marR="5080" indent="-152400" algn="just">
              <a:lnSpc>
                <a:spcPct val="100000"/>
              </a:lnSpc>
              <a:spcBef>
                <a:spcPts val="85"/>
              </a:spcBef>
            </a:pPr>
            <a:r>
              <a:rPr sz="2000" spc="-10" dirty="0">
                <a:latin typeface="Times New Roman" panose="02020603050405020304" charset="0"/>
                <a:cs typeface="Times New Roman" panose="02020603050405020304" charset="0"/>
              </a:rPr>
              <a:t>□</a:t>
            </a:r>
            <a:r>
              <a:rPr sz="2000" b="1" spc="-10" dirty="0">
                <a:latin typeface="Times New Roman" panose="02020603050405020304" charset="0"/>
                <a:cs typeface="Times New Roman" panose="02020603050405020304" charset="0"/>
              </a:rPr>
              <a:t>Ion-</a:t>
            </a:r>
            <a:r>
              <a:rPr sz="2000" b="1" dirty="0">
                <a:latin typeface="Times New Roman" panose="02020603050405020304" charset="0"/>
                <a:cs typeface="Times New Roman" panose="02020603050405020304" charset="0"/>
              </a:rPr>
              <a:t>pair</a:t>
            </a:r>
            <a:r>
              <a:rPr sz="2000" b="1" spc="-5" dirty="0">
                <a:latin typeface="Times New Roman" panose="02020603050405020304" charset="0"/>
                <a:cs typeface="Times New Roman" panose="02020603050405020304" charset="0"/>
              </a:rPr>
              <a:t> </a:t>
            </a:r>
            <a:r>
              <a:rPr sz="2000" b="1" spc="-10" dirty="0">
                <a:latin typeface="Times New Roman" panose="02020603050405020304" charset="0"/>
                <a:cs typeface="Times New Roman" panose="02020603050405020304" charset="0"/>
              </a:rPr>
              <a:t>transport</a:t>
            </a:r>
            <a:r>
              <a:rPr sz="2000" spc="-10" dirty="0">
                <a:latin typeface="Times New Roman" panose="02020603050405020304" charset="0"/>
                <a:cs typeface="Times New Roman" panose="02020603050405020304" charset="0"/>
              </a:rPr>
              <a:t>-</a:t>
            </a:r>
            <a:r>
              <a:rPr sz="2000" dirty="0">
                <a:latin typeface="Times New Roman" panose="02020603050405020304" charset="0"/>
                <a:cs typeface="Times New Roman" panose="02020603050405020304" charset="0"/>
              </a:rPr>
              <a:t>explains</a:t>
            </a:r>
            <a:r>
              <a:rPr sz="2000" spc="-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absorption</a:t>
            </a:r>
            <a:r>
              <a:rPr sz="2000" spc="-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drugs</a:t>
            </a:r>
            <a:r>
              <a:rPr sz="2000" spc="-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like </a:t>
            </a:r>
            <a:r>
              <a:rPr sz="2000" spc="-10" dirty="0">
                <a:latin typeface="Times New Roman" panose="02020603050405020304" charset="0"/>
                <a:cs typeface="Times New Roman" panose="02020603050405020304" charset="0"/>
              </a:rPr>
              <a:t>quaternary </a:t>
            </a:r>
            <a:r>
              <a:rPr sz="2000" dirty="0">
                <a:latin typeface="Times New Roman" panose="02020603050405020304" charset="0"/>
                <a:cs typeface="Times New Roman" panose="02020603050405020304" charset="0"/>
              </a:rPr>
              <a:t>ammonium</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compounds</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sulphonic</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acids,which</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ionise</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under</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all</a:t>
            </a:r>
            <a:r>
              <a:rPr sz="2000" spc="-15" dirty="0">
                <a:latin typeface="Times New Roman" panose="02020603050405020304" charset="0"/>
                <a:cs typeface="Times New Roman" panose="02020603050405020304" charset="0"/>
              </a:rPr>
              <a:t> </a:t>
            </a:r>
            <a:r>
              <a:rPr sz="2000" spc="-25" dirty="0">
                <a:latin typeface="Times New Roman" panose="02020603050405020304" charset="0"/>
                <a:cs typeface="Times New Roman" panose="02020603050405020304" charset="0"/>
              </a:rPr>
              <a:t>pH </a:t>
            </a:r>
            <a:r>
              <a:rPr sz="2000" spc="-10" dirty="0">
                <a:latin typeface="Times New Roman" panose="02020603050405020304" charset="0"/>
                <a:cs typeface="Times New Roman" panose="02020603050405020304" charset="0"/>
              </a:rPr>
              <a:t>conditions</a:t>
            </a:r>
            <a:r>
              <a:rPr lang="en-US" sz="2000" spc="-10" dirty="0">
                <a:latin typeface="Times New Roman" panose="02020603050405020304" charset="0"/>
                <a:cs typeface="Times New Roman" panose="02020603050405020304" charset="0"/>
              </a:rPr>
              <a:t>.</a:t>
            </a:r>
            <a:r>
              <a:rPr sz="2000" spc="-10" dirty="0">
                <a:latin typeface="Times New Roman" panose="02020603050405020304" charset="0"/>
                <a:cs typeface="Times New Roman" panose="02020603050405020304" charset="0"/>
              </a:rPr>
              <a:t>.</a:t>
            </a:r>
            <a:br>
              <a:rPr sz="2000" spc="-10" dirty="0">
                <a:latin typeface="Times New Roman" panose="02020603050405020304" charset="0"/>
                <a:cs typeface="Times New Roman" panose="02020603050405020304" charset="0"/>
              </a:rPr>
            </a:br>
            <a:r>
              <a:rPr lang="en-US" sz="2000" spc="-10" dirty="0">
                <a:latin typeface="Times New Roman" panose="02020603050405020304" charset="0"/>
                <a:cs typeface="Times New Roman" panose="02020603050405020304" charset="0"/>
              </a:rPr>
              <a:t>Propranolol, a basic drug that forms an ion pair with oleic acid is absorbed by this mechanism.</a:t>
            </a:r>
          </a:p>
        </p:txBody>
      </p:sp>
      <p:pic>
        <p:nvPicPr>
          <p:cNvPr id="4" name="object 3"/>
          <p:cNvPicPr>
            <a:picLocks noGrp="1" noChangeAspect="1"/>
          </p:cNvPicPr>
          <p:nvPr>
            <p:ph sz="half" idx="2"/>
          </p:nvPr>
        </p:nvPicPr>
        <p:blipFill>
          <a:blip r:embed="rId2" cstate="print"/>
          <a:stretch>
            <a:fillRect/>
          </a:stretch>
        </p:blipFill>
        <p:spPr>
          <a:xfrm>
            <a:off x="2667000" y="2286000"/>
            <a:ext cx="4800600" cy="30949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7045" y="228600"/>
            <a:ext cx="5203825" cy="935990"/>
          </a:xfrm>
          <a:prstGeom prst="rect">
            <a:avLst/>
          </a:prstGeom>
        </p:spPr>
        <p:txBody>
          <a:bodyPr vert="horz" wrap="square" lIns="0" tIns="12700" rIns="0" bIns="0" rtlCol="0">
            <a:spAutoFit/>
          </a:bodyPr>
          <a:lstStyle/>
          <a:p>
            <a:pPr marL="12700" algn="ctr">
              <a:lnSpc>
                <a:spcPct val="100000"/>
              </a:lnSpc>
              <a:spcBef>
                <a:spcPts val="100"/>
              </a:spcBef>
            </a:pPr>
            <a:r>
              <a:rPr sz="6000" b="1" spc="-10" dirty="0">
                <a:latin typeface="Times New Roman" panose="02020603050405020304"/>
                <a:cs typeface="Times New Roman" panose="02020603050405020304"/>
              </a:rPr>
              <a:t>Introduction</a:t>
            </a:r>
            <a:endParaRPr sz="6000" b="1">
              <a:latin typeface="Times New Roman" panose="02020603050405020304"/>
              <a:cs typeface="Times New Roman" panose="02020603050405020304"/>
            </a:endParaRPr>
          </a:p>
        </p:txBody>
      </p:sp>
      <p:sp>
        <p:nvSpPr>
          <p:cNvPr id="3" name="object 3"/>
          <p:cNvSpPr txBox="1">
            <a:spLocks noGrp="1"/>
          </p:cNvSpPr>
          <p:nvPr>
            <p:ph idx="1"/>
          </p:nvPr>
        </p:nvSpPr>
        <p:spPr>
          <a:xfrm>
            <a:off x="304800" y="1371600"/>
            <a:ext cx="8593455" cy="5194300"/>
          </a:xfrm>
          <a:prstGeom prst="rect">
            <a:avLst/>
          </a:prstGeom>
        </p:spPr>
        <p:txBody>
          <a:bodyPr vert="horz" wrap="square" lIns="0" tIns="10795" rIns="0" bIns="0" rtlCol="0">
            <a:noAutofit/>
          </a:bodyPr>
          <a:lstStyle/>
          <a:p>
            <a:pPr marL="92710" marR="171450" indent="-89535" algn="just">
              <a:lnSpc>
                <a:spcPct val="101000"/>
              </a:lnSpc>
              <a:spcBef>
                <a:spcPts val="85"/>
              </a:spcBef>
              <a:buSzPct val="94000"/>
              <a:buFont typeface="Arial" panose="020B0604020202020204"/>
              <a:buChar char="•"/>
              <a:tabLst>
                <a:tab pos="92710" algn="l"/>
              </a:tabLst>
            </a:pPr>
            <a:r>
              <a:rPr sz="2000" b="1" u="heavy" dirty="0">
                <a:solidFill>
                  <a:srgbClr val="002060"/>
                </a:solidFill>
                <a:uFill>
                  <a:solidFill>
                    <a:srgbClr val="000000"/>
                  </a:solidFill>
                </a:uFill>
                <a:latin typeface="Times New Roman" panose="02020603050405020304" charset="0"/>
                <a:cs typeface="Times New Roman" panose="02020603050405020304" charset="0"/>
              </a:rPr>
              <a:t>Biopharmaceutics</a:t>
            </a:r>
            <a:r>
              <a:rPr sz="2000" b="1" u="heavy" spc="-40" dirty="0">
                <a:solidFill>
                  <a:srgbClr val="002060"/>
                </a:solidFill>
                <a:uFill>
                  <a:solidFill>
                    <a:srgbClr val="000000"/>
                  </a:solidFill>
                </a:uFill>
                <a:latin typeface="Times New Roman" panose="02020603050405020304" charset="0"/>
                <a:cs typeface="Times New Roman" panose="02020603050405020304" charset="0"/>
              </a:rPr>
              <a:t> </a:t>
            </a:r>
            <a:r>
              <a:rPr sz="2000" b="1" u="heavy" dirty="0">
                <a:solidFill>
                  <a:srgbClr val="002060"/>
                </a:solidFill>
                <a:uFill>
                  <a:solidFill>
                    <a:srgbClr val="000000"/>
                  </a:solidFill>
                </a:uFill>
                <a:latin typeface="Times New Roman" panose="02020603050405020304" charset="0"/>
                <a:cs typeface="Times New Roman" panose="02020603050405020304" charset="0"/>
              </a:rPr>
              <a:t>:</a:t>
            </a:r>
            <a:r>
              <a:rPr sz="2000" b="1" u="heavy" spc="370" dirty="0">
                <a:solidFill>
                  <a:srgbClr val="002060"/>
                </a:solidFill>
                <a:uFill>
                  <a:solidFill>
                    <a:srgbClr val="000000"/>
                  </a:solidFill>
                </a:uFill>
                <a:latin typeface="Times New Roman" panose="02020603050405020304" charset="0"/>
                <a:cs typeface="Times New Roman" panose="02020603050405020304" charset="0"/>
              </a:rPr>
              <a:t> </a:t>
            </a:r>
            <a:r>
              <a:rPr sz="2000" u="heavy" dirty="0">
                <a:solidFill>
                  <a:srgbClr val="002060"/>
                </a:solidFill>
                <a:uFill>
                  <a:solidFill>
                    <a:srgbClr val="000000"/>
                  </a:solidFill>
                </a:uFill>
                <a:latin typeface="Times New Roman" panose="02020603050405020304" charset="0"/>
                <a:cs typeface="Times New Roman" panose="02020603050405020304" charset="0"/>
              </a:rPr>
              <a:t>T</a:t>
            </a:r>
            <a:r>
              <a:rPr sz="2000" dirty="0">
                <a:solidFill>
                  <a:srgbClr val="002060"/>
                </a:solidFill>
                <a:latin typeface="Times New Roman" panose="02020603050405020304" charset="0"/>
                <a:cs typeface="Times New Roman" panose="02020603050405020304" charset="0"/>
              </a:rPr>
              <a:t>he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study</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of</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factors</a:t>
            </a:r>
            <a:r>
              <a:rPr sz="2000" spc="-40"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influencing</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rate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and</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amount</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of</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drug</a:t>
            </a:r>
            <a:r>
              <a:rPr sz="2000" spc="-35" dirty="0">
                <a:solidFill>
                  <a:srgbClr val="002060"/>
                </a:solidFill>
                <a:latin typeface="Times New Roman" panose="02020603050405020304" charset="0"/>
                <a:cs typeface="Times New Roman" panose="02020603050405020304" charset="0"/>
              </a:rPr>
              <a:t> </a:t>
            </a:r>
            <a:r>
              <a:rPr sz="2000" spc="-20" dirty="0">
                <a:solidFill>
                  <a:srgbClr val="002060"/>
                </a:solidFill>
                <a:latin typeface="Times New Roman" panose="02020603050405020304" charset="0"/>
                <a:cs typeface="Times New Roman" panose="02020603050405020304" charset="0"/>
              </a:rPr>
              <a:t>that </a:t>
            </a:r>
            <a:r>
              <a:rPr sz="2000" dirty="0">
                <a:solidFill>
                  <a:srgbClr val="002060"/>
                </a:solidFill>
                <a:latin typeface="Times New Roman" panose="02020603050405020304" charset="0"/>
                <a:cs typeface="Times New Roman" panose="02020603050405020304" charset="0"/>
              </a:rPr>
              <a:t>reaches</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systemic</a:t>
            </a:r>
            <a:r>
              <a:rPr sz="2000" spc="-35"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circulation</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and</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use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of</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this</a:t>
            </a:r>
            <a:r>
              <a:rPr sz="2000" spc="-40"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information</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to</a:t>
            </a:r>
            <a:r>
              <a:rPr sz="2000" spc="-35"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optimise</a:t>
            </a:r>
            <a:r>
              <a:rPr sz="2000" spc="-35" dirty="0">
                <a:solidFill>
                  <a:srgbClr val="002060"/>
                </a:solidFill>
                <a:latin typeface="Times New Roman" panose="02020603050405020304" charset="0"/>
                <a:cs typeface="Times New Roman" panose="02020603050405020304" charset="0"/>
              </a:rPr>
              <a:t> </a:t>
            </a:r>
            <a:r>
              <a:rPr sz="2000" spc="-25" dirty="0">
                <a:solidFill>
                  <a:srgbClr val="002060"/>
                </a:solidFill>
                <a:latin typeface="Times New Roman" panose="02020603050405020304" charset="0"/>
                <a:cs typeface="Times New Roman" panose="02020603050405020304" charset="0"/>
              </a:rPr>
              <a:t>the </a:t>
            </a:r>
            <a:r>
              <a:rPr sz="2000" spc="-10" dirty="0">
                <a:solidFill>
                  <a:srgbClr val="002060"/>
                </a:solidFill>
                <a:latin typeface="Times New Roman" panose="02020603050405020304" charset="0"/>
                <a:cs typeface="Times New Roman" panose="02020603050405020304" charset="0"/>
              </a:rPr>
              <a:t>therapeutic</a:t>
            </a:r>
            <a:r>
              <a:rPr sz="2000" spc="-6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efficacy</a:t>
            </a:r>
            <a:r>
              <a:rPr sz="2000" spc="-5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of</a:t>
            </a:r>
            <a:r>
              <a:rPr sz="2000" spc="-5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drug</a:t>
            </a:r>
            <a:r>
              <a:rPr sz="2000" spc="-50"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products.</a:t>
            </a:r>
          </a:p>
          <a:p>
            <a:pPr marL="92710" marR="302895" indent="-89535" algn="just">
              <a:lnSpc>
                <a:spcPct val="101000"/>
              </a:lnSpc>
              <a:buSzPct val="94000"/>
              <a:buFont typeface="Arial" panose="020B0604020202020204"/>
              <a:buChar char="•"/>
              <a:tabLst>
                <a:tab pos="92710" algn="l"/>
              </a:tabLst>
            </a:pPr>
            <a:r>
              <a:rPr sz="2000" b="1" u="heavy" dirty="0">
                <a:solidFill>
                  <a:srgbClr val="002060"/>
                </a:solidFill>
                <a:uFill>
                  <a:solidFill>
                    <a:srgbClr val="000000"/>
                  </a:solidFill>
                </a:uFill>
                <a:latin typeface="Times New Roman" panose="02020603050405020304" charset="0"/>
                <a:cs typeface="Times New Roman" panose="02020603050405020304" charset="0"/>
              </a:rPr>
              <a:t>Absorption</a:t>
            </a:r>
            <a:r>
              <a:rPr sz="2000" b="1" u="heavy" spc="-30" dirty="0">
                <a:solidFill>
                  <a:srgbClr val="002060"/>
                </a:solidFill>
                <a:uFill>
                  <a:solidFill>
                    <a:srgbClr val="000000"/>
                  </a:solidFill>
                </a:uFill>
                <a:latin typeface="Times New Roman" panose="02020603050405020304" charset="0"/>
                <a:cs typeface="Times New Roman" panose="02020603050405020304" charset="0"/>
              </a:rPr>
              <a:t> </a:t>
            </a:r>
            <a:r>
              <a:rPr sz="2000" b="1" u="heavy" dirty="0">
                <a:solidFill>
                  <a:srgbClr val="002060"/>
                </a:solidFill>
                <a:uFill>
                  <a:solidFill>
                    <a:srgbClr val="000000"/>
                  </a:solidFill>
                </a:uFill>
                <a:latin typeface="Times New Roman" panose="02020603050405020304" charset="0"/>
                <a:cs typeface="Times New Roman" panose="02020603050405020304" charset="0"/>
              </a:rPr>
              <a:t>:</a:t>
            </a:r>
            <a:r>
              <a:rPr sz="2000" b="1" u="heavy" spc="-20" dirty="0">
                <a:solidFill>
                  <a:srgbClr val="002060"/>
                </a:solidFill>
                <a:uFill>
                  <a:solidFill>
                    <a:srgbClr val="000000"/>
                  </a:solidFill>
                </a:uFill>
                <a:latin typeface="Times New Roman" panose="02020603050405020304" charset="0"/>
                <a:cs typeface="Times New Roman" panose="02020603050405020304" charset="0"/>
              </a:rPr>
              <a:t> </a:t>
            </a:r>
            <a:r>
              <a:rPr sz="2000" b="1" spc="-2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The</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process</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of</a:t>
            </a:r>
            <a:r>
              <a:rPr sz="2000" spc="-30"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movement</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of</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drug</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from</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its</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site</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of</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administration</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to</a:t>
            </a:r>
            <a:r>
              <a:rPr sz="2000" spc="-30" dirty="0">
                <a:solidFill>
                  <a:srgbClr val="002060"/>
                </a:solidFill>
                <a:latin typeface="Times New Roman" panose="02020603050405020304" charset="0"/>
                <a:cs typeface="Times New Roman" panose="02020603050405020304" charset="0"/>
              </a:rPr>
              <a:t> </a:t>
            </a:r>
            <a:r>
              <a:rPr sz="2000" spc="-25" dirty="0">
                <a:solidFill>
                  <a:srgbClr val="002060"/>
                </a:solidFill>
                <a:latin typeface="Times New Roman" panose="02020603050405020304" charset="0"/>
                <a:cs typeface="Times New Roman" panose="02020603050405020304" charset="0"/>
              </a:rPr>
              <a:t>the </a:t>
            </a:r>
            <a:r>
              <a:rPr sz="2000" dirty="0">
                <a:solidFill>
                  <a:srgbClr val="002060"/>
                </a:solidFill>
                <a:latin typeface="Times New Roman" panose="02020603050405020304" charset="0"/>
                <a:cs typeface="Times New Roman" panose="02020603050405020304" charset="0"/>
              </a:rPr>
              <a:t>systemic</a:t>
            </a:r>
            <a:r>
              <a:rPr sz="2000" spc="-40"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circulation.</a:t>
            </a:r>
          </a:p>
          <a:p>
            <a:pPr marL="92710" indent="-88900" algn="just">
              <a:lnSpc>
                <a:spcPct val="100000"/>
              </a:lnSpc>
              <a:spcBef>
                <a:spcPts val="15"/>
              </a:spcBef>
              <a:buSzPct val="94000"/>
              <a:buFont typeface="Arial" panose="020B0604020202020204"/>
              <a:buChar char="•"/>
              <a:tabLst>
                <a:tab pos="92710" algn="l"/>
              </a:tabLst>
            </a:pPr>
            <a:r>
              <a:rPr sz="2000" b="1" u="heavy" dirty="0">
                <a:solidFill>
                  <a:srgbClr val="002060"/>
                </a:solidFill>
                <a:uFill>
                  <a:solidFill>
                    <a:srgbClr val="000000"/>
                  </a:solidFill>
                </a:uFill>
                <a:latin typeface="Times New Roman" panose="02020603050405020304" charset="0"/>
                <a:cs typeface="Times New Roman" panose="02020603050405020304" charset="0"/>
              </a:rPr>
              <a:t>Bioavailability</a:t>
            </a:r>
            <a:r>
              <a:rPr sz="2000" b="1" u="heavy" spc="-40" dirty="0">
                <a:solidFill>
                  <a:srgbClr val="002060"/>
                </a:solidFill>
                <a:uFill>
                  <a:solidFill>
                    <a:srgbClr val="000000"/>
                  </a:solidFill>
                </a:uFill>
                <a:latin typeface="Times New Roman" panose="02020603050405020304" charset="0"/>
                <a:cs typeface="Times New Roman" panose="02020603050405020304" charset="0"/>
              </a:rPr>
              <a:t> </a:t>
            </a:r>
            <a:r>
              <a:rPr sz="2000" b="1" u="heavy" dirty="0">
                <a:solidFill>
                  <a:srgbClr val="002060"/>
                </a:solidFill>
                <a:uFill>
                  <a:solidFill>
                    <a:srgbClr val="000000"/>
                  </a:solidFill>
                </a:uFill>
                <a:latin typeface="Times New Roman" panose="02020603050405020304" charset="0"/>
                <a:cs typeface="Times New Roman" panose="02020603050405020304" charset="0"/>
              </a:rPr>
              <a:t>:</a:t>
            </a:r>
            <a:r>
              <a:rPr sz="2000" b="1" u="heavy" spc="-40" dirty="0">
                <a:solidFill>
                  <a:srgbClr val="002060"/>
                </a:solidFill>
                <a:uFill>
                  <a:solidFill>
                    <a:srgbClr val="000000"/>
                  </a:solidFill>
                </a:uFill>
                <a:latin typeface="Times New Roman" panose="02020603050405020304" charset="0"/>
                <a:cs typeface="Times New Roman" panose="02020603050405020304" charset="0"/>
              </a:rPr>
              <a:t> </a:t>
            </a:r>
            <a:r>
              <a:rPr sz="2000" u="heavy" dirty="0">
                <a:solidFill>
                  <a:srgbClr val="002060"/>
                </a:solidFill>
                <a:uFill>
                  <a:solidFill>
                    <a:srgbClr val="000000"/>
                  </a:solidFill>
                </a:uFill>
                <a:latin typeface="Times New Roman" panose="02020603050405020304" charset="0"/>
                <a:cs typeface="Times New Roman" panose="02020603050405020304" charset="0"/>
              </a:rPr>
              <a:t>T</a:t>
            </a:r>
            <a:r>
              <a:rPr sz="2000" dirty="0">
                <a:solidFill>
                  <a:srgbClr val="002060"/>
                </a:solidFill>
                <a:latin typeface="Times New Roman" panose="02020603050405020304" charset="0"/>
                <a:cs typeface="Times New Roman" panose="02020603050405020304" charset="0"/>
              </a:rPr>
              <a:t>he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rate</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and</a:t>
            </a:r>
            <a:r>
              <a:rPr sz="2000" spc="-35"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extent(amount)of</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drug</a:t>
            </a:r>
            <a:r>
              <a:rPr sz="2000" spc="-40"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absorption.</a:t>
            </a:r>
          </a:p>
          <a:p>
            <a:pPr marL="92710" marR="461010" indent="-89535" algn="just">
              <a:lnSpc>
                <a:spcPct val="101000"/>
              </a:lnSpc>
              <a:buSzPct val="94000"/>
              <a:buFont typeface="Arial" panose="020B0604020202020204"/>
              <a:buChar char="•"/>
              <a:tabLst>
                <a:tab pos="92710" algn="l"/>
              </a:tabLst>
            </a:pPr>
            <a:r>
              <a:rPr sz="2000" b="1" u="heavy" dirty="0">
                <a:solidFill>
                  <a:srgbClr val="002060"/>
                </a:solidFill>
                <a:uFill>
                  <a:solidFill>
                    <a:srgbClr val="000000"/>
                  </a:solidFill>
                </a:uFill>
                <a:latin typeface="Times New Roman" panose="02020603050405020304" charset="0"/>
                <a:cs typeface="Times New Roman" panose="02020603050405020304" charset="0"/>
              </a:rPr>
              <a:t>Drug</a:t>
            </a:r>
            <a:r>
              <a:rPr sz="2000" b="1" u="heavy" spc="-35" dirty="0">
                <a:solidFill>
                  <a:srgbClr val="002060"/>
                </a:solidFill>
                <a:uFill>
                  <a:solidFill>
                    <a:srgbClr val="000000"/>
                  </a:solidFill>
                </a:uFill>
                <a:latin typeface="Times New Roman" panose="02020603050405020304" charset="0"/>
                <a:cs typeface="Times New Roman" panose="02020603050405020304" charset="0"/>
              </a:rPr>
              <a:t> </a:t>
            </a:r>
            <a:r>
              <a:rPr sz="2000" b="1" u="heavy" dirty="0">
                <a:solidFill>
                  <a:srgbClr val="002060"/>
                </a:solidFill>
                <a:uFill>
                  <a:solidFill>
                    <a:srgbClr val="000000"/>
                  </a:solidFill>
                </a:uFill>
                <a:latin typeface="Times New Roman" panose="02020603050405020304" charset="0"/>
                <a:cs typeface="Times New Roman" panose="02020603050405020304" charset="0"/>
              </a:rPr>
              <a:t>distribution</a:t>
            </a:r>
            <a:r>
              <a:rPr sz="2000" b="1" u="heavy" spc="-35" dirty="0">
                <a:solidFill>
                  <a:srgbClr val="002060"/>
                </a:solidFill>
                <a:uFill>
                  <a:solidFill>
                    <a:srgbClr val="000000"/>
                  </a:solidFill>
                </a:uFill>
                <a:latin typeface="Times New Roman" panose="02020603050405020304" charset="0"/>
                <a:cs typeface="Times New Roman" panose="02020603050405020304" charset="0"/>
              </a:rPr>
              <a:t> </a:t>
            </a:r>
            <a:r>
              <a:rPr sz="2000" b="1" u="heavy" dirty="0">
                <a:solidFill>
                  <a:srgbClr val="002060"/>
                </a:solidFill>
                <a:uFill>
                  <a:solidFill>
                    <a:srgbClr val="000000"/>
                  </a:solidFill>
                </a:uFill>
                <a:latin typeface="Times New Roman" panose="02020603050405020304" charset="0"/>
                <a:cs typeface="Times New Roman" panose="02020603050405020304" charset="0"/>
              </a:rPr>
              <a:t>:</a:t>
            </a:r>
            <a:r>
              <a:rPr sz="2000" u="heavy" spc="345" dirty="0">
                <a:solidFill>
                  <a:srgbClr val="002060"/>
                </a:solidFill>
                <a:uFill>
                  <a:solidFill>
                    <a:srgbClr val="000000"/>
                  </a:solidFill>
                </a:uFill>
                <a:latin typeface="Times New Roman" panose="02020603050405020304" charset="0"/>
                <a:cs typeface="Times New Roman" panose="02020603050405020304" charset="0"/>
              </a:rPr>
              <a:t> </a:t>
            </a:r>
            <a:r>
              <a:rPr sz="2000" u="heavy" dirty="0">
                <a:solidFill>
                  <a:srgbClr val="002060"/>
                </a:solidFill>
                <a:uFill>
                  <a:solidFill>
                    <a:srgbClr val="000000"/>
                  </a:solidFill>
                </a:uFill>
                <a:latin typeface="Times New Roman" panose="02020603050405020304" charset="0"/>
                <a:cs typeface="Times New Roman" panose="02020603050405020304" charset="0"/>
              </a:rPr>
              <a:t>T</a:t>
            </a:r>
            <a:r>
              <a:rPr sz="2000" dirty="0">
                <a:solidFill>
                  <a:srgbClr val="002060"/>
                </a:solidFill>
                <a:latin typeface="Times New Roman" panose="02020603050405020304" charset="0"/>
                <a:cs typeface="Times New Roman" panose="02020603050405020304" charset="0"/>
              </a:rPr>
              <a:t>he</a:t>
            </a:r>
            <a:r>
              <a:rPr sz="2000" spc="-35"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movement</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of</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drug</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between</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on</a:t>
            </a:r>
            <a:r>
              <a:rPr sz="2000" spc="-35"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compartment</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and</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to</a:t>
            </a:r>
            <a:r>
              <a:rPr sz="2000" spc="-35"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other (generally</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blood</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and</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extra</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vascular</a:t>
            </a:r>
            <a:r>
              <a:rPr sz="2000" spc="-35"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tissues).</a:t>
            </a:r>
          </a:p>
          <a:p>
            <a:pPr marL="92710" marR="110490" indent="-89535" algn="just">
              <a:lnSpc>
                <a:spcPct val="101000"/>
              </a:lnSpc>
              <a:buSzPct val="94000"/>
              <a:buFont typeface="Arial" panose="020B0604020202020204"/>
              <a:buChar char="•"/>
              <a:tabLst>
                <a:tab pos="92710" algn="l"/>
              </a:tabLst>
            </a:pPr>
            <a:r>
              <a:rPr sz="2000" b="1" u="heavy" dirty="0">
                <a:solidFill>
                  <a:srgbClr val="002060"/>
                </a:solidFill>
                <a:uFill>
                  <a:solidFill>
                    <a:srgbClr val="000000"/>
                  </a:solidFill>
                </a:uFill>
                <a:latin typeface="Times New Roman" panose="02020603050405020304" charset="0"/>
                <a:cs typeface="Times New Roman" panose="02020603050405020304" charset="0"/>
              </a:rPr>
              <a:t>Elimination</a:t>
            </a:r>
            <a:r>
              <a:rPr sz="2000" b="1" u="heavy" spc="-40" dirty="0">
                <a:solidFill>
                  <a:srgbClr val="002060"/>
                </a:solidFill>
                <a:uFill>
                  <a:solidFill>
                    <a:srgbClr val="000000"/>
                  </a:solidFill>
                </a:uFill>
                <a:latin typeface="Times New Roman" panose="02020603050405020304" charset="0"/>
                <a:cs typeface="Times New Roman" panose="02020603050405020304" charset="0"/>
              </a:rPr>
              <a:t> </a:t>
            </a:r>
            <a:r>
              <a:rPr sz="2000" b="1" u="heavy" dirty="0">
                <a:solidFill>
                  <a:srgbClr val="002060"/>
                </a:solidFill>
                <a:uFill>
                  <a:solidFill>
                    <a:srgbClr val="000000"/>
                  </a:solidFill>
                </a:uFill>
                <a:latin typeface="Times New Roman" panose="02020603050405020304" charset="0"/>
                <a:cs typeface="Times New Roman" panose="02020603050405020304" charset="0"/>
              </a:rPr>
              <a:t>:</a:t>
            </a:r>
            <a:r>
              <a:rPr sz="2000" b="1" u="heavy" spc="340" dirty="0">
                <a:solidFill>
                  <a:srgbClr val="002060"/>
                </a:solidFill>
                <a:uFill>
                  <a:solidFill>
                    <a:srgbClr val="000000"/>
                  </a:solidFill>
                </a:uFill>
                <a:latin typeface="Times New Roman" panose="02020603050405020304" charset="0"/>
                <a:cs typeface="Times New Roman" panose="02020603050405020304" charset="0"/>
              </a:rPr>
              <a:t> </a:t>
            </a:r>
            <a:r>
              <a:rPr sz="2000" u="heavy" dirty="0">
                <a:solidFill>
                  <a:srgbClr val="002060"/>
                </a:solidFill>
                <a:uFill>
                  <a:solidFill>
                    <a:srgbClr val="000000"/>
                  </a:solidFill>
                </a:uFill>
                <a:latin typeface="Times New Roman" panose="02020603050405020304" charset="0"/>
                <a:cs typeface="Times New Roman" panose="02020603050405020304" charset="0"/>
              </a:rPr>
              <a:t>T</a:t>
            </a:r>
            <a:r>
              <a:rPr sz="2000" dirty="0">
                <a:solidFill>
                  <a:srgbClr val="002060"/>
                </a:solidFill>
                <a:latin typeface="Times New Roman" panose="02020603050405020304" charset="0"/>
                <a:cs typeface="Times New Roman" panose="02020603050405020304" charset="0"/>
              </a:rPr>
              <a:t>he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process</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that</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tends</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to</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remove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the</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drug</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from</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body</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and</a:t>
            </a:r>
            <a:r>
              <a:rPr sz="2000" spc="-35"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terminate </a:t>
            </a:r>
            <a:r>
              <a:rPr sz="2000" dirty="0">
                <a:solidFill>
                  <a:srgbClr val="002060"/>
                </a:solidFill>
                <a:latin typeface="Times New Roman" panose="02020603050405020304" charset="0"/>
                <a:cs typeface="Times New Roman" panose="02020603050405020304" charset="0"/>
              </a:rPr>
              <a:t>its</a:t>
            </a:r>
            <a:r>
              <a:rPr sz="2000" spc="-25"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action.</a:t>
            </a:r>
          </a:p>
          <a:p>
            <a:pPr marL="92710" algn="just">
              <a:lnSpc>
                <a:spcPct val="100000"/>
              </a:lnSpc>
              <a:spcBef>
                <a:spcPts val="15"/>
              </a:spcBef>
            </a:pPr>
            <a:r>
              <a:rPr sz="2000" dirty="0">
                <a:solidFill>
                  <a:srgbClr val="002060"/>
                </a:solidFill>
                <a:latin typeface="Times New Roman" panose="02020603050405020304" charset="0"/>
                <a:cs typeface="Times New Roman" panose="02020603050405020304" charset="0"/>
              </a:rPr>
              <a:t>occurs</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by</a:t>
            </a:r>
            <a:r>
              <a:rPr sz="2000" spc="-4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2</a:t>
            </a:r>
            <a:r>
              <a:rPr sz="2000" spc="-40"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processes-</a:t>
            </a:r>
          </a:p>
          <a:p>
            <a:pPr marL="506095" algn="just">
              <a:lnSpc>
                <a:spcPct val="100000"/>
              </a:lnSpc>
              <a:spcBef>
                <a:spcPts val="15"/>
              </a:spcBef>
            </a:pPr>
            <a:r>
              <a:rPr sz="2000" b="1" u="heavy" dirty="0">
                <a:solidFill>
                  <a:srgbClr val="002060"/>
                </a:solidFill>
                <a:uFill>
                  <a:solidFill>
                    <a:srgbClr val="000000"/>
                  </a:solidFill>
                </a:uFill>
                <a:latin typeface="Times New Roman" panose="02020603050405020304" charset="0"/>
                <a:cs typeface="Times New Roman" panose="02020603050405020304" charset="0"/>
              </a:rPr>
              <a:t>Biotransformation</a:t>
            </a:r>
            <a:r>
              <a:rPr sz="2000" b="1" u="heavy" spc="-60" dirty="0">
                <a:solidFill>
                  <a:srgbClr val="002060"/>
                </a:solidFill>
                <a:uFill>
                  <a:solidFill>
                    <a:srgbClr val="000000"/>
                  </a:solidFill>
                </a:u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(metabolism):</a:t>
            </a:r>
            <a:r>
              <a:rPr sz="2000" spc="27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which</a:t>
            </a:r>
            <a:r>
              <a:rPr sz="2000" spc="-7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usually</a:t>
            </a:r>
            <a:r>
              <a:rPr sz="2000" spc="-7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inactivates</a:t>
            </a:r>
            <a:r>
              <a:rPr sz="2000" spc="-7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the</a:t>
            </a:r>
            <a:r>
              <a:rPr sz="2000" spc="-75"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drug.</a:t>
            </a:r>
          </a:p>
          <a:p>
            <a:pPr marL="506095" algn="just">
              <a:lnSpc>
                <a:spcPct val="100000"/>
              </a:lnSpc>
              <a:spcBef>
                <a:spcPts val="15"/>
              </a:spcBef>
            </a:pPr>
            <a:r>
              <a:rPr sz="2000" b="1" u="heavy" dirty="0">
                <a:solidFill>
                  <a:srgbClr val="002060"/>
                </a:solidFill>
                <a:uFill>
                  <a:solidFill>
                    <a:srgbClr val="000000"/>
                  </a:solidFill>
                </a:uFill>
                <a:latin typeface="Times New Roman" panose="02020603050405020304" charset="0"/>
                <a:cs typeface="Times New Roman" panose="02020603050405020304" charset="0"/>
              </a:rPr>
              <a:t>Excretion:</a:t>
            </a:r>
            <a:r>
              <a:rPr sz="2000" b="1" u="heavy" spc="365" dirty="0">
                <a:solidFill>
                  <a:srgbClr val="002060"/>
                </a:solidFill>
                <a:uFill>
                  <a:solidFill>
                    <a:srgbClr val="000000"/>
                  </a:solidFill>
                </a:u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which</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is</a:t>
            </a:r>
            <a:r>
              <a:rPr sz="2000" spc="-30"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responsible</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for</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the</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exit</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of</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the</a:t>
            </a:r>
            <a:r>
              <a:rPr sz="2000" spc="-30"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drug/metabolites</a:t>
            </a:r>
            <a:r>
              <a:rPr sz="2000" spc="-35"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from</a:t>
            </a:r>
            <a:r>
              <a:rPr sz="2000" spc="-30" dirty="0">
                <a:solidFill>
                  <a:srgbClr val="002060"/>
                </a:solidFill>
                <a:latin typeface="Times New Roman" panose="02020603050405020304" charset="0"/>
                <a:cs typeface="Times New Roman" panose="02020603050405020304" charset="0"/>
              </a:rPr>
              <a:t> </a:t>
            </a:r>
            <a:r>
              <a:rPr sz="2000" dirty="0">
                <a:solidFill>
                  <a:srgbClr val="002060"/>
                </a:solidFill>
                <a:latin typeface="Times New Roman" panose="02020603050405020304" charset="0"/>
                <a:cs typeface="Times New Roman" panose="02020603050405020304" charset="0"/>
              </a:rPr>
              <a:t>the</a:t>
            </a:r>
            <a:r>
              <a:rPr sz="2000" spc="-30" dirty="0">
                <a:solidFill>
                  <a:srgbClr val="002060"/>
                </a:solidFill>
                <a:latin typeface="Times New Roman" panose="02020603050405020304" charset="0"/>
                <a:cs typeface="Times New Roman" panose="02020603050405020304" charset="0"/>
              </a:rPr>
              <a:t> </a:t>
            </a:r>
            <a:r>
              <a:rPr sz="2000" spc="-10" dirty="0">
                <a:solidFill>
                  <a:srgbClr val="002060"/>
                </a:solidFill>
                <a:latin typeface="Times New Roman" panose="02020603050405020304" charset="0"/>
                <a:cs typeface="Times New Roman" panose="02020603050405020304" charset="0"/>
              </a:rPr>
              <a:t>body.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859" y="548640"/>
            <a:ext cx="8388280" cy="1499235"/>
          </a:xfrm>
          <a:prstGeom prst="rect">
            <a:avLst/>
          </a:prstGeom>
        </p:spPr>
        <p:txBody>
          <a:bodyPr vert="horz" wrap="square" lIns="0" tIns="258445" rIns="0" bIns="0" rtlCol="0">
            <a:spAutoFit/>
          </a:bodyPr>
          <a:lstStyle/>
          <a:p>
            <a:pPr marL="401955" marR="5080" indent="-152400" algn="just">
              <a:lnSpc>
                <a:spcPct val="101000"/>
              </a:lnSpc>
              <a:spcBef>
                <a:spcPts val="85"/>
              </a:spcBef>
            </a:pPr>
            <a:r>
              <a:rPr sz="2000" spc="-10" dirty="0">
                <a:latin typeface="Times New Roman" panose="02020603050405020304" charset="0"/>
                <a:cs typeface="Times New Roman" panose="02020603050405020304" charset="0"/>
              </a:rPr>
              <a:t>□</a:t>
            </a:r>
            <a:r>
              <a:rPr sz="2000" b="1" spc="-10" dirty="0">
                <a:latin typeface="Times New Roman" panose="02020603050405020304" charset="0"/>
                <a:cs typeface="Times New Roman" panose="02020603050405020304" charset="0"/>
              </a:rPr>
              <a:t>Facilitated-</a:t>
            </a:r>
            <a:r>
              <a:rPr sz="2000" b="1" dirty="0">
                <a:latin typeface="Times New Roman" panose="02020603050405020304" charset="0"/>
                <a:cs typeface="Times New Roman" panose="02020603050405020304" charset="0"/>
              </a:rPr>
              <a:t>or</a:t>
            </a:r>
            <a:r>
              <a:rPr sz="2000" b="1" spc="-2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mediated</a:t>
            </a:r>
            <a:r>
              <a:rPr sz="2000" b="1" spc="-2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diffusion</a:t>
            </a:r>
            <a:r>
              <a:rPr sz="2000" b="1" spc="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–is</a:t>
            </a:r>
            <a:r>
              <a:rPr sz="2000" spc="-1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carrier</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mediated</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transport</a:t>
            </a:r>
            <a:r>
              <a:rPr sz="2000" spc="-1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system </a:t>
            </a:r>
            <a:r>
              <a:rPr sz="2000" dirty="0">
                <a:latin typeface="Times New Roman" panose="02020603050405020304" charset="0"/>
                <a:cs typeface="Times New Roman" panose="02020603050405020304" charset="0"/>
              </a:rPr>
              <a:t>that</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operates</a:t>
            </a:r>
            <a:r>
              <a:rPr sz="2000" spc="459"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down</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concentration</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gradient</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(downhill</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transport)</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but</a:t>
            </a:r>
            <a:r>
              <a:rPr sz="2000" spc="-2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at</a:t>
            </a:r>
            <a:r>
              <a:rPr sz="2000" spc="-20" dirty="0">
                <a:latin typeface="Times New Roman" panose="02020603050405020304" charset="0"/>
                <a:cs typeface="Times New Roman" panose="02020603050405020304" charset="0"/>
              </a:rPr>
              <a:t> </a:t>
            </a:r>
            <a:r>
              <a:rPr sz="2000" spc="-50" dirty="0">
                <a:latin typeface="Times New Roman" panose="02020603050405020304" charset="0"/>
                <a:cs typeface="Times New Roman" panose="02020603050405020304" charset="0"/>
              </a:rPr>
              <a:t>a </a:t>
            </a:r>
            <a:r>
              <a:rPr sz="2000" dirty="0">
                <a:latin typeface="Times New Roman" panose="02020603050405020304" charset="0"/>
                <a:cs typeface="Times New Roman" panose="02020603050405020304" charset="0"/>
              </a:rPr>
              <a:t>much</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faster</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rate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than</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can</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accounted</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by</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simple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passive</a:t>
            </a:r>
            <a:r>
              <a:rPr sz="2000" spc="-2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diffusion.the</a:t>
            </a:r>
            <a:r>
              <a:rPr sz="2000" spc="-2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driving </a:t>
            </a:r>
            <a:r>
              <a:rPr sz="2000" dirty="0">
                <a:latin typeface="Times New Roman" panose="02020603050405020304" charset="0"/>
                <a:cs typeface="Times New Roman" panose="02020603050405020304" charset="0"/>
              </a:rPr>
              <a:t>force</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is</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concentration</a:t>
            </a:r>
            <a:r>
              <a:rPr sz="2000" spc="-3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gradient.</a:t>
            </a:r>
            <a:endParaRPr sz="2000">
              <a:latin typeface="Times New Roman" panose="02020603050405020304" charset="0"/>
              <a:cs typeface="Times New Roman" panose="02020603050405020304" charset="0"/>
            </a:endParaRPr>
          </a:p>
        </p:txBody>
      </p:sp>
      <p:pic>
        <p:nvPicPr>
          <p:cNvPr id="3" name="object 3"/>
          <p:cNvPicPr/>
          <p:nvPr/>
        </p:nvPicPr>
        <p:blipFill>
          <a:blip r:embed="rId2" cstate="print"/>
          <a:stretch>
            <a:fillRect/>
          </a:stretch>
        </p:blipFill>
        <p:spPr>
          <a:xfrm>
            <a:off x="1712764" y="2324100"/>
            <a:ext cx="5563783" cy="334544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86481" y="1447800"/>
            <a:ext cx="6531930" cy="40385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5054" y="597280"/>
            <a:ext cx="8516620" cy="3081020"/>
          </a:xfrm>
          <a:prstGeom prst="rect">
            <a:avLst/>
          </a:prstGeom>
        </p:spPr>
        <p:txBody>
          <a:bodyPr vert="horz" wrap="square" lIns="0" tIns="10795" rIns="0" bIns="0" rtlCol="0">
            <a:spAutoFit/>
          </a:bodyPr>
          <a:lstStyle/>
          <a:p>
            <a:pPr marL="401955" marR="364490" indent="-309245">
              <a:lnSpc>
                <a:spcPct val="101000"/>
              </a:lnSpc>
              <a:spcBef>
                <a:spcPts val="85"/>
              </a:spcBef>
              <a:buFont typeface="Arial MT"/>
              <a:buChar char="•"/>
              <a:tabLst>
                <a:tab pos="401955" algn="l"/>
              </a:tabLst>
            </a:pPr>
            <a:r>
              <a:rPr sz="1800" b="1" u="heavy" dirty="0">
                <a:uFill>
                  <a:solidFill>
                    <a:srgbClr val="000000"/>
                  </a:solidFill>
                </a:uFill>
                <a:latin typeface="Times New Roman" panose="02020603050405020304" charset="0"/>
                <a:cs typeface="Times New Roman" panose="02020603050405020304" charset="0"/>
              </a:rPr>
              <a:t>Active</a:t>
            </a:r>
            <a:r>
              <a:rPr sz="1800" b="1" u="heavy" spc="-4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Transport</a:t>
            </a:r>
            <a:r>
              <a:rPr sz="1800" b="1" u="heavy" spc="-4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Processes:</a:t>
            </a:r>
            <a:r>
              <a:rPr sz="1800" b="1" spc="3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require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energy</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from</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ATP</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to</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move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molecules</a:t>
            </a:r>
            <a:r>
              <a:rPr sz="1800" spc="-40"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from </a:t>
            </a:r>
            <a:r>
              <a:rPr sz="1800" spc="-10" dirty="0">
                <a:latin typeface="Times New Roman" panose="02020603050405020304" charset="0"/>
                <a:cs typeface="Times New Roman" panose="02020603050405020304" charset="0"/>
              </a:rPr>
              <a:t>extracellular</a:t>
            </a:r>
            <a:r>
              <a:rPr sz="1800" spc="-2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to</a:t>
            </a:r>
            <a:r>
              <a:rPr sz="1800" spc="-2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intracellular</a:t>
            </a:r>
            <a:r>
              <a:rPr sz="1800" spc="-2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milieu.</a:t>
            </a:r>
            <a:endParaRPr sz="1800">
              <a:latin typeface="Times New Roman" panose="02020603050405020304" charset="0"/>
              <a:cs typeface="Times New Roman" panose="02020603050405020304" charset="0"/>
            </a:endParaRPr>
          </a:p>
          <a:p>
            <a:pPr marL="59055">
              <a:lnSpc>
                <a:spcPct val="100000"/>
              </a:lnSpc>
              <a:spcBef>
                <a:spcPts val="15"/>
              </a:spcBef>
            </a:pPr>
            <a:r>
              <a:rPr sz="1800" b="1" u="heavy" dirty="0">
                <a:uFill>
                  <a:solidFill>
                    <a:srgbClr val="000000"/>
                  </a:solidFill>
                </a:uFill>
                <a:latin typeface="Times New Roman" panose="02020603050405020304" charset="0"/>
                <a:cs typeface="Times New Roman" panose="02020603050405020304" charset="0"/>
              </a:rPr>
              <a:t>Types</a:t>
            </a:r>
            <a:r>
              <a:rPr sz="1800" b="1" u="heavy" spc="-3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of</a:t>
            </a:r>
            <a:r>
              <a:rPr sz="1800" b="1" u="heavy" spc="-3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Active</a:t>
            </a:r>
            <a:r>
              <a:rPr sz="1800" b="1" u="heavy" spc="-3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Transport</a:t>
            </a:r>
            <a:r>
              <a:rPr sz="1800" b="1" u="heavy" spc="345" dirty="0">
                <a:uFill>
                  <a:solidFill>
                    <a:srgbClr val="000000"/>
                  </a:solidFill>
                </a:uFill>
                <a:latin typeface="Times New Roman" panose="02020603050405020304" charset="0"/>
                <a:cs typeface="Times New Roman" panose="02020603050405020304" charset="0"/>
              </a:rPr>
              <a:t> </a:t>
            </a:r>
            <a:r>
              <a:rPr sz="1800" b="1" u="heavy" spc="-10" dirty="0">
                <a:uFill>
                  <a:solidFill>
                    <a:srgbClr val="000000"/>
                  </a:solidFill>
                </a:uFill>
                <a:latin typeface="Times New Roman" panose="02020603050405020304" charset="0"/>
                <a:cs typeface="Times New Roman" panose="02020603050405020304" charset="0"/>
              </a:rPr>
              <a:t>Processes:</a:t>
            </a:r>
            <a:endParaRPr sz="1800" b="1">
              <a:latin typeface="Times New Roman" panose="02020603050405020304" charset="0"/>
              <a:cs typeface="Times New Roman" panose="02020603050405020304" charset="0"/>
            </a:endParaRPr>
          </a:p>
          <a:p>
            <a:pPr marL="401955" marR="5080" indent="-366395">
              <a:lnSpc>
                <a:spcPct val="101000"/>
              </a:lnSpc>
              <a:tabLst>
                <a:tab pos="401955" algn="l"/>
              </a:tabLst>
            </a:pPr>
            <a:r>
              <a:rPr sz="1800" spc="-409" dirty="0">
                <a:latin typeface="Times New Roman" panose="02020603050405020304" charset="0"/>
                <a:cs typeface="Times New Roman" panose="02020603050405020304" charset="0"/>
              </a:rPr>
              <a:t>□</a:t>
            </a:r>
            <a:r>
              <a:rPr sz="1800" dirty="0">
                <a:latin typeface="Times New Roman" panose="02020603050405020304" charset="0"/>
                <a:cs typeface="Times New Roman" panose="02020603050405020304" charset="0"/>
              </a:rPr>
              <a:t>	</a:t>
            </a:r>
            <a:r>
              <a:rPr sz="1800" b="1" dirty="0">
                <a:solidFill>
                  <a:srgbClr val="00B050"/>
                </a:solidFill>
                <a:latin typeface="Times New Roman" panose="02020603050405020304" charset="0"/>
                <a:cs typeface="Times New Roman" panose="02020603050405020304" charset="0"/>
              </a:rPr>
              <a:t>Primary</a:t>
            </a:r>
            <a:r>
              <a:rPr sz="1800" b="1" spc="-35" dirty="0">
                <a:solidFill>
                  <a:srgbClr val="00B050"/>
                </a:solidFill>
                <a:latin typeface="Times New Roman" panose="02020603050405020304" charset="0"/>
                <a:cs typeface="Times New Roman" panose="02020603050405020304" charset="0"/>
              </a:rPr>
              <a:t> </a:t>
            </a:r>
            <a:r>
              <a:rPr sz="1800" b="1" dirty="0">
                <a:solidFill>
                  <a:srgbClr val="00B050"/>
                </a:solidFill>
                <a:latin typeface="Times New Roman" panose="02020603050405020304" charset="0"/>
                <a:cs typeface="Times New Roman" panose="02020603050405020304" charset="0"/>
              </a:rPr>
              <a:t>active</a:t>
            </a:r>
            <a:r>
              <a:rPr sz="1800" b="1" spc="-35" dirty="0">
                <a:solidFill>
                  <a:srgbClr val="00B050"/>
                </a:solidFill>
                <a:latin typeface="Times New Roman" panose="02020603050405020304" charset="0"/>
                <a:cs typeface="Times New Roman" panose="02020603050405020304" charset="0"/>
              </a:rPr>
              <a:t> </a:t>
            </a:r>
            <a:r>
              <a:rPr sz="1800" b="1" spc="-10" dirty="0">
                <a:solidFill>
                  <a:srgbClr val="00B050"/>
                </a:solidFill>
                <a:latin typeface="Times New Roman" panose="02020603050405020304" charset="0"/>
                <a:cs typeface="Times New Roman" panose="02020603050405020304" charset="0"/>
              </a:rPr>
              <a:t>transport-</a:t>
            </a:r>
            <a:r>
              <a:rPr sz="1800" dirty="0">
                <a:latin typeface="Times New Roman" panose="02020603050405020304" charset="0"/>
                <a:cs typeface="Times New Roman" panose="02020603050405020304" charset="0"/>
              </a:rPr>
              <a:t>the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process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transfers</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only</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one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ion</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or</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molecule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and</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only</a:t>
            </a:r>
            <a:r>
              <a:rPr sz="1800" spc="-35" dirty="0">
                <a:latin typeface="Times New Roman" panose="02020603050405020304" charset="0"/>
                <a:cs typeface="Times New Roman" panose="02020603050405020304" charset="0"/>
              </a:rPr>
              <a:t> </a:t>
            </a:r>
            <a:r>
              <a:rPr sz="1800" spc="-25" dirty="0">
                <a:latin typeface="Times New Roman" panose="02020603050405020304" charset="0"/>
                <a:cs typeface="Times New Roman" panose="02020603050405020304" charset="0"/>
              </a:rPr>
              <a:t>one </a:t>
            </a:r>
            <a:r>
              <a:rPr sz="1800" spc="-10" dirty="0">
                <a:latin typeface="Times New Roman" panose="02020603050405020304" charset="0"/>
                <a:cs typeface="Times New Roman" panose="02020603050405020304" charset="0"/>
              </a:rPr>
              <a:t>direction</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and</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hence</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called</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as</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uniporter</a:t>
            </a:r>
            <a:r>
              <a:rPr sz="1800" spc="-30"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(eg-</a:t>
            </a:r>
            <a:r>
              <a:rPr sz="1800" spc="-10" dirty="0">
                <a:latin typeface="Times New Roman" panose="02020603050405020304" charset="0"/>
                <a:cs typeface="Times New Roman" panose="02020603050405020304" charset="0"/>
              </a:rPr>
              <a:t>absorption</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glucose).</a:t>
            </a:r>
            <a:endParaRPr sz="1800">
              <a:latin typeface="Times New Roman" panose="02020603050405020304" charset="0"/>
              <a:cs typeface="Times New Roman" panose="02020603050405020304" charset="0"/>
            </a:endParaRPr>
          </a:p>
          <a:p>
            <a:pPr marL="110490">
              <a:lnSpc>
                <a:spcPct val="100000"/>
              </a:lnSpc>
              <a:spcBef>
                <a:spcPts val="15"/>
              </a:spcBef>
            </a:pPr>
            <a:r>
              <a:rPr sz="1800" dirty="0">
                <a:latin typeface="Times New Roman" panose="02020603050405020304" charset="0"/>
                <a:cs typeface="Times New Roman" panose="02020603050405020304" charset="0"/>
              </a:rPr>
              <a:t>it</a:t>
            </a:r>
            <a:r>
              <a:rPr sz="1800" spc="-1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1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1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2</a:t>
            </a:r>
            <a:r>
              <a:rPr sz="1800" spc="-1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types:</a:t>
            </a:r>
            <a:endParaRPr sz="1800">
              <a:latin typeface="Times New Roman" panose="02020603050405020304" charset="0"/>
              <a:cs typeface="Times New Roman" panose="02020603050405020304" charset="0"/>
            </a:endParaRPr>
          </a:p>
          <a:p>
            <a:pPr marL="401955" indent="-401955">
              <a:lnSpc>
                <a:spcPct val="100000"/>
              </a:lnSpc>
              <a:spcBef>
                <a:spcPts val="15"/>
              </a:spcBef>
              <a:buAutoNum type="arabicPeriod"/>
              <a:tabLst>
                <a:tab pos="401955" algn="l"/>
              </a:tabLst>
            </a:pPr>
            <a:r>
              <a:rPr sz="1800" dirty="0">
                <a:latin typeface="Times New Roman" panose="02020603050405020304" charset="0"/>
                <a:cs typeface="Times New Roman" panose="02020603050405020304" charset="0"/>
              </a:rPr>
              <a:t>Ion</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transporters</a:t>
            </a:r>
            <a:endParaRPr sz="1800">
              <a:latin typeface="Times New Roman" panose="02020603050405020304" charset="0"/>
              <a:cs typeface="Times New Roman" panose="02020603050405020304" charset="0"/>
            </a:endParaRPr>
          </a:p>
          <a:p>
            <a:pPr marL="401955" indent="-401955">
              <a:lnSpc>
                <a:spcPct val="100000"/>
              </a:lnSpc>
              <a:spcBef>
                <a:spcPts val="15"/>
              </a:spcBef>
              <a:buAutoNum type="arabicPeriod"/>
              <a:tabLst>
                <a:tab pos="401955" algn="l"/>
              </a:tabLst>
            </a:pPr>
            <a:r>
              <a:rPr sz="1800" spc="-20" dirty="0">
                <a:latin typeface="Times New Roman" panose="02020603050405020304" charset="0"/>
                <a:cs typeface="Times New Roman" panose="02020603050405020304" charset="0"/>
              </a:rPr>
              <a:t>ABC(ATP-</a:t>
            </a:r>
            <a:r>
              <a:rPr sz="1800" dirty="0">
                <a:latin typeface="Times New Roman" panose="02020603050405020304" charset="0"/>
                <a:cs typeface="Times New Roman" panose="02020603050405020304" charset="0"/>
              </a:rPr>
              <a:t>binding</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cassette)</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transporters.</a:t>
            </a:r>
            <a:endParaRPr sz="1800">
              <a:latin typeface="Times New Roman" panose="02020603050405020304" charset="0"/>
              <a:cs typeface="Times New Roman" panose="02020603050405020304" charset="0"/>
            </a:endParaRPr>
          </a:p>
          <a:p>
            <a:pPr marL="36195">
              <a:lnSpc>
                <a:spcPct val="100000"/>
              </a:lnSpc>
              <a:spcBef>
                <a:spcPts val="15"/>
              </a:spcBef>
              <a:tabLst>
                <a:tab pos="401955" algn="l"/>
              </a:tabLst>
            </a:pPr>
            <a:r>
              <a:rPr sz="1800" spc="-409" dirty="0">
                <a:latin typeface="Times New Roman" panose="02020603050405020304" charset="0"/>
                <a:cs typeface="Times New Roman" panose="02020603050405020304" charset="0"/>
              </a:rPr>
              <a:t>□</a:t>
            </a:r>
            <a:r>
              <a:rPr sz="1800" dirty="0">
                <a:latin typeface="Times New Roman" panose="02020603050405020304" charset="0"/>
                <a:cs typeface="Times New Roman" panose="02020603050405020304" charset="0"/>
              </a:rPr>
              <a:t>	</a:t>
            </a:r>
            <a:r>
              <a:rPr sz="1800" b="1" dirty="0">
                <a:solidFill>
                  <a:srgbClr val="00B050"/>
                </a:solidFill>
                <a:latin typeface="Times New Roman" panose="02020603050405020304" charset="0"/>
                <a:cs typeface="Times New Roman" panose="02020603050405020304" charset="0"/>
              </a:rPr>
              <a:t>Secondary</a:t>
            </a:r>
            <a:r>
              <a:rPr sz="1800" b="1" spc="330" dirty="0">
                <a:solidFill>
                  <a:srgbClr val="00B050"/>
                </a:solidFill>
                <a:latin typeface="Times New Roman" panose="02020603050405020304" charset="0"/>
                <a:cs typeface="Times New Roman" panose="02020603050405020304" charset="0"/>
              </a:rPr>
              <a:t> </a:t>
            </a:r>
            <a:r>
              <a:rPr sz="1800" b="1" dirty="0">
                <a:solidFill>
                  <a:srgbClr val="00B050"/>
                </a:solidFill>
                <a:latin typeface="Times New Roman" panose="02020603050405020304" charset="0"/>
                <a:cs typeface="Times New Roman" panose="02020603050405020304" charset="0"/>
              </a:rPr>
              <a:t>active</a:t>
            </a:r>
            <a:r>
              <a:rPr sz="1800" b="1" spc="-45" dirty="0">
                <a:solidFill>
                  <a:srgbClr val="00B050"/>
                </a:solidFill>
                <a:latin typeface="Times New Roman" panose="02020603050405020304" charset="0"/>
                <a:cs typeface="Times New Roman" panose="02020603050405020304" charset="0"/>
              </a:rPr>
              <a:t> </a:t>
            </a:r>
            <a:r>
              <a:rPr sz="1800" b="1" spc="-10" dirty="0">
                <a:solidFill>
                  <a:srgbClr val="00B050"/>
                </a:solidFill>
                <a:latin typeface="Times New Roman" panose="02020603050405020304" charset="0"/>
                <a:cs typeface="Times New Roman" panose="02020603050405020304" charset="0"/>
              </a:rPr>
              <a:t>transport</a:t>
            </a:r>
            <a:r>
              <a:rPr sz="1800" spc="-10" dirty="0">
                <a:latin typeface="Times New Roman" panose="02020603050405020304" charset="0"/>
                <a:cs typeface="Times New Roman" panose="02020603050405020304" charset="0"/>
              </a:rPr>
              <a:t>-</a:t>
            </a:r>
            <a:r>
              <a:rPr sz="1800" dirty="0">
                <a:latin typeface="Times New Roman" panose="02020603050405020304" charset="0"/>
                <a:cs typeface="Times New Roman" panose="02020603050405020304" charset="0"/>
              </a:rPr>
              <a:t>this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process</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further</a:t>
            </a:r>
            <a:r>
              <a:rPr sz="1800" spc="-4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subdivided</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into</a:t>
            </a:r>
            <a:r>
              <a:rPr sz="1800" spc="-45"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two:</a:t>
            </a:r>
            <a:endParaRPr sz="1800">
              <a:latin typeface="Times New Roman" panose="02020603050405020304" charset="0"/>
              <a:cs typeface="Times New Roman" panose="02020603050405020304" charset="0"/>
            </a:endParaRPr>
          </a:p>
          <a:p>
            <a:pPr marL="401955" indent="-401955">
              <a:lnSpc>
                <a:spcPct val="100000"/>
              </a:lnSpc>
              <a:spcBef>
                <a:spcPts val="15"/>
              </a:spcBef>
              <a:buAutoNum type="arabicPeriod"/>
              <a:tabLst>
                <a:tab pos="401955" algn="l"/>
              </a:tabLst>
            </a:pPr>
            <a:r>
              <a:rPr sz="1800" dirty="0">
                <a:latin typeface="Times New Roman" panose="02020603050405020304" charset="0"/>
                <a:cs typeface="Times New Roman" panose="02020603050405020304" charset="0"/>
              </a:rPr>
              <a:t>Symport</a:t>
            </a:r>
            <a:r>
              <a:rPr sz="1800" spc="-5"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(co-</a:t>
            </a:r>
            <a:r>
              <a:rPr sz="1800" spc="-10" dirty="0">
                <a:latin typeface="Times New Roman" panose="02020603050405020304" charset="0"/>
                <a:cs typeface="Times New Roman" panose="02020603050405020304" charset="0"/>
              </a:rPr>
              <a:t>transport)</a:t>
            </a:r>
            <a:endParaRPr sz="1800">
              <a:latin typeface="Times New Roman" panose="02020603050405020304" charset="0"/>
              <a:cs typeface="Times New Roman" panose="02020603050405020304" charset="0"/>
            </a:endParaRPr>
          </a:p>
          <a:p>
            <a:pPr marL="401955" indent="-401955">
              <a:lnSpc>
                <a:spcPct val="100000"/>
              </a:lnSpc>
              <a:spcBef>
                <a:spcPts val="15"/>
              </a:spcBef>
              <a:buAutoNum type="arabicPeriod"/>
              <a:tabLst>
                <a:tab pos="401955" algn="l"/>
              </a:tabLst>
            </a:pPr>
            <a:r>
              <a:rPr sz="1800" dirty="0">
                <a:latin typeface="Times New Roman" panose="02020603050405020304" charset="0"/>
                <a:cs typeface="Times New Roman" panose="02020603050405020304" charset="0"/>
              </a:rPr>
              <a:t>Antiport </a:t>
            </a:r>
            <a:r>
              <a:rPr sz="1800" spc="-20" dirty="0">
                <a:latin typeface="Times New Roman" panose="02020603050405020304" charset="0"/>
                <a:cs typeface="Times New Roman" panose="02020603050405020304" charset="0"/>
              </a:rPr>
              <a:t>(counter-</a:t>
            </a:r>
            <a:r>
              <a:rPr sz="1800" spc="-10" dirty="0">
                <a:latin typeface="Times New Roman" panose="02020603050405020304" charset="0"/>
                <a:cs typeface="Times New Roman" panose="02020603050405020304" charset="0"/>
              </a:rPr>
              <a:t>transport</a:t>
            </a:r>
            <a:r>
              <a:rPr sz="1800" dirty="0">
                <a:latin typeface="Times New Roman" panose="02020603050405020304" charset="0"/>
                <a:cs typeface="Times New Roman" panose="02020603050405020304" charset="0"/>
              </a:rPr>
              <a:t> </a:t>
            </a:r>
            <a:r>
              <a:rPr sz="1800" spc="-50" dirty="0">
                <a:latin typeface="Times New Roman" panose="02020603050405020304" charset="0"/>
                <a:cs typeface="Times New Roman" panose="02020603050405020304" charset="0"/>
              </a:rPr>
              <a:t>)</a:t>
            </a:r>
            <a:endParaRPr sz="1800">
              <a:latin typeface="Times New Roman" panose="02020603050405020304" charset="0"/>
              <a:cs typeface="Times New Roman" panose="02020603050405020304" charset="0"/>
            </a:endParaRPr>
          </a:p>
        </p:txBody>
      </p:sp>
      <p:grpSp>
        <p:nvGrpSpPr>
          <p:cNvPr id="3" name="object 3"/>
          <p:cNvGrpSpPr/>
          <p:nvPr/>
        </p:nvGrpSpPr>
        <p:grpSpPr>
          <a:xfrm>
            <a:off x="133350" y="3509235"/>
            <a:ext cx="8648700" cy="3128645"/>
            <a:chOff x="133350" y="3509235"/>
            <a:chExt cx="8648700" cy="3128645"/>
          </a:xfrm>
        </p:grpSpPr>
        <p:pic>
          <p:nvPicPr>
            <p:cNvPr id="4" name="object 4"/>
            <p:cNvPicPr/>
            <p:nvPr/>
          </p:nvPicPr>
          <p:blipFill>
            <a:blip r:embed="rId2" cstate="print"/>
            <a:stretch>
              <a:fillRect/>
            </a:stretch>
          </p:blipFill>
          <p:spPr>
            <a:xfrm>
              <a:off x="4008585" y="3509235"/>
              <a:ext cx="4773025" cy="3128101"/>
            </a:xfrm>
            <a:prstGeom prst="rect">
              <a:avLst/>
            </a:prstGeom>
          </p:spPr>
        </p:pic>
        <p:pic>
          <p:nvPicPr>
            <p:cNvPr id="5" name="object 5"/>
            <p:cNvPicPr/>
            <p:nvPr/>
          </p:nvPicPr>
          <p:blipFill>
            <a:blip r:embed="rId3" cstate="print"/>
            <a:stretch>
              <a:fillRect/>
            </a:stretch>
          </p:blipFill>
          <p:spPr>
            <a:xfrm>
              <a:off x="133350" y="3800475"/>
              <a:ext cx="4019549" cy="2103436"/>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3108" y="2057400"/>
            <a:ext cx="7967491" cy="362584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8770" y="245110"/>
            <a:ext cx="8266430" cy="3891280"/>
          </a:xfrm>
          <a:prstGeom prst="rect">
            <a:avLst/>
          </a:prstGeom>
        </p:spPr>
        <p:txBody>
          <a:bodyPr vert="horz" wrap="square" lIns="0" tIns="10795" rIns="0" bIns="0" rtlCol="0">
            <a:noAutofit/>
          </a:bodyPr>
          <a:lstStyle/>
          <a:p>
            <a:pPr marL="414655" marR="76200" indent="-342900" algn="just">
              <a:lnSpc>
                <a:spcPct val="101000"/>
              </a:lnSpc>
              <a:spcBef>
                <a:spcPts val="85"/>
              </a:spcBef>
            </a:pPr>
            <a:r>
              <a:rPr sz="1800" dirty="0">
                <a:latin typeface="Calibri" panose="020F0502020204030204"/>
                <a:cs typeface="Calibri" panose="020F0502020204030204"/>
              </a:rPr>
              <a:t>B.</a:t>
            </a:r>
            <a:r>
              <a:rPr sz="1800" spc="-25" dirty="0">
                <a:latin typeface="Times New Roman" panose="02020603050405020304" charset="0"/>
                <a:cs typeface="Times New Roman" panose="02020603050405020304" charset="0"/>
              </a:rPr>
              <a:t> </a:t>
            </a:r>
            <a:r>
              <a:rPr sz="1800" b="1" u="heavy" spc="-10" dirty="0">
                <a:uFill>
                  <a:solidFill>
                    <a:srgbClr val="000000"/>
                  </a:solidFill>
                </a:uFill>
                <a:latin typeface="Times New Roman" panose="02020603050405020304" charset="0"/>
                <a:cs typeface="Times New Roman" panose="02020603050405020304" charset="0"/>
              </a:rPr>
              <a:t>Paracellular/Intercellular</a:t>
            </a:r>
            <a:r>
              <a:rPr sz="1800" b="1" u="heavy" spc="-3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Transport:</a:t>
            </a:r>
            <a:r>
              <a:rPr sz="1800" b="1" spc="1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2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defined</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as</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2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transport</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2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drugs</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through</a:t>
            </a:r>
            <a:r>
              <a:rPr sz="1800" spc="-30" dirty="0">
                <a:latin typeface="Times New Roman" panose="02020603050405020304" charset="0"/>
                <a:cs typeface="Times New Roman" panose="02020603050405020304" charset="0"/>
              </a:rPr>
              <a:t> </a:t>
            </a:r>
            <a:r>
              <a:rPr sz="1800" spc="-25" dirty="0">
                <a:latin typeface="Times New Roman" panose="02020603050405020304" charset="0"/>
                <a:cs typeface="Times New Roman" panose="02020603050405020304" charset="0"/>
              </a:rPr>
              <a:t>the </a:t>
            </a:r>
            <a:r>
              <a:rPr sz="1800" spc="-10" dirty="0">
                <a:latin typeface="Times New Roman" panose="02020603050405020304" charset="0"/>
                <a:cs typeface="Times New Roman" panose="02020603050405020304" charset="0"/>
              </a:rPr>
              <a:t>junctions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between</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GI</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epithelial</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cells.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It</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has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minor</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importance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35"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drug</a:t>
            </a:r>
            <a:r>
              <a:rPr sz="1800" spc="50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absorption.</a:t>
            </a:r>
            <a:endParaRPr sz="1800">
              <a:latin typeface="Times New Roman" panose="02020603050405020304" charset="0"/>
              <a:cs typeface="Times New Roman" panose="02020603050405020304" charset="0"/>
            </a:endParaRPr>
          </a:p>
          <a:p>
            <a:pPr marL="71755" algn="just">
              <a:lnSpc>
                <a:spcPct val="100000"/>
              </a:lnSpc>
              <a:spcBef>
                <a:spcPts val="2190"/>
              </a:spcBef>
            </a:pPr>
            <a:r>
              <a:rPr sz="1800" u="heavy" dirty="0">
                <a:uFill>
                  <a:solidFill>
                    <a:srgbClr val="000000"/>
                  </a:solidFill>
                </a:uFill>
                <a:latin typeface="Times New Roman" panose="02020603050405020304" charset="0"/>
                <a:cs typeface="Times New Roman" panose="02020603050405020304" charset="0"/>
              </a:rPr>
              <a:t>Types</a:t>
            </a:r>
            <a:r>
              <a:rPr sz="1800" u="heavy" spc="-40" dirty="0">
                <a:uFill>
                  <a:solidFill>
                    <a:srgbClr val="000000"/>
                  </a:solidFill>
                </a:uFill>
                <a:latin typeface="Times New Roman" panose="02020603050405020304" charset="0"/>
                <a:cs typeface="Times New Roman" panose="02020603050405020304" charset="0"/>
              </a:rPr>
              <a:t> </a:t>
            </a:r>
            <a:r>
              <a:rPr sz="1800" u="heavy" dirty="0">
                <a:uFill>
                  <a:solidFill>
                    <a:srgbClr val="000000"/>
                  </a:solidFill>
                </a:uFill>
                <a:latin typeface="Times New Roman" panose="02020603050405020304" charset="0"/>
                <a:cs typeface="Times New Roman" panose="02020603050405020304" charset="0"/>
              </a:rPr>
              <a:t>of</a:t>
            </a:r>
            <a:r>
              <a:rPr sz="1800" u="heavy" spc="-40" dirty="0">
                <a:uFill>
                  <a:solidFill>
                    <a:srgbClr val="000000"/>
                  </a:solidFill>
                </a:uFill>
                <a:latin typeface="Times New Roman" panose="02020603050405020304" charset="0"/>
                <a:cs typeface="Times New Roman" panose="02020603050405020304" charset="0"/>
              </a:rPr>
              <a:t> </a:t>
            </a:r>
            <a:r>
              <a:rPr sz="1800" u="heavy" spc="-10" dirty="0">
                <a:uFill>
                  <a:solidFill>
                    <a:srgbClr val="000000"/>
                  </a:solidFill>
                </a:uFill>
                <a:latin typeface="Times New Roman" panose="02020603050405020304" charset="0"/>
                <a:cs typeface="Times New Roman" panose="02020603050405020304" charset="0"/>
              </a:rPr>
              <a:t>Paracellular</a:t>
            </a:r>
            <a:r>
              <a:rPr sz="1800" u="heavy" spc="-35" dirty="0">
                <a:uFill>
                  <a:solidFill>
                    <a:srgbClr val="000000"/>
                  </a:solidFill>
                </a:uFill>
                <a:latin typeface="Times New Roman" panose="02020603050405020304" charset="0"/>
                <a:cs typeface="Times New Roman" panose="02020603050405020304" charset="0"/>
              </a:rPr>
              <a:t> </a:t>
            </a:r>
            <a:r>
              <a:rPr sz="1800" u="heavy" dirty="0">
                <a:uFill>
                  <a:solidFill>
                    <a:srgbClr val="000000"/>
                  </a:solidFill>
                </a:uFill>
                <a:latin typeface="Times New Roman" panose="02020603050405020304" charset="0"/>
                <a:cs typeface="Times New Roman" panose="02020603050405020304" charset="0"/>
              </a:rPr>
              <a:t>Transport</a:t>
            </a:r>
            <a:r>
              <a:rPr sz="1800" u="heavy" spc="-40" dirty="0">
                <a:uFill>
                  <a:solidFill>
                    <a:srgbClr val="000000"/>
                  </a:solidFill>
                </a:uFill>
                <a:latin typeface="Times New Roman" panose="02020603050405020304" charset="0"/>
                <a:cs typeface="Times New Roman" panose="02020603050405020304" charset="0"/>
              </a:rPr>
              <a:t> </a:t>
            </a:r>
            <a:r>
              <a:rPr sz="1800" u="heavy" spc="-10" dirty="0">
                <a:uFill>
                  <a:solidFill>
                    <a:srgbClr val="000000"/>
                  </a:solidFill>
                </a:uFill>
                <a:latin typeface="Times New Roman" panose="02020603050405020304" charset="0"/>
                <a:cs typeface="Times New Roman" panose="02020603050405020304" charset="0"/>
              </a:rPr>
              <a:t>Mechanisms:</a:t>
            </a:r>
            <a:endParaRPr sz="1800">
              <a:latin typeface="Times New Roman" panose="02020603050405020304" charset="0"/>
              <a:cs typeface="Times New Roman" panose="02020603050405020304" charset="0"/>
            </a:endParaRPr>
          </a:p>
          <a:p>
            <a:pPr marL="414655" marR="556895" indent="-402590" algn="just">
              <a:lnSpc>
                <a:spcPct val="101000"/>
              </a:lnSpc>
              <a:buAutoNum type="arabicPeriod"/>
              <a:tabLst>
                <a:tab pos="414655" algn="l"/>
              </a:tabLst>
            </a:pPr>
            <a:r>
              <a:rPr sz="1800" u="heavy" dirty="0">
                <a:uFill>
                  <a:solidFill>
                    <a:srgbClr val="000000"/>
                  </a:solidFill>
                </a:uFill>
                <a:latin typeface="Times New Roman" panose="02020603050405020304" charset="0"/>
                <a:cs typeface="Times New Roman" panose="02020603050405020304" charset="0"/>
              </a:rPr>
              <a:t>Permeation</a:t>
            </a:r>
            <a:r>
              <a:rPr sz="1800" u="heavy" spc="-60" dirty="0">
                <a:uFill>
                  <a:solidFill>
                    <a:srgbClr val="000000"/>
                  </a:solidFill>
                </a:uFill>
                <a:latin typeface="Times New Roman" panose="02020603050405020304" charset="0"/>
                <a:cs typeface="Times New Roman" panose="02020603050405020304" charset="0"/>
              </a:rPr>
              <a:t> </a:t>
            </a:r>
            <a:r>
              <a:rPr sz="1800" u="heavy" dirty="0">
                <a:uFill>
                  <a:solidFill>
                    <a:srgbClr val="000000"/>
                  </a:solidFill>
                </a:uFill>
                <a:latin typeface="Times New Roman" panose="02020603050405020304" charset="0"/>
                <a:cs typeface="Times New Roman" panose="02020603050405020304" charset="0"/>
              </a:rPr>
              <a:t>through</a:t>
            </a:r>
            <a:r>
              <a:rPr sz="1800" u="heavy" spc="-55" dirty="0">
                <a:uFill>
                  <a:solidFill>
                    <a:srgbClr val="000000"/>
                  </a:solidFill>
                </a:uFill>
                <a:latin typeface="Times New Roman" panose="02020603050405020304" charset="0"/>
                <a:cs typeface="Times New Roman" panose="02020603050405020304" charset="0"/>
              </a:rPr>
              <a:t> </a:t>
            </a:r>
            <a:r>
              <a:rPr sz="1800" u="heavy" dirty="0">
                <a:uFill>
                  <a:solidFill>
                    <a:srgbClr val="000000"/>
                  </a:solidFill>
                </a:uFill>
                <a:latin typeface="Times New Roman" panose="02020603050405020304" charset="0"/>
                <a:cs typeface="Times New Roman" panose="02020603050405020304" charset="0"/>
              </a:rPr>
              <a:t>tight</a:t>
            </a:r>
            <a:r>
              <a:rPr sz="1800" u="heavy" spc="-55" dirty="0">
                <a:uFill>
                  <a:solidFill>
                    <a:srgbClr val="000000"/>
                  </a:solidFill>
                </a:uFill>
                <a:latin typeface="Times New Roman" panose="02020603050405020304" charset="0"/>
                <a:cs typeface="Times New Roman" panose="02020603050405020304" charset="0"/>
              </a:rPr>
              <a:t> </a:t>
            </a:r>
            <a:r>
              <a:rPr sz="1800" u="heavy" spc="-10" dirty="0">
                <a:uFill>
                  <a:solidFill>
                    <a:srgbClr val="000000"/>
                  </a:solidFill>
                </a:uFill>
                <a:latin typeface="Times New Roman" panose="02020603050405020304" charset="0"/>
                <a:cs typeface="Times New Roman" panose="02020603050405020304" charset="0"/>
              </a:rPr>
              <a:t>junctions</a:t>
            </a:r>
            <a:r>
              <a:rPr sz="1800" u="heavy" spc="-55" dirty="0">
                <a:uFill>
                  <a:solidFill>
                    <a:srgbClr val="000000"/>
                  </a:solidFill>
                </a:uFill>
                <a:latin typeface="Times New Roman" panose="02020603050405020304" charset="0"/>
                <a:cs typeface="Times New Roman" panose="02020603050405020304" charset="0"/>
              </a:rPr>
              <a:t> </a:t>
            </a:r>
            <a:r>
              <a:rPr sz="1800" u="heavy" dirty="0">
                <a:uFill>
                  <a:solidFill>
                    <a:srgbClr val="000000"/>
                  </a:solidFill>
                </a:uFill>
                <a:latin typeface="Times New Roman" panose="02020603050405020304" charset="0"/>
                <a:cs typeface="Times New Roman" panose="02020603050405020304" charset="0"/>
              </a:rPr>
              <a:t>of</a:t>
            </a:r>
            <a:r>
              <a:rPr sz="1800" u="heavy" spc="-55" dirty="0">
                <a:uFill>
                  <a:solidFill>
                    <a:srgbClr val="000000"/>
                  </a:solidFill>
                </a:uFill>
                <a:latin typeface="Times New Roman" panose="02020603050405020304" charset="0"/>
                <a:cs typeface="Times New Roman" panose="02020603050405020304" charset="0"/>
              </a:rPr>
              <a:t> </a:t>
            </a:r>
            <a:r>
              <a:rPr sz="1800" u="heavy" spc="-10" dirty="0">
                <a:uFill>
                  <a:solidFill>
                    <a:srgbClr val="000000"/>
                  </a:solidFill>
                </a:uFill>
                <a:latin typeface="Times New Roman" panose="02020603050405020304" charset="0"/>
                <a:cs typeface="Times New Roman" panose="02020603050405020304" charset="0"/>
              </a:rPr>
              <a:t>epithelial</a:t>
            </a:r>
            <a:r>
              <a:rPr sz="1800" u="heavy" spc="-60" dirty="0">
                <a:uFill>
                  <a:solidFill>
                    <a:srgbClr val="000000"/>
                  </a:solidFill>
                </a:uFill>
                <a:latin typeface="Times New Roman" panose="02020603050405020304" charset="0"/>
                <a:cs typeface="Times New Roman" panose="02020603050405020304" charset="0"/>
              </a:rPr>
              <a:t> </a:t>
            </a:r>
            <a:r>
              <a:rPr sz="1800" u="heavy" dirty="0">
                <a:uFill>
                  <a:solidFill>
                    <a:srgbClr val="000000"/>
                  </a:solidFill>
                </a:uFill>
                <a:latin typeface="Times New Roman" panose="02020603050405020304" charset="0"/>
                <a:cs typeface="Times New Roman" panose="02020603050405020304" charset="0"/>
              </a:rPr>
              <a:t>cells:</a:t>
            </a:r>
            <a:r>
              <a:rPr sz="1800" u="heavy" spc="-55" dirty="0">
                <a:uFill>
                  <a:solidFill>
                    <a:srgbClr val="000000"/>
                  </a:solidFill>
                </a:uFill>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occurs</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through</a:t>
            </a:r>
            <a:r>
              <a:rPr sz="1800" spc="-5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openings </a:t>
            </a:r>
            <a:r>
              <a:rPr sz="1800" dirty="0">
                <a:latin typeface="Times New Roman" panose="02020603050405020304" charset="0"/>
                <a:cs typeface="Times New Roman" panose="02020603050405020304" charset="0"/>
              </a:rPr>
              <a:t>which</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are</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little</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bigger</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than</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aqueous</a:t>
            </a:r>
            <a:r>
              <a:rPr sz="1800" spc="-50"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pores(eg-</a:t>
            </a:r>
            <a:r>
              <a:rPr sz="1800" dirty="0">
                <a:latin typeface="Times New Roman" panose="02020603050405020304" charset="0"/>
                <a:cs typeface="Times New Roman" panose="02020603050405020304" charset="0"/>
              </a:rPr>
              <a:t>Insuin,</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cardiac</a:t>
            </a:r>
            <a:r>
              <a:rPr sz="1800" spc="-5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glycosides).</a:t>
            </a:r>
            <a:endParaRPr sz="1800">
              <a:latin typeface="Times New Roman" panose="02020603050405020304" charset="0"/>
              <a:cs typeface="Times New Roman" panose="02020603050405020304" charset="0"/>
            </a:endParaRPr>
          </a:p>
          <a:p>
            <a:pPr marL="414655" marR="5080" indent="-402590" algn="just">
              <a:lnSpc>
                <a:spcPct val="101000"/>
              </a:lnSpc>
              <a:buAutoNum type="arabicPeriod"/>
              <a:tabLst>
                <a:tab pos="414655" algn="l"/>
              </a:tabLst>
            </a:pPr>
            <a:r>
              <a:rPr sz="1800" u="heavy" dirty="0">
                <a:uFill>
                  <a:solidFill>
                    <a:srgbClr val="000000"/>
                  </a:solidFill>
                </a:uFill>
                <a:latin typeface="Times New Roman" panose="02020603050405020304" charset="0"/>
                <a:cs typeface="Times New Roman" panose="02020603050405020304" charset="0"/>
              </a:rPr>
              <a:t>Persorption:</a:t>
            </a:r>
            <a:r>
              <a:rPr sz="1800" u="heavy" spc="-50" dirty="0">
                <a:uFill>
                  <a:solidFill>
                    <a:srgbClr val="000000"/>
                  </a:solidFill>
                </a:uFill>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4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permeation</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through</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temporary</a:t>
            </a:r>
            <a:r>
              <a:rPr sz="1800" spc="-4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openings</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formed</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by</a:t>
            </a:r>
            <a:r>
              <a:rPr sz="1800" spc="-5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shedding </a:t>
            </a:r>
            <a:r>
              <a:rPr sz="1800" dirty="0">
                <a:latin typeface="Times New Roman" panose="02020603050405020304" charset="0"/>
                <a:cs typeface="Times New Roman" panose="02020603050405020304" charset="0"/>
              </a:rPr>
              <a:t>of</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two</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neighboring</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epithelial</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cells</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into</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lumen.</a:t>
            </a:r>
            <a:endParaRPr sz="1800">
              <a:latin typeface="Times New Roman" panose="02020603050405020304" charset="0"/>
              <a:cs typeface="Times New Roman" panose="02020603050405020304" charset="0"/>
            </a:endParaRPr>
          </a:p>
          <a:p>
            <a:pPr marL="414655" marR="127000" indent="-342900" algn="just">
              <a:lnSpc>
                <a:spcPct val="101000"/>
              </a:lnSpc>
              <a:spcBef>
                <a:spcPts val="2175"/>
              </a:spcBef>
            </a:pPr>
            <a:r>
              <a:rPr sz="1800" dirty="0">
                <a:latin typeface="Times New Roman" panose="02020603050405020304" charset="0"/>
                <a:cs typeface="Times New Roman" panose="02020603050405020304" charset="0"/>
              </a:rPr>
              <a:t>C.</a:t>
            </a:r>
            <a:r>
              <a:rPr sz="1800" spc="-40" dirty="0">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Vesicular</a:t>
            </a:r>
            <a:r>
              <a:rPr sz="1800" b="1" u="heavy" spc="33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or</a:t>
            </a:r>
            <a:r>
              <a:rPr sz="1800" b="1" u="heavy" spc="33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Corpuscular</a:t>
            </a:r>
            <a:r>
              <a:rPr sz="1800" b="1" u="heavy" spc="-4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Transport(endocytosis):</a:t>
            </a:r>
            <a:r>
              <a:rPr sz="1800" b="1" spc="1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energy</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dependent</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processes</a:t>
            </a:r>
            <a:r>
              <a:rPr sz="1800" spc="-40" dirty="0">
                <a:latin typeface="Times New Roman" panose="02020603050405020304" charset="0"/>
                <a:cs typeface="Times New Roman" panose="02020603050405020304" charset="0"/>
              </a:rPr>
              <a:t> </a:t>
            </a:r>
            <a:r>
              <a:rPr sz="1800" spc="-25" dirty="0">
                <a:latin typeface="Times New Roman" panose="02020603050405020304" charset="0"/>
                <a:cs typeface="Times New Roman" panose="02020603050405020304" charset="0"/>
              </a:rPr>
              <a:t>but </a:t>
            </a:r>
            <a:r>
              <a:rPr sz="1800" dirty="0">
                <a:latin typeface="Times New Roman" panose="02020603050405020304" charset="0"/>
                <a:cs typeface="Times New Roman" panose="02020603050405020304" charset="0"/>
              </a:rPr>
              <a:t>involve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transport</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substances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within</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vesicles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into</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cell.</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This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can</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be</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classified</a:t>
            </a:r>
            <a:r>
              <a:rPr sz="1800" spc="-40"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into </a:t>
            </a:r>
            <a:r>
              <a:rPr sz="1800" dirty="0">
                <a:latin typeface="Times New Roman" panose="02020603050405020304" charset="0"/>
                <a:cs typeface="Times New Roman" panose="02020603050405020304" charset="0"/>
              </a:rPr>
              <a:t>2</a:t>
            </a:r>
            <a:r>
              <a:rPr sz="1800" spc="-1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categories-</a:t>
            </a:r>
            <a:endParaRPr sz="1800">
              <a:latin typeface="Times New Roman" panose="02020603050405020304" charset="0"/>
              <a:cs typeface="Times New Roman" panose="02020603050405020304" charset="0"/>
            </a:endParaRPr>
          </a:p>
          <a:p>
            <a:pPr marL="414020" lvl="1" indent="-307975" algn="just">
              <a:lnSpc>
                <a:spcPct val="100000"/>
              </a:lnSpc>
              <a:spcBef>
                <a:spcPts val="15"/>
              </a:spcBef>
              <a:buFont typeface="Arial MT"/>
              <a:buChar char="•"/>
              <a:tabLst>
                <a:tab pos="414020" algn="l"/>
              </a:tabLst>
            </a:pPr>
            <a:r>
              <a:rPr sz="1800" dirty="0">
                <a:latin typeface="Times New Roman" panose="02020603050405020304" charset="0"/>
                <a:cs typeface="Times New Roman" panose="02020603050405020304" charset="0"/>
              </a:rPr>
              <a:t>Pinocytosis(cell</a:t>
            </a:r>
            <a:r>
              <a:rPr sz="1800" spc="-35"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eating)-</a:t>
            </a:r>
            <a:r>
              <a:rPr sz="1800" spc="-10" dirty="0">
                <a:latin typeface="Times New Roman" panose="02020603050405020304" charset="0"/>
                <a:cs typeface="Times New Roman" panose="02020603050405020304" charset="0"/>
              </a:rPr>
              <a:t>adsorptive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uptake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solid</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particulates.</a:t>
            </a:r>
            <a:endParaRPr sz="1800">
              <a:latin typeface="Times New Roman" panose="02020603050405020304" charset="0"/>
              <a:cs typeface="Times New Roman" panose="02020603050405020304" charset="0"/>
            </a:endParaRPr>
          </a:p>
          <a:p>
            <a:pPr marL="414020" lvl="1" indent="-307975" algn="just">
              <a:lnSpc>
                <a:spcPct val="100000"/>
              </a:lnSpc>
              <a:spcBef>
                <a:spcPts val="15"/>
              </a:spcBef>
              <a:buFont typeface="Arial MT"/>
              <a:buChar char="•"/>
              <a:tabLst>
                <a:tab pos="414020" algn="l"/>
              </a:tabLst>
            </a:pPr>
            <a:r>
              <a:rPr sz="1800" dirty="0">
                <a:latin typeface="Times New Roman" panose="02020603050405020304" charset="0"/>
                <a:cs typeface="Times New Roman" panose="02020603050405020304" charset="0"/>
              </a:rPr>
              <a:t>Phagocytosis(cell</a:t>
            </a:r>
            <a:r>
              <a:rPr sz="1800" spc="-45"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drinking)-</a:t>
            </a:r>
            <a:r>
              <a:rPr sz="1800" dirty="0">
                <a:latin typeface="Times New Roman" panose="02020603050405020304" charset="0"/>
                <a:cs typeface="Times New Roman" panose="02020603050405020304" charset="0"/>
              </a:rPr>
              <a:t>uptake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fluid</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solute.</a:t>
            </a:r>
            <a:endParaRPr sz="1800">
              <a:latin typeface="Times New Roman" panose="02020603050405020304" charset="0"/>
              <a:cs typeface="Times New Roman" panose="02020603050405020304" charset="0"/>
            </a:endParaRPr>
          </a:p>
        </p:txBody>
      </p:sp>
      <p:pic>
        <p:nvPicPr>
          <p:cNvPr id="3" name="object 3"/>
          <p:cNvPicPr/>
          <p:nvPr/>
        </p:nvPicPr>
        <p:blipFill>
          <a:blip r:embed="rId2" cstate="print"/>
          <a:stretch>
            <a:fillRect/>
          </a:stretch>
        </p:blipFill>
        <p:spPr>
          <a:xfrm>
            <a:off x="2230755" y="4419600"/>
            <a:ext cx="4441824" cy="24383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1610" y="304800"/>
            <a:ext cx="8552180" cy="5943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588" y="549655"/>
            <a:ext cx="8632825" cy="5873750"/>
          </a:xfrm>
          <a:prstGeom prst="rect">
            <a:avLst/>
          </a:prstGeom>
        </p:spPr>
        <p:txBody>
          <a:bodyPr vert="horz" wrap="square" lIns="0" tIns="12700" rIns="0" bIns="0" rtlCol="0">
            <a:spAutoFit/>
          </a:bodyPr>
          <a:lstStyle/>
          <a:p>
            <a:pPr marL="190500">
              <a:lnSpc>
                <a:spcPct val="100000"/>
              </a:lnSpc>
              <a:spcBef>
                <a:spcPts val="100"/>
              </a:spcBef>
            </a:pPr>
            <a:r>
              <a:rPr sz="1800" b="1" u="heavy" dirty="0">
                <a:uFill>
                  <a:solidFill>
                    <a:srgbClr val="000000"/>
                  </a:solidFill>
                </a:uFill>
                <a:latin typeface="Times New Roman" panose="02020603050405020304" charset="0"/>
                <a:cs typeface="Times New Roman" panose="02020603050405020304" charset="0"/>
              </a:rPr>
              <a:t>Phases</a:t>
            </a:r>
            <a:r>
              <a:rPr sz="1800" b="1" u="heavy" spc="-3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of</a:t>
            </a:r>
            <a:r>
              <a:rPr sz="1800" b="1" u="heavy" spc="-3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Drug</a:t>
            </a:r>
            <a:r>
              <a:rPr sz="1800" b="1" u="heavy" spc="-3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Transfer</a:t>
            </a:r>
            <a:r>
              <a:rPr sz="1800" b="1" u="heavy" spc="-3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from</a:t>
            </a:r>
            <a:r>
              <a:rPr sz="1800" b="1" u="heavy" spc="-3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GI</a:t>
            </a:r>
            <a:r>
              <a:rPr sz="1800" b="1" u="heavy" spc="-3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Absorption</a:t>
            </a:r>
            <a:r>
              <a:rPr sz="1800" b="1" u="heavy" spc="-3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Site(GI</a:t>
            </a:r>
            <a:r>
              <a:rPr sz="1800" b="1" u="heavy" spc="-3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Epithelium)</a:t>
            </a:r>
            <a:r>
              <a:rPr sz="1800" b="1" u="heavy" spc="-3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into</a:t>
            </a:r>
            <a:r>
              <a:rPr sz="1800" b="1" u="heavy" spc="-3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Systemic</a:t>
            </a:r>
            <a:r>
              <a:rPr sz="1800" b="1" u="heavy" spc="-30" dirty="0">
                <a:uFill>
                  <a:solidFill>
                    <a:srgbClr val="000000"/>
                  </a:solidFill>
                </a:uFill>
                <a:latin typeface="Times New Roman" panose="02020603050405020304" charset="0"/>
                <a:cs typeface="Times New Roman" panose="02020603050405020304" charset="0"/>
              </a:rPr>
              <a:t> </a:t>
            </a:r>
            <a:r>
              <a:rPr sz="1800" b="1" u="heavy" spc="-10" dirty="0">
                <a:uFill>
                  <a:solidFill>
                    <a:srgbClr val="000000"/>
                  </a:solidFill>
                </a:uFill>
                <a:latin typeface="Times New Roman" panose="02020603050405020304" charset="0"/>
                <a:cs typeface="Times New Roman" panose="02020603050405020304" charset="0"/>
              </a:rPr>
              <a:t>Circulation:</a:t>
            </a:r>
            <a:endParaRPr sz="1800">
              <a:latin typeface="Times New Roman" panose="02020603050405020304" charset="0"/>
              <a:cs typeface="Times New Roman" panose="02020603050405020304" charset="0"/>
            </a:endParaRPr>
          </a:p>
          <a:p>
            <a:pPr marL="190500">
              <a:lnSpc>
                <a:spcPct val="100000"/>
              </a:lnSpc>
              <a:spcBef>
                <a:spcPts val="2190"/>
              </a:spcBef>
            </a:pPr>
            <a:r>
              <a:rPr sz="1800" spc="-10" dirty="0">
                <a:latin typeface="Times New Roman" panose="02020603050405020304" charset="0"/>
                <a:cs typeface="Times New Roman" panose="02020603050405020304" charset="0"/>
              </a:rPr>
              <a:t>Absorption</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drugs</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through</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GI</a:t>
            </a:r>
            <a:r>
              <a:rPr sz="1800" spc="-4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epithelium</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can</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divided</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into</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three</a:t>
            </a:r>
            <a:r>
              <a:rPr sz="1800" spc="-5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phase-</a:t>
            </a:r>
            <a:endParaRPr sz="1800">
              <a:latin typeface="Times New Roman" panose="02020603050405020304" charset="0"/>
              <a:cs typeface="Times New Roman" panose="02020603050405020304" charset="0"/>
            </a:endParaRPr>
          </a:p>
          <a:p>
            <a:pPr marL="22860" marR="2606675" indent="167005">
              <a:lnSpc>
                <a:spcPct val="101000"/>
              </a:lnSpc>
              <a:buSzPct val="94000"/>
              <a:buFont typeface="Arial MT"/>
              <a:buChar char="•"/>
              <a:tabLst>
                <a:tab pos="189865" algn="l"/>
              </a:tabLst>
            </a:pPr>
            <a:r>
              <a:rPr sz="1800" u="heavy" spc="140" dirty="0">
                <a:uFill>
                  <a:solidFill>
                    <a:srgbClr val="000000"/>
                  </a:solidFill>
                </a:uFill>
                <a:latin typeface="Times New Roman" panose="02020603050405020304" charset="0"/>
                <a:cs typeface="Times New Roman" panose="02020603050405020304" charset="0"/>
              </a:rPr>
              <a:t>  </a:t>
            </a:r>
            <a:r>
              <a:rPr sz="1800" u="heavy" spc="-20" dirty="0">
                <a:uFill>
                  <a:solidFill>
                    <a:srgbClr val="000000"/>
                  </a:solidFill>
                </a:uFill>
                <a:latin typeface="Times New Roman" panose="02020603050405020304" charset="0"/>
                <a:cs typeface="Times New Roman" panose="02020603050405020304" charset="0"/>
              </a:rPr>
              <a:t>Pre-</a:t>
            </a:r>
            <a:r>
              <a:rPr sz="1800" u="heavy" dirty="0">
                <a:uFill>
                  <a:solidFill>
                    <a:srgbClr val="000000"/>
                  </a:solidFill>
                </a:uFill>
                <a:latin typeface="Times New Roman" panose="02020603050405020304" charset="0"/>
                <a:cs typeface="Times New Roman" panose="02020603050405020304" charset="0"/>
              </a:rPr>
              <a:t>uptake</a:t>
            </a:r>
            <a:r>
              <a:rPr sz="1800" u="heavy" spc="-35" dirty="0">
                <a:uFill>
                  <a:solidFill>
                    <a:srgbClr val="000000"/>
                  </a:solidFill>
                </a:uFill>
                <a:latin typeface="Times New Roman" panose="02020603050405020304" charset="0"/>
                <a:cs typeface="Times New Roman" panose="02020603050405020304" charset="0"/>
              </a:rPr>
              <a:t> </a:t>
            </a:r>
            <a:r>
              <a:rPr sz="1800" u="heavy" dirty="0">
                <a:uFill>
                  <a:solidFill>
                    <a:srgbClr val="000000"/>
                  </a:solidFill>
                </a:uFill>
                <a:latin typeface="Times New Roman" panose="02020603050405020304" charset="0"/>
                <a:cs typeface="Times New Roman" panose="02020603050405020304" charset="0"/>
              </a:rPr>
              <a:t>phase: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2</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important</a:t>
            </a:r>
            <a:r>
              <a:rPr sz="1800" spc="-35"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pre-</a:t>
            </a:r>
            <a:r>
              <a:rPr sz="1800" dirty="0">
                <a:latin typeface="Times New Roman" panose="02020603050405020304" charset="0"/>
                <a:cs typeface="Times New Roman" panose="02020603050405020304" charset="0"/>
              </a:rPr>
              <a:t>uptake</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processes</a:t>
            </a:r>
            <a:r>
              <a:rPr sz="1800" spc="-35"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are- </a:t>
            </a:r>
            <a:r>
              <a:rPr sz="1800" spc="-10" dirty="0">
                <a:latin typeface="Times New Roman" panose="02020603050405020304" charset="0"/>
                <a:cs typeface="Times New Roman" panose="02020603050405020304" charset="0"/>
              </a:rPr>
              <a:t>a.Dissolution</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2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2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GI</a:t>
            </a:r>
            <a:r>
              <a:rPr sz="1800" spc="-2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fluids.</a:t>
            </a:r>
            <a:endParaRPr sz="1800">
              <a:latin typeface="Times New Roman" panose="02020603050405020304" charset="0"/>
              <a:cs typeface="Times New Roman" panose="02020603050405020304" charset="0"/>
            </a:endParaRPr>
          </a:p>
          <a:p>
            <a:pPr marL="80010" marR="2886075" indent="-67945">
              <a:lnSpc>
                <a:spcPct val="101000"/>
              </a:lnSpc>
            </a:pPr>
            <a:r>
              <a:rPr sz="1800" dirty="0">
                <a:latin typeface="Times New Roman" panose="02020603050405020304" charset="0"/>
                <a:cs typeface="Times New Roman" panose="02020603050405020304" charset="0"/>
              </a:rPr>
              <a:t>b.Metabolism</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GI</a:t>
            </a:r>
            <a:r>
              <a:rPr sz="1800" spc="-40"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lumen-</a:t>
            </a:r>
            <a:r>
              <a:rPr sz="1800" dirty="0">
                <a:latin typeface="Times New Roman" panose="02020603050405020304" charset="0"/>
                <a:cs typeface="Times New Roman" panose="02020603050405020304" charset="0"/>
              </a:rPr>
              <a:t>this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can</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affected</a:t>
            </a:r>
            <a:r>
              <a:rPr sz="1800" spc="-40" dirty="0">
                <a:latin typeface="Times New Roman" panose="02020603050405020304" charset="0"/>
                <a:cs typeface="Times New Roman" panose="02020603050405020304" charset="0"/>
              </a:rPr>
              <a:t> </a:t>
            </a:r>
            <a:r>
              <a:rPr sz="1800" spc="-25" dirty="0">
                <a:latin typeface="Times New Roman" panose="02020603050405020304" charset="0"/>
                <a:cs typeface="Times New Roman" panose="02020603050405020304" charset="0"/>
              </a:rPr>
              <a:t>by- </a:t>
            </a:r>
            <a:r>
              <a:rPr sz="1800" spc="-10" dirty="0">
                <a:latin typeface="Times New Roman" panose="02020603050405020304" charset="0"/>
                <a:cs typeface="Times New Roman" panose="02020603050405020304" charset="0"/>
              </a:rPr>
              <a:t>i.Digestive</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enzymes</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present</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GIT,</a:t>
            </a:r>
            <a:r>
              <a:rPr sz="1800" spc="-5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and/or</a:t>
            </a:r>
            <a:endParaRPr sz="1800">
              <a:latin typeface="Times New Roman" panose="02020603050405020304" charset="0"/>
              <a:cs typeface="Times New Roman" panose="02020603050405020304" charset="0"/>
            </a:endParaRPr>
          </a:p>
          <a:p>
            <a:pPr marL="189230" indent="-115570">
              <a:lnSpc>
                <a:spcPct val="100000"/>
              </a:lnSpc>
              <a:spcBef>
                <a:spcPts val="15"/>
              </a:spcBef>
              <a:buSzPct val="94000"/>
              <a:buAutoNum type="romanLcPeriod"/>
              <a:tabLst>
                <a:tab pos="189230" algn="l"/>
              </a:tabLst>
            </a:pPr>
            <a:r>
              <a:rPr sz="1800" dirty="0">
                <a:latin typeface="Times New Roman" panose="02020603050405020304" charset="0"/>
                <a:cs typeface="Times New Roman" panose="02020603050405020304" charset="0"/>
              </a:rPr>
              <a:t>Bacterial</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enzymes</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5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colon.</a:t>
            </a:r>
            <a:endParaRPr sz="1800">
              <a:latin typeface="Times New Roman" panose="02020603050405020304" charset="0"/>
              <a:cs typeface="Times New Roman" panose="02020603050405020304" charset="0"/>
            </a:endParaRPr>
          </a:p>
          <a:p>
            <a:pPr marL="22860" marR="2569210" lvl="1" indent="167005">
              <a:lnSpc>
                <a:spcPct val="101000"/>
              </a:lnSpc>
              <a:spcBef>
                <a:spcPts val="2175"/>
              </a:spcBef>
              <a:buSzPct val="94000"/>
              <a:buFont typeface="Arial MT"/>
              <a:buChar char="•"/>
              <a:tabLst>
                <a:tab pos="189865" algn="l"/>
              </a:tabLst>
            </a:pPr>
            <a:r>
              <a:rPr sz="1800" u="heavy" dirty="0">
                <a:uFill>
                  <a:solidFill>
                    <a:srgbClr val="000000"/>
                  </a:solidFill>
                </a:uFill>
                <a:latin typeface="Times New Roman" panose="02020603050405020304" charset="0"/>
                <a:cs typeface="Times New Roman" panose="02020603050405020304" charset="0"/>
              </a:rPr>
              <a:t>Uptake</a:t>
            </a:r>
            <a:r>
              <a:rPr sz="1800" u="heavy" spc="-60" dirty="0">
                <a:uFill>
                  <a:solidFill>
                    <a:srgbClr val="000000"/>
                  </a:solidFill>
                </a:uFill>
                <a:latin typeface="Times New Roman" panose="02020603050405020304" charset="0"/>
                <a:cs typeface="Times New Roman" panose="02020603050405020304" charset="0"/>
              </a:rPr>
              <a:t> </a:t>
            </a:r>
            <a:r>
              <a:rPr sz="1800" u="heavy" dirty="0">
                <a:uFill>
                  <a:solidFill>
                    <a:srgbClr val="000000"/>
                  </a:solidFill>
                </a:uFill>
                <a:latin typeface="Times New Roman" panose="02020603050405020304" charset="0"/>
                <a:cs typeface="Times New Roman" panose="02020603050405020304" charset="0"/>
              </a:rPr>
              <a:t>phase:</a:t>
            </a:r>
            <a:r>
              <a:rPr sz="1800" u="heavy" spc="-60" dirty="0">
                <a:uFill>
                  <a:solidFill>
                    <a:srgbClr val="000000"/>
                  </a:solidFill>
                </a:uFill>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6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three</a:t>
            </a:r>
            <a:r>
              <a:rPr sz="1800" spc="-6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processes</a:t>
            </a:r>
            <a:r>
              <a:rPr sz="1800" spc="-6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involved</a:t>
            </a:r>
            <a:r>
              <a:rPr sz="1800" spc="-5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6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6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uptake</a:t>
            </a:r>
            <a:r>
              <a:rPr sz="1800" spc="-60"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are: </a:t>
            </a:r>
            <a:r>
              <a:rPr sz="1800" spc="-10" dirty="0">
                <a:latin typeface="Times New Roman" panose="02020603050405020304" charset="0"/>
                <a:cs typeface="Times New Roman" panose="02020603050405020304" charset="0"/>
              </a:rPr>
              <a:t>a.Delivery</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2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to</a:t>
            </a:r>
            <a:r>
              <a:rPr sz="1800" spc="-2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absorption</a:t>
            </a:r>
            <a:r>
              <a:rPr sz="1800" spc="-2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site</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2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0"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GIT.</a:t>
            </a:r>
            <a:endParaRPr sz="1800">
              <a:latin typeface="Times New Roman" panose="02020603050405020304" charset="0"/>
              <a:cs typeface="Times New Roman" panose="02020603050405020304" charset="0"/>
            </a:endParaRPr>
          </a:p>
          <a:p>
            <a:pPr marL="35560" marR="1387475" indent="-23495">
              <a:lnSpc>
                <a:spcPct val="101000"/>
              </a:lnSpc>
            </a:pPr>
            <a:r>
              <a:rPr sz="1800" dirty="0">
                <a:latin typeface="Times New Roman" panose="02020603050405020304" charset="0"/>
                <a:cs typeface="Times New Roman" panose="02020603050405020304" charset="0"/>
              </a:rPr>
              <a:t>b.Metabolism</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by</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enzymes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3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GI</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epithelium</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(gut</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wall</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metabolism). </a:t>
            </a:r>
            <a:r>
              <a:rPr sz="1800" dirty="0">
                <a:latin typeface="Times New Roman" panose="02020603050405020304" charset="0"/>
                <a:cs typeface="Times New Roman" panose="02020603050405020304" charset="0"/>
              </a:rPr>
              <a:t>c.Passage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through</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GI</a:t>
            </a:r>
            <a:r>
              <a:rPr sz="1800" spc="-4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epithelium.</a:t>
            </a:r>
            <a:endParaRPr sz="1800">
              <a:latin typeface="Times New Roman" panose="02020603050405020304" charset="0"/>
              <a:cs typeface="Times New Roman" panose="02020603050405020304" charset="0"/>
            </a:endParaRPr>
          </a:p>
          <a:p>
            <a:pPr marL="241300" indent="-131445">
              <a:lnSpc>
                <a:spcPct val="100000"/>
              </a:lnSpc>
              <a:spcBef>
                <a:spcPts val="2190"/>
              </a:spcBef>
              <a:buFont typeface="Arial MT"/>
              <a:buChar char="•"/>
              <a:tabLst>
                <a:tab pos="241300" algn="l"/>
              </a:tabLst>
            </a:pPr>
            <a:r>
              <a:rPr sz="1800" u="heavy" spc="-10" dirty="0">
                <a:uFill>
                  <a:solidFill>
                    <a:srgbClr val="000000"/>
                  </a:solidFill>
                </a:uFill>
                <a:latin typeface="Times New Roman" panose="02020603050405020304" charset="0"/>
                <a:cs typeface="Times New Roman" panose="02020603050405020304" charset="0"/>
              </a:rPr>
              <a:t>Post-</a:t>
            </a:r>
            <a:r>
              <a:rPr sz="1800" u="heavy" dirty="0">
                <a:uFill>
                  <a:solidFill>
                    <a:srgbClr val="000000"/>
                  </a:solidFill>
                </a:uFill>
                <a:latin typeface="Times New Roman" panose="02020603050405020304" charset="0"/>
                <a:cs typeface="Times New Roman" panose="02020603050405020304" charset="0"/>
              </a:rPr>
              <a:t>uptake</a:t>
            </a:r>
            <a:r>
              <a:rPr sz="1800" u="heavy" spc="-50" dirty="0">
                <a:uFill>
                  <a:solidFill>
                    <a:srgbClr val="000000"/>
                  </a:solidFill>
                </a:uFill>
                <a:latin typeface="Times New Roman" panose="02020603050405020304" charset="0"/>
                <a:cs typeface="Times New Roman" panose="02020603050405020304" charset="0"/>
              </a:rPr>
              <a:t> </a:t>
            </a:r>
            <a:r>
              <a:rPr sz="1800" u="heavy" dirty="0">
                <a:uFill>
                  <a:solidFill>
                    <a:srgbClr val="000000"/>
                  </a:solidFill>
                </a:uFill>
                <a:latin typeface="Times New Roman" panose="02020603050405020304" charset="0"/>
                <a:cs typeface="Times New Roman" panose="02020603050405020304" charset="0"/>
              </a:rPr>
              <a:t>Phase: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three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important</a:t>
            </a:r>
            <a:r>
              <a:rPr sz="1800" spc="-50"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post-</a:t>
            </a:r>
            <a:r>
              <a:rPr sz="1800" dirty="0">
                <a:latin typeface="Times New Roman" panose="02020603050405020304" charset="0"/>
                <a:cs typeface="Times New Roman" panose="02020603050405020304" charset="0"/>
              </a:rPr>
              <a:t>uptake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processes</a:t>
            </a:r>
            <a:r>
              <a:rPr sz="1800" spc="-45"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are:</a:t>
            </a:r>
            <a:endParaRPr sz="1800">
              <a:latin typeface="Times New Roman" panose="02020603050405020304" charset="0"/>
              <a:cs typeface="Times New Roman" panose="02020603050405020304" charset="0"/>
            </a:endParaRPr>
          </a:p>
          <a:p>
            <a:pPr marL="189230" marR="315595" indent="-170180">
              <a:lnSpc>
                <a:spcPct val="101000"/>
              </a:lnSpc>
              <a:buSzPct val="94000"/>
              <a:buAutoNum type="alphaLcPeriod"/>
              <a:tabLst>
                <a:tab pos="190500" algn="l"/>
              </a:tabLst>
            </a:pPr>
            <a:r>
              <a:rPr sz="1800" dirty="0">
                <a:latin typeface="Times New Roman" panose="02020603050405020304" charset="0"/>
                <a:cs typeface="Times New Roman" panose="02020603050405020304" charset="0"/>
              </a:rPr>
              <a:t>Metabolism</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by</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liver,</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en</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route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to</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systemic</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circulation</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(first</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–pass</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hepatic 	metabolism).</a:t>
            </a:r>
            <a:endParaRPr sz="1800">
              <a:latin typeface="Times New Roman" panose="02020603050405020304" charset="0"/>
              <a:cs typeface="Times New Roman" panose="02020603050405020304" charset="0"/>
            </a:endParaRPr>
          </a:p>
          <a:p>
            <a:pPr marL="189230" marR="208915" indent="-179705">
              <a:lnSpc>
                <a:spcPct val="101000"/>
              </a:lnSpc>
              <a:buSzPct val="94000"/>
              <a:buAutoNum type="alphaLcPeriod"/>
              <a:tabLst>
                <a:tab pos="190500" algn="l"/>
              </a:tabLst>
            </a:pPr>
            <a:r>
              <a:rPr sz="1800" spc="-10" dirty="0">
                <a:latin typeface="Times New Roman" panose="02020603050405020304" charset="0"/>
                <a:cs typeface="Times New Roman" panose="02020603050405020304" charset="0"/>
              </a:rPr>
              <a:t>Enterohepatic</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circulation</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0"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drug-</a:t>
            </a:r>
            <a:r>
              <a:rPr sz="1800" dirty="0">
                <a:latin typeface="Times New Roman" panose="02020603050405020304" charset="0"/>
                <a:cs typeface="Times New Roman" panose="02020603050405020304" charset="0"/>
              </a:rPr>
              <a:t>during</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first-</a:t>
            </a:r>
            <a:r>
              <a:rPr sz="1800" dirty="0">
                <a:latin typeface="Times New Roman" panose="02020603050405020304" charset="0"/>
                <a:cs typeface="Times New Roman" panose="02020603050405020304" charset="0"/>
              </a:rPr>
              <a:t>pass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through</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liver,</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may</a:t>
            </a:r>
            <a:r>
              <a:rPr sz="1800" spc="-35" dirty="0">
                <a:latin typeface="Times New Roman" panose="02020603050405020304" charset="0"/>
                <a:cs typeface="Times New Roman" panose="02020603050405020304" charset="0"/>
              </a:rPr>
              <a:t> </a:t>
            </a:r>
            <a:r>
              <a:rPr sz="1800" spc="-25" dirty="0">
                <a:latin typeface="Times New Roman" panose="02020603050405020304" charset="0"/>
                <a:cs typeface="Times New Roman" panose="02020603050405020304" charset="0"/>
              </a:rPr>
              <a:t>be 	</a:t>
            </a:r>
            <a:r>
              <a:rPr sz="1800" spc="-10" dirty="0">
                <a:latin typeface="Times New Roman" panose="02020603050405020304" charset="0"/>
                <a:cs typeface="Times New Roman" panose="02020603050405020304" charset="0"/>
              </a:rPr>
              <a:t>excreted</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bile,</a:t>
            </a:r>
            <a:r>
              <a:rPr sz="1800" spc="-35"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re-</a:t>
            </a:r>
            <a:r>
              <a:rPr sz="1800" dirty="0">
                <a:latin typeface="Times New Roman" panose="02020603050405020304" charset="0"/>
                <a:cs typeface="Times New Roman" panose="02020603050405020304" charset="0"/>
              </a:rPr>
              <a:t>enter</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GIT</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via</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gall</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bladder</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and</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gets</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reabsorbed.</a:t>
            </a:r>
            <a:endParaRPr sz="1800">
              <a:latin typeface="Times New Roman" panose="02020603050405020304" charset="0"/>
              <a:cs typeface="Times New Roman" panose="02020603050405020304" charset="0"/>
            </a:endParaRPr>
          </a:p>
          <a:p>
            <a:pPr marL="189230" indent="-158750">
              <a:lnSpc>
                <a:spcPct val="100000"/>
              </a:lnSpc>
              <a:spcBef>
                <a:spcPts val="15"/>
              </a:spcBef>
              <a:buSzPct val="94000"/>
              <a:buAutoNum type="alphaLcPeriod"/>
              <a:tabLst>
                <a:tab pos="189230" algn="l"/>
              </a:tabLst>
            </a:pPr>
            <a:r>
              <a:rPr sz="1800" dirty="0">
                <a:latin typeface="Times New Roman" panose="02020603050405020304" charset="0"/>
                <a:cs typeface="Times New Roman" panose="02020603050405020304" charset="0"/>
              </a:rPr>
              <a:t>Transfer</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into</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systemic</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circulation.</a:t>
            </a:r>
            <a:endParaRPr sz="1800">
              <a:latin typeface="Times New Roman" panose="02020603050405020304" charset="0"/>
              <a:cs typeface="Times New Roman" panose="020206030504050203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571" y="609345"/>
            <a:ext cx="8328659" cy="5313680"/>
          </a:xfrm>
          <a:prstGeom prst="rect">
            <a:avLst/>
          </a:prstGeom>
        </p:spPr>
        <p:txBody>
          <a:bodyPr vert="horz" wrap="square" lIns="0" tIns="12700" rIns="0" bIns="0" rtlCol="0">
            <a:spAutoFit/>
          </a:bodyPr>
          <a:lstStyle/>
          <a:p>
            <a:pPr marL="227330" algn="just">
              <a:lnSpc>
                <a:spcPct val="100000"/>
              </a:lnSpc>
              <a:spcBef>
                <a:spcPts val="100"/>
              </a:spcBef>
            </a:pPr>
            <a:r>
              <a:rPr sz="1800" b="1" u="heavy" dirty="0">
                <a:uFill>
                  <a:solidFill>
                    <a:srgbClr val="000000"/>
                  </a:solidFill>
                </a:uFill>
                <a:latin typeface="Times New Roman" panose="02020603050405020304" charset="0"/>
                <a:cs typeface="Times New Roman" panose="02020603050405020304" charset="0"/>
              </a:rPr>
              <a:t>Routes</a:t>
            </a:r>
            <a:r>
              <a:rPr sz="1800" b="1" u="heavy" spc="-2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of</a:t>
            </a:r>
            <a:r>
              <a:rPr sz="1800" b="1" u="heavy" spc="-2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Drug</a:t>
            </a:r>
            <a:r>
              <a:rPr sz="1800" b="1" u="heavy" spc="-2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Transfer</a:t>
            </a:r>
            <a:r>
              <a:rPr sz="1800" b="1" u="heavy" spc="-2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from</a:t>
            </a:r>
            <a:r>
              <a:rPr sz="1800" b="1" u="heavy" spc="-2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the</a:t>
            </a:r>
            <a:r>
              <a:rPr sz="1800" b="1" u="heavy" spc="-2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Absorption</a:t>
            </a:r>
            <a:r>
              <a:rPr sz="1800" b="1" u="heavy" spc="-2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Site</a:t>
            </a:r>
            <a:r>
              <a:rPr sz="1800" b="1" u="heavy" spc="-2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in</a:t>
            </a:r>
            <a:r>
              <a:rPr sz="1800" b="1" u="heavy" spc="-2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GIT</a:t>
            </a:r>
            <a:r>
              <a:rPr sz="1800" b="1" u="heavy" spc="-2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into</a:t>
            </a:r>
            <a:r>
              <a:rPr sz="1800" b="1" u="heavy" spc="-2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the</a:t>
            </a:r>
            <a:r>
              <a:rPr sz="1800" b="1" u="heavy" spc="-2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Systemic</a:t>
            </a:r>
            <a:r>
              <a:rPr sz="1800" b="1" u="heavy" spc="-25" dirty="0">
                <a:uFill>
                  <a:solidFill>
                    <a:srgbClr val="000000"/>
                  </a:solidFill>
                </a:uFill>
                <a:latin typeface="Times New Roman" panose="02020603050405020304" charset="0"/>
                <a:cs typeface="Times New Roman" panose="02020603050405020304" charset="0"/>
              </a:rPr>
              <a:t> </a:t>
            </a:r>
            <a:r>
              <a:rPr sz="1800" b="1" u="heavy" spc="-10" dirty="0">
                <a:uFill>
                  <a:solidFill>
                    <a:srgbClr val="000000"/>
                  </a:solidFill>
                </a:uFill>
                <a:latin typeface="Times New Roman" panose="02020603050405020304" charset="0"/>
                <a:cs typeface="Times New Roman" panose="02020603050405020304" charset="0"/>
              </a:rPr>
              <a:t>Circulation:</a:t>
            </a:r>
            <a:endParaRPr sz="1800">
              <a:latin typeface="Times New Roman" panose="02020603050405020304" charset="0"/>
              <a:cs typeface="Times New Roman" panose="02020603050405020304" charset="0"/>
            </a:endParaRPr>
          </a:p>
          <a:p>
            <a:pPr marL="227330" marR="239395" algn="just">
              <a:lnSpc>
                <a:spcPct val="101000"/>
              </a:lnSpc>
              <a:spcBef>
                <a:spcPts val="2175"/>
              </a:spcBef>
            </a:pPr>
            <a:r>
              <a:rPr sz="1800" dirty="0">
                <a:latin typeface="Times New Roman" panose="02020603050405020304" charset="0"/>
                <a:cs typeface="Times New Roman" panose="02020603050405020304" charset="0"/>
              </a:rPr>
              <a:t>A</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transferred</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from</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absorption</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site</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into</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systemic</a:t>
            </a:r>
            <a:r>
              <a:rPr sz="1800" spc="-2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circulation</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by</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one</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0" dirty="0">
                <a:latin typeface="Times New Roman" panose="02020603050405020304" charset="0"/>
                <a:cs typeface="Times New Roman" panose="02020603050405020304" charset="0"/>
              </a:rPr>
              <a:t> </a:t>
            </a:r>
            <a:r>
              <a:rPr sz="1800" spc="-25" dirty="0">
                <a:latin typeface="Times New Roman" panose="02020603050405020304" charset="0"/>
                <a:cs typeface="Times New Roman" panose="02020603050405020304" charset="0"/>
              </a:rPr>
              <a:t>two </a:t>
            </a:r>
            <a:r>
              <a:rPr sz="1800" spc="-10" dirty="0">
                <a:latin typeface="Times New Roman" panose="02020603050405020304" charset="0"/>
                <a:cs typeface="Times New Roman" panose="02020603050405020304" charset="0"/>
              </a:rPr>
              <a:t>routes-</a:t>
            </a:r>
            <a:endParaRPr sz="1800">
              <a:latin typeface="Times New Roman" panose="02020603050405020304" charset="0"/>
              <a:cs typeface="Times New Roman" panose="02020603050405020304" charset="0"/>
            </a:endParaRPr>
          </a:p>
          <a:p>
            <a:pPr marL="227330" indent="-88900" algn="just">
              <a:lnSpc>
                <a:spcPct val="100000"/>
              </a:lnSpc>
              <a:spcBef>
                <a:spcPts val="2190"/>
              </a:spcBef>
              <a:buSzPct val="94000"/>
              <a:buFont typeface="Arial MT"/>
              <a:buChar char="•"/>
              <a:tabLst>
                <a:tab pos="226695" algn="l"/>
              </a:tabLst>
            </a:pPr>
            <a:r>
              <a:rPr sz="1800" spc="-10" dirty="0">
                <a:latin typeface="Times New Roman" panose="02020603050405020304" charset="0"/>
                <a:cs typeface="Times New Roman" panose="02020603050405020304" charset="0"/>
              </a:rPr>
              <a:t>Splanchnic</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circulation:</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3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network</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blood</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vessels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that</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supply</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30"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GIT.</a:t>
            </a:r>
            <a:endParaRPr sz="1800">
              <a:latin typeface="Times New Roman" panose="02020603050405020304" charset="0"/>
              <a:cs typeface="Times New Roman" panose="02020603050405020304" charset="0"/>
            </a:endParaRPr>
          </a:p>
          <a:p>
            <a:pPr marL="227330" marR="295275" indent="-89535" algn="just">
              <a:lnSpc>
                <a:spcPct val="101000"/>
              </a:lnSpc>
              <a:buSzPct val="94000"/>
              <a:buFont typeface="Arial MT"/>
              <a:buChar char="•"/>
              <a:tabLst>
                <a:tab pos="226695" algn="l"/>
              </a:tabLst>
            </a:pPr>
            <a:r>
              <a:rPr sz="1800" spc="-10" dirty="0">
                <a:latin typeface="Times New Roman" panose="02020603050405020304" charset="0"/>
                <a:cs typeface="Times New Roman" panose="02020603050405020304" charset="0"/>
              </a:rPr>
              <a:t>Lymphatic</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circulation:</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path</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major</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importance</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absoption</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into</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systemic circulation</a:t>
            </a:r>
            <a:r>
              <a:rPr sz="1800" spc="-2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for</a:t>
            </a:r>
            <a:r>
              <a:rPr sz="1800" spc="-1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two</a:t>
            </a:r>
            <a:r>
              <a:rPr sz="1800" spc="-2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reasons:</a:t>
            </a:r>
            <a:endParaRPr sz="1800">
              <a:latin typeface="Times New Roman" panose="02020603050405020304" charset="0"/>
              <a:cs typeface="Times New Roman" panose="02020603050405020304" charset="0"/>
            </a:endParaRPr>
          </a:p>
          <a:p>
            <a:pPr marL="226695" indent="-170180" algn="just">
              <a:lnSpc>
                <a:spcPct val="100000"/>
              </a:lnSpc>
              <a:spcBef>
                <a:spcPts val="15"/>
              </a:spcBef>
              <a:buSzPct val="94000"/>
              <a:buAutoNum type="alphaLcPeriod"/>
              <a:tabLst>
                <a:tab pos="226695" algn="l"/>
              </a:tabLst>
            </a:pPr>
            <a:r>
              <a:rPr sz="1800" dirty="0">
                <a:latin typeface="Times New Roman" panose="02020603050405020304" charset="0"/>
                <a:cs typeface="Times New Roman" panose="02020603050405020304" charset="0"/>
              </a:rPr>
              <a:t>The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lymph</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vessels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are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less</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accessible</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than</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the</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capillaries.</a:t>
            </a:r>
            <a:endParaRPr sz="1800">
              <a:latin typeface="Times New Roman" panose="02020603050405020304" charset="0"/>
              <a:cs typeface="Times New Roman" panose="02020603050405020304" charset="0"/>
            </a:endParaRPr>
          </a:p>
          <a:p>
            <a:pPr marL="226695" indent="-179705" algn="just">
              <a:lnSpc>
                <a:spcPct val="100000"/>
              </a:lnSpc>
              <a:spcBef>
                <a:spcPts val="15"/>
              </a:spcBef>
              <a:buSzPct val="94000"/>
              <a:buAutoNum type="alphaLcPeriod"/>
              <a:tabLst>
                <a:tab pos="226695" algn="l"/>
              </a:tabLst>
            </a:pPr>
            <a:r>
              <a:rPr sz="1800" dirty="0">
                <a:latin typeface="Times New Roman" panose="02020603050405020304" charset="0"/>
                <a:cs typeface="Times New Roman" panose="02020603050405020304" charset="0"/>
              </a:rPr>
              <a:t>The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lymph</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flow</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4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exceptionally</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slow.</a:t>
            </a:r>
            <a:endParaRPr sz="1800">
              <a:latin typeface="Times New Roman" panose="02020603050405020304" charset="0"/>
              <a:cs typeface="Times New Roman" panose="02020603050405020304" charset="0"/>
            </a:endParaRPr>
          </a:p>
          <a:p>
            <a:pPr marL="227330" marR="509270" indent="723265" algn="just">
              <a:lnSpc>
                <a:spcPct val="101000"/>
              </a:lnSpc>
            </a:pPr>
            <a:r>
              <a:rPr sz="1800" dirty="0">
                <a:latin typeface="Times New Roman" panose="02020603050405020304" charset="0"/>
                <a:cs typeface="Times New Roman" panose="02020603050405020304" charset="0"/>
              </a:rPr>
              <a:t>Fats,</a:t>
            </a:r>
            <a:r>
              <a:rPr sz="1800" spc="-45" dirty="0">
                <a:latin typeface="Times New Roman" panose="02020603050405020304" charset="0"/>
                <a:cs typeface="Times New Roman" panose="02020603050405020304" charset="0"/>
              </a:rPr>
              <a:t> </a:t>
            </a:r>
            <a:r>
              <a:rPr sz="1800" spc="-20" dirty="0">
                <a:latin typeface="Times New Roman" panose="02020603050405020304" charset="0"/>
                <a:cs typeface="Times New Roman" panose="02020603050405020304" charset="0"/>
              </a:rPr>
              <a:t>fat-</a:t>
            </a:r>
            <a:r>
              <a:rPr sz="1800" dirty="0">
                <a:latin typeface="Times New Roman" panose="02020603050405020304" charset="0"/>
                <a:cs typeface="Times New Roman" panose="02020603050405020304" charset="0"/>
              </a:rPr>
              <a:t>soluble</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vitamins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and</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highly</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lipophilic</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are</a:t>
            </a:r>
            <a:r>
              <a:rPr sz="1800" spc="-4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absorbed</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through lymphatic</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circulation.</a:t>
            </a:r>
            <a:endParaRPr sz="1800">
              <a:latin typeface="Times New Roman" panose="02020603050405020304" charset="0"/>
              <a:cs typeface="Times New Roman" panose="02020603050405020304" charset="0"/>
            </a:endParaRPr>
          </a:p>
          <a:p>
            <a:pPr marL="227330" algn="just">
              <a:lnSpc>
                <a:spcPct val="100000"/>
              </a:lnSpc>
              <a:spcBef>
                <a:spcPts val="2190"/>
              </a:spcBef>
            </a:pPr>
            <a:r>
              <a:rPr sz="1800" dirty="0">
                <a:latin typeface="Times New Roman" panose="02020603050405020304" charset="0"/>
                <a:cs typeface="Times New Roman" panose="02020603050405020304" charset="0"/>
              </a:rPr>
              <a:t>There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are</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3</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advantages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lymphatic</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absorption</a:t>
            </a:r>
            <a:r>
              <a:rPr sz="1800" spc="-3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drugs:</a:t>
            </a:r>
            <a:endParaRPr sz="1800">
              <a:latin typeface="Times New Roman" panose="02020603050405020304" charset="0"/>
              <a:cs typeface="Times New Roman" panose="02020603050405020304" charset="0"/>
            </a:endParaRPr>
          </a:p>
          <a:p>
            <a:pPr marL="226695" lvl="1" indent="-115570" algn="just">
              <a:lnSpc>
                <a:spcPct val="100000"/>
              </a:lnSpc>
              <a:spcBef>
                <a:spcPts val="15"/>
              </a:spcBef>
              <a:buSzPct val="94000"/>
              <a:buAutoNum type="romanLcPeriod"/>
              <a:tabLst>
                <a:tab pos="226695" algn="l"/>
              </a:tabLst>
            </a:pPr>
            <a:r>
              <a:rPr sz="1800" spc="-10" dirty="0">
                <a:latin typeface="Times New Roman" panose="02020603050405020304" charset="0"/>
                <a:cs typeface="Times New Roman" panose="02020603050405020304" charset="0"/>
              </a:rPr>
              <a:t>Avoidance</a:t>
            </a:r>
            <a:r>
              <a:rPr sz="1800" spc="-2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1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first-</a:t>
            </a:r>
            <a:r>
              <a:rPr sz="1800" dirty="0">
                <a:latin typeface="Times New Roman" panose="02020603050405020304" charset="0"/>
                <a:cs typeface="Times New Roman" panose="02020603050405020304" charset="0"/>
              </a:rPr>
              <a:t>pass</a:t>
            </a:r>
            <a:r>
              <a:rPr sz="1800" spc="-1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effect.</a:t>
            </a:r>
            <a:endParaRPr sz="1800">
              <a:latin typeface="Times New Roman" panose="02020603050405020304" charset="0"/>
              <a:cs typeface="Times New Roman" panose="02020603050405020304" charset="0"/>
            </a:endParaRPr>
          </a:p>
          <a:p>
            <a:pPr marL="225425" marR="459740" lvl="1" indent="-165100" algn="just">
              <a:lnSpc>
                <a:spcPct val="101000"/>
              </a:lnSpc>
              <a:buSzPct val="94000"/>
              <a:buAutoNum type="romanLcPeriod"/>
              <a:tabLst>
                <a:tab pos="226695" algn="l"/>
              </a:tabLst>
            </a:pPr>
            <a:r>
              <a:rPr sz="1800" spc="-10" dirty="0">
                <a:latin typeface="Times New Roman" panose="02020603050405020304" charset="0"/>
                <a:cs typeface="Times New Roman" panose="02020603050405020304" charset="0"/>
              </a:rPr>
              <a:t>Compounds</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high</a:t>
            </a:r>
            <a:r>
              <a:rPr sz="1800" spc="-4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molecular</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weight</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(above</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16000)can</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be</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absorbed</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by</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lymphatic 	transport</a:t>
            </a:r>
            <a:endParaRPr sz="1800">
              <a:latin typeface="Times New Roman" panose="02020603050405020304" charset="0"/>
              <a:cs typeface="Times New Roman" panose="02020603050405020304" charset="0"/>
            </a:endParaRPr>
          </a:p>
          <a:p>
            <a:pPr marL="225425" lvl="1" indent="-213995" algn="just">
              <a:lnSpc>
                <a:spcPct val="100000"/>
              </a:lnSpc>
              <a:spcBef>
                <a:spcPts val="15"/>
              </a:spcBef>
              <a:buSzPct val="94000"/>
              <a:buAutoNum type="romanLcPeriod"/>
              <a:tabLst>
                <a:tab pos="225425" algn="l"/>
              </a:tabLst>
            </a:pPr>
            <a:r>
              <a:rPr sz="1800" spc="-10" dirty="0">
                <a:latin typeface="Times New Roman" panose="02020603050405020304" charset="0"/>
                <a:cs typeface="Times New Roman" panose="02020603050405020304" charset="0"/>
              </a:rPr>
              <a:t>Targeted</a:t>
            </a:r>
            <a:r>
              <a:rPr sz="1800" spc="-5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delivery</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drugs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to</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lymphatic</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system</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as</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certain</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cases</a:t>
            </a:r>
            <a:r>
              <a:rPr sz="1800" spc="-3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of</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cancer</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is</a:t>
            </a:r>
            <a:r>
              <a:rPr sz="1800" spc="-35"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possible.</a:t>
            </a:r>
            <a:endParaRPr sz="1800">
              <a:latin typeface="Times New Roman" panose="02020603050405020304" charset="0"/>
              <a:cs typeface="Times New Roman" panose="020206030504050203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1325245"/>
            <a:ext cx="7957820" cy="46875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9225" y="128270"/>
            <a:ext cx="8308975" cy="2413000"/>
          </a:xfrm>
          <a:prstGeom prst="rect">
            <a:avLst/>
          </a:prstGeom>
        </p:spPr>
        <p:txBody>
          <a:bodyPr vert="horz" wrap="square" lIns="0" tIns="10795" rIns="0" bIns="0" rtlCol="0">
            <a:noAutofit/>
          </a:bodyPr>
          <a:lstStyle/>
          <a:p>
            <a:pPr marL="12700" marR="5080" algn="just">
              <a:lnSpc>
                <a:spcPct val="101000"/>
              </a:lnSpc>
              <a:spcBef>
                <a:spcPts val="85"/>
              </a:spcBef>
            </a:pPr>
            <a:r>
              <a:rPr sz="1800" b="1" u="heavy" dirty="0">
                <a:solidFill>
                  <a:srgbClr val="002060"/>
                </a:solidFill>
                <a:uFill>
                  <a:solidFill>
                    <a:srgbClr val="000000"/>
                  </a:solidFill>
                </a:uFill>
                <a:latin typeface="Times New Roman" panose="02020603050405020304" charset="0"/>
                <a:cs typeface="Times New Roman" panose="02020603050405020304" charset="0"/>
              </a:rPr>
              <a:t>Pharmacokinetics:</a:t>
            </a:r>
            <a:r>
              <a:rPr sz="1800" b="1" u="heavy" spc="330" dirty="0">
                <a:solidFill>
                  <a:srgbClr val="002060"/>
                </a:solidFill>
                <a:uFill>
                  <a:solidFill>
                    <a:srgbClr val="000000"/>
                  </a:solidFill>
                </a:uFill>
                <a:latin typeface="Times New Roman" panose="02020603050405020304" charset="0"/>
                <a:cs typeface="Times New Roman" panose="02020603050405020304" charset="0"/>
              </a:rPr>
              <a:t> </a:t>
            </a:r>
            <a:r>
              <a:rPr sz="1800" b="1" u="heavy" dirty="0">
                <a:solidFill>
                  <a:srgbClr val="002060"/>
                </a:solidFill>
                <a:uFill>
                  <a:solidFill>
                    <a:srgbClr val="000000"/>
                  </a:solidFill>
                </a:uFill>
                <a:latin typeface="Times New Roman" panose="02020603050405020304" charset="0"/>
                <a:cs typeface="Times New Roman" panose="02020603050405020304" charset="0"/>
              </a:rPr>
              <a:t>T</a:t>
            </a:r>
            <a:r>
              <a:rPr sz="1800" dirty="0">
                <a:solidFill>
                  <a:srgbClr val="002060"/>
                </a:solidFill>
                <a:latin typeface="Times New Roman" panose="02020603050405020304" charset="0"/>
                <a:cs typeface="Times New Roman" panose="02020603050405020304" charset="0"/>
              </a:rPr>
              <a:t>he</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study</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of</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time</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course</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of</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drug</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ADME</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and</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their</a:t>
            </a:r>
            <a:r>
              <a:rPr sz="1800" spc="-40" dirty="0">
                <a:solidFill>
                  <a:srgbClr val="002060"/>
                </a:solidFill>
                <a:latin typeface="Times New Roman" panose="02020603050405020304" charset="0"/>
                <a:cs typeface="Times New Roman" panose="02020603050405020304" charset="0"/>
              </a:rPr>
              <a:t> </a:t>
            </a:r>
            <a:r>
              <a:rPr sz="1800" spc="-10" dirty="0">
                <a:solidFill>
                  <a:srgbClr val="002060"/>
                </a:solidFill>
                <a:latin typeface="Times New Roman" panose="02020603050405020304" charset="0"/>
                <a:cs typeface="Times New Roman" panose="02020603050405020304" charset="0"/>
              </a:rPr>
              <a:t>relationship</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with</a:t>
            </a:r>
            <a:r>
              <a:rPr sz="1800" spc="-40" dirty="0">
                <a:solidFill>
                  <a:srgbClr val="002060"/>
                </a:solidFill>
                <a:latin typeface="Times New Roman" panose="02020603050405020304" charset="0"/>
                <a:cs typeface="Times New Roman" panose="02020603050405020304" charset="0"/>
              </a:rPr>
              <a:t> </a:t>
            </a:r>
            <a:r>
              <a:rPr sz="1800" spc="-25" dirty="0">
                <a:solidFill>
                  <a:srgbClr val="002060"/>
                </a:solidFill>
                <a:latin typeface="Times New Roman" panose="02020603050405020304" charset="0"/>
                <a:cs typeface="Times New Roman" panose="02020603050405020304" charset="0"/>
              </a:rPr>
              <a:t>its </a:t>
            </a:r>
            <a:r>
              <a:rPr sz="1800" spc="-10" dirty="0">
                <a:solidFill>
                  <a:srgbClr val="002060"/>
                </a:solidFill>
                <a:latin typeface="Times New Roman" panose="02020603050405020304" charset="0"/>
                <a:cs typeface="Times New Roman" panose="02020603050405020304" charset="0"/>
              </a:rPr>
              <a:t>therapeutic</a:t>
            </a:r>
            <a:r>
              <a:rPr sz="1800" spc="-45"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and</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toxic</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effects</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of</a:t>
            </a:r>
            <a:r>
              <a:rPr sz="1800" spc="-45"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the</a:t>
            </a:r>
            <a:r>
              <a:rPr sz="1800" spc="-40" dirty="0">
                <a:solidFill>
                  <a:srgbClr val="002060"/>
                </a:solidFill>
                <a:latin typeface="Times New Roman" panose="02020603050405020304" charset="0"/>
                <a:cs typeface="Times New Roman" panose="02020603050405020304" charset="0"/>
              </a:rPr>
              <a:t> </a:t>
            </a:r>
            <a:r>
              <a:rPr sz="1800" spc="-10" dirty="0">
                <a:solidFill>
                  <a:srgbClr val="002060"/>
                </a:solidFill>
                <a:latin typeface="Times New Roman" panose="02020603050405020304" charset="0"/>
                <a:cs typeface="Times New Roman" panose="02020603050405020304" charset="0"/>
              </a:rPr>
              <a:t>drug.</a:t>
            </a:r>
            <a:endParaRPr sz="1800">
              <a:solidFill>
                <a:srgbClr val="002060"/>
              </a:solidFill>
              <a:latin typeface="Times New Roman" panose="02020603050405020304" charset="0"/>
              <a:cs typeface="Times New Roman" panose="02020603050405020304" charset="0"/>
            </a:endParaRPr>
          </a:p>
          <a:p>
            <a:pPr marL="12700" marR="107315" algn="just">
              <a:lnSpc>
                <a:spcPct val="101000"/>
              </a:lnSpc>
            </a:pPr>
            <a:r>
              <a:rPr sz="1800" b="1" u="heavy" dirty="0">
                <a:solidFill>
                  <a:srgbClr val="002060"/>
                </a:solidFill>
                <a:uFill>
                  <a:solidFill>
                    <a:srgbClr val="000000"/>
                  </a:solidFill>
                </a:uFill>
                <a:latin typeface="Times New Roman" panose="02020603050405020304" charset="0"/>
                <a:cs typeface="Times New Roman" panose="02020603050405020304" charset="0"/>
              </a:rPr>
              <a:t>Clinical</a:t>
            </a:r>
            <a:r>
              <a:rPr sz="1800" b="1" u="heavy" spc="-40" dirty="0">
                <a:solidFill>
                  <a:srgbClr val="002060"/>
                </a:solidFill>
                <a:uFill>
                  <a:solidFill>
                    <a:srgbClr val="000000"/>
                  </a:solidFill>
                </a:uFill>
                <a:latin typeface="Times New Roman" panose="02020603050405020304" charset="0"/>
                <a:cs typeface="Times New Roman" panose="02020603050405020304" charset="0"/>
              </a:rPr>
              <a:t> </a:t>
            </a:r>
            <a:r>
              <a:rPr sz="1800" b="1" u="heavy" dirty="0">
                <a:solidFill>
                  <a:srgbClr val="002060"/>
                </a:solidFill>
                <a:uFill>
                  <a:solidFill>
                    <a:srgbClr val="000000"/>
                  </a:solidFill>
                </a:uFill>
                <a:latin typeface="Times New Roman" panose="02020603050405020304" charset="0"/>
                <a:cs typeface="Times New Roman" panose="02020603050405020304" charset="0"/>
              </a:rPr>
              <a:t>pharmacokinetics:</a:t>
            </a:r>
            <a:r>
              <a:rPr sz="1800" b="1" spc="385"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The</a:t>
            </a:r>
            <a:r>
              <a:rPr sz="1800" spc="-35"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use</a:t>
            </a:r>
            <a:r>
              <a:rPr sz="1800" spc="-35"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of</a:t>
            </a:r>
            <a:r>
              <a:rPr sz="1800" spc="-40" dirty="0">
                <a:solidFill>
                  <a:srgbClr val="002060"/>
                </a:solidFill>
                <a:latin typeface="Times New Roman" panose="02020603050405020304" charset="0"/>
                <a:cs typeface="Times New Roman" panose="02020603050405020304" charset="0"/>
              </a:rPr>
              <a:t> </a:t>
            </a:r>
            <a:r>
              <a:rPr sz="1800" spc="-10" dirty="0">
                <a:solidFill>
                  <a:srgbClr val="002060"/>
                </a:solidFill>
                <a:latin typeface="Times New Roman" panose="02020603050405020304" charset="0"/>
                <a:cs typeface="Times New Roman" panose="02020603050405020304" charset="0"/>
              </a:rPr>
              <a:t>pharmacokinetic</a:t>
            </a:r>
            <a:r>
              <a:rPr sz="1800" spc="-35" dirty="0">
                <a:solidFill>
                  <a:srgbClr val="002060"/>
                </a:solidFill>
                <a:latin typeface="Times New Roman" panose="02020603050405020304" charset="0"/>
                <a:cs typeface="Times New Roman" panose="02020603050405020304" charset="0"/>
              </a:rPr>
              <a:t> </a:t>
            </a:r>
            <a:r>
              <a:rPr sz="1800" spc="-10" dirty="0">
                <a:solidFill>
                  <a:srgbClr val="002060"/>
                </a:solidFill>
                <a:latin typeface="Times New Roman" panose="02020603050405020304" charset="0"/>
                <a:cs typeface="Times New Roman" panose="02020603050405020304" charset="0"/>
              </a:rPr>
              <a:t>principles</a:t>
            </a:r>
            <a:r>
              <a:rPr sz="1800" spc="-35"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in</a:t>
            </a:r>
            <a:r>
              <a:rPr sz="1800" spc="-35" dirty="0">
                <a:solidFill>
                  <a:srgbClr val="002060"/>
                </a:solidFill>
                <a:latin typeface="Times New Roman" panose="02020603050405020304" charset="0"/>
                <a:cs typeface="Times New Roman" panose="02020603050405020304" charset="0"/>
              </a:rPr>
              <a:t> </a:t>
            </a:r>
            <a:r>
              <a:rPr sz="1800" spc="-10" dirty="0">
                <a:solidFill>
                  <a:srgbClr val="002060"/>
                </a:solidFill>
                <a:latin typeface="Times New Roman" panose="02020603050405020304" charset="0"/>
                <a:cs typeface="Times New Roman" panose="02020603050405020304" charset="0"/>
              </a:rPr>
              <a:t>optimizing</a:t>
            </a:r>
            <a:r>
              <a:rPr sz="1800" spc="-35"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the</a:t>
            </a:r>
            <a:r>
              <a:rPr sz="1800" spc="-35" dirty="0">
                <a:solidFill>
                  <a:srgbClr val="002060"/>
                </a:solidFill>
                <a:latin typeface="Times New Roman" panose="02020603050405020304" charset="0"/>
                <a:cs typeface="Times New Roman" panose="02020603050405020304" charset="0"/>
              </a:rPr>
              <a:t> </a:t>
            </a:r>
            <a:r>
              <a:rPr sz="1800" spc="-20" dirty="0">
                <a:solidFill>
                  <a:srgbClr val="002060"/>
                </a:solidFill>
                <a:latin typeface="Times New Roman" panose="02020603050405020304" charset="0"/>
                <a:cs typeface="Times New Roman" panose="02020603050405020304" charset="0"/>
              </a:rPr>
              <a:t>drug </a:t>
            </a:r>
            <a:r>
              <a:rPr sz="1800" dirty="0">
                <a:solidFill>
                  <a:srgbClr val="002060"/>
                </a:solidFill>
                <a:latin typeface="Times New Roman" panose="02020603050405020304" charset="0"/>
                <a:cs typeface="Times New Roman" panose="02020603050405020304" charset="0"/>
              </a:rPr>
              <a:t>dosage</a:t>
            </a:r>
            <a:r>
              <a:rPr sz="1800" spc="-45"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to</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suit</a:t>
            </a:r>
            <a:r>
              <a:rPr sz="1800" spc="-45" dirty="0">
                <a:solidFill>
                  <a:srgbClr val="002060"/>
                </a:solidFill>
                <a:latin typeface="Times New Roman" panose="02020603050405020304" charset="0"/>
                <a:cs typeface="Times New Roman" panose="02020603050405020304" charset="0"/>
              </a:rPr>
              <a:t> </a:t>
            </a:r>
            <a:r>
              <a:rPr sz="1800" spc="-10" dirty="0">
                <a:solidFill>
                  <a:srgbClr val="002060"/>
                </a:solidFill>
                <a:latin typeface="Times New Roman" panose="02020603050405020304" charset="0"/>
                <a:cs typeface="Times New Roman" panose="02020603050405020304" charset="0"/>
              </a:rPr>
              <a:t>individual</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patient</a:t>
            </a:r>
            <a:r>
              <a:rPr sz="1800" spc="-45"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needs</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and</a:t>
            </a:r>
            <a:r>
              <a:rPr sz="1800" spc="-45" dirty="0">
                <a:solidFill>
                  <a:srgbClr val="002060"/>
                </a:solidFill>
                <a:latin typeface="Times New Roman" panose="02020603050405020304" charset="0"/>
                <a:cs typeface="Times New Roman" panose="02020603050405020304" charset="0"/>
              </a:rPr>
              <a:t> </a:t>
            </a:r>
            <a:r>
              <a:rPr sz="1800" spc="-10" dirty="0">
                <a:solidFill>
                  <a:srgbClr val="002060"/>
                </a:solidFill>
                <a:latin typeface="Times New Roman" panose="02020603050405020304" charset="0"/>
                <a:cs typeface="Times New Roman" panose="02020603050405020304" charset="0"/>
              </a:rPr>
              <a:t>achieving</a:t>
            </a:r>
            <a:r>
              <a:rPr sz="1800" spc="-40" dirty="0">
                <a:solidFill>
                  <a:srgbClr val="002060"/>
                </a:solidFill>
                <a:latin typeface="Times New Roman" panose="02020603050405020304" charset="0"/>
                <a:cs typeface="Times New Roman" panose="02020603050405020304" charset="0"/>
              </a:rPr>
              <a:t> </a:t>
            </a:r>
            <a:r>
              <a:rPr sz="1800" dirty="0">
                <a:solidFill>
                  <a:srgbClr val="002060"/>
                </a:solidFill>
                <a:latin typeface="Times New Roman" panose="02020603050405020304" charset="0"/>
                <a:cs typeface="Times New Roman" panose="02020603050405020304" charset="0"/>
              </a:rPr>
              <a:t>maximum</a:t>
            </a:r>
            <a:r>
              <a:rPr sz="1800" spc="-40" dirty="0">
                <a:solidFill>
                  <a:srgbClr val="002060"/>
                </a:solidFill>
                <a:latin typeface="Times New Roman" panose="02020603050405020304" charset="0"/>
                <a:cs typeface="Times New Roman" panose="02020603050405020304" charset="0"/>
              </a:rPr>
              <a:t> </a:t>
            </a:r>
            <a:r>
              <a:rPr sz="1800" spc="-10" dirty="0">
                <a:solidFill>
                  <a:srgbClr val="002060"/>
                </a:solidFill>
                <a:latin typeface="Times New Roman" panose="02020603050405020304" charset="0"/>
                <a:cs typeface="Times New Roman" panose="02020603050405020304" charset="0"/>
              </a:rPr>
              <a:t>therapeutic</a:t>
            </a:r>
            <a:r>
              <a:rPr sz="1800" spc="-45" dirty="0">
                <a:solidFill>
                  <a:srgbClr val="002060"/>
                </a:solidFill>
                <a:latin typeface="Times New Roman" panose="02020603050405020304" charset="0"/>
                <a:cs typeface="Times New Roman" panose="02020603050405020304" charset="0"/>
              </a:rPr>
              <a:t> </a:t>
            </a:r>
            <a:r>
              <a:rPr sz="1800" spc="-10" dirty="0">
                <a:solidFill>
                  <a:srgbClr val="002060"/>
                </a:solidFill>
                <a:latin typeface="Times New Roman" panose="02020603050405020304" charset="0"/>
                <a:cs typeface="Times New Roman" panose="02020603050405020304" charset="0"/>
              </a:rPr>
              <a:t>utilit</a:t>
            </a:r>
            <a:r>
              <a:rPr sz="1800" spc="-10" dirty="0">
                <a:latin typeface="Calibri" panose="020F0502020204030204"/>
                <a:cs typeface="Calibri" panose="020F0502020204030204"/>
              </a:rPr>
              <a:t>y</a:t>
            </a:r>
            <a:r>
              <a:rPr lang="en-US" altLang="en-US" sz="1800" spc="-10" dirty="0">
                <a:latin typeface="Calibri" panose="020F0502020204030204"/>
                <a:cs typeface="Calibri" panose="020F0502020204030204"/>
              </a:rPr>
              <a:t>.</a:t>
            </a:r>
            <a:endParaRPr sz="1800">
              <a:latin typeface="Calibri" panose="020F0502020204030204"/>
              <a:cs typeface="Calibri" panose="020F0502020204030204"/>
            </a:endParaRPr>
          </a:p>
          <a:p>
            <a:pPr marR="335280" algn="ctr">
              <a:lnSpc>
                <a:spcPct val="100000"/>
              </a:lnSpc>
              <a:spcBef>
                <a:spcPts val="2190"/>
              </a:spcBef>
            </a:pPr>
            <a:r>
              <a:rPr sz="2000" b="1" u="heavy" dirty="0">
                <a:solidFill>
                  <a:srgbClr val="FF0000"/>
                </a:solidFill>
                <a:uFill>
                  <a:solidFill>
                    <a:srgbClr val="000000"/>
                  </a:solidFill>
                </a:uFill>
                <a:latin typeface="Times New Roman" panose="02020603050405020304" charset="0"/>
                <a:cs typeface="Times New Roman" panose="02020603050405020304" charset="0"/>
              </a:rPr>
              <a:t>Pharmacokinetic</a:t>
            </a:r>
            <a:r>
              <a:rPr sz="2000" b="1" u="heavy" spc="-75" dirty="0">
                <a:solidFill>
                  <a:srgbClr val="FF0000"/>
                </a:solidFill>
                <a:uFill>
                  <a:solidFill>
                    <a:srgbClr val="000000"/>
                  </a:solidFill>
                </a:uFill>
                <a:latin typeface="Times New Roman" panose="02020603050405020304" charset="0"/>
                <a:cs typeface="Times New Roman" panose="02020603050405020304" charset="0"/>
              </a:rPr>
              <a:t> </a:t>
            </a:r>
            <a:r>
              <a:rPr sz="2000" b="1" u="heavy" spc="-10" dirty="0">
                <a:solidFill>
                  <a:srgbClr val="FF0000"/>
                </a:solidFill>
                <a:uFill>
                  <a:solidFill>
                    <a:srgbClr val="000000"/>
                  </a:solidFill>
                </a:uFill>
                <a:latin typeface="Times New Roman" panose="02020603050405020304" charset="0"/>
                <a:cs typeface="Times New Roman" panose="02020603050405020304" charset="0"/>
              </a:rPr>
              <a:t>processes</a:t>
            </a:r>
          </a:p>
        </p:txBody>
      </p:sp>
      <p:pic>
        <p:nvPicPr>
          <p:cNvPr id="3" name="object 3"/>
          <p:cNvPicPr/>
          <p:nvPr/>
        </p:nvPicPr>
        <p:blipFill>
          <a:blip r:embed="rId2" cstate="print"/>
          <a:stretch>
            <a:fillRect/>
          </a:stretch>
        </p:blipFill>
        <p:spPr>
          <a:xfrm>
            <a:off x="379095" y="1847850"/>
            <a:ext cx="8079105" cy="47136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377" y="152145"/>
            <a:ext cx="6510655" cy="1682115"/>
          </a:xfrm>
          <a:prstGeom prst="rect">
            <a:avLst/>
          </a:prstGeom>
        </p:spPr>
        <p:txBody>
          <a:bodyPr vert="horz" wrap="square" lIns="0" tIns="12700" rIns="0" bIns="0" rtlCol="0">
            <a:spAutoFit/>
          </a:bodyPr>
          <a:lstStyle/>
          <a:p>
            <a:pPr marL="92710">
              <a:lnSpc>
                <a:spcPct val="100000"/>
              </a:lnSpc>
              <a:spcBef>
                <a:spcPts val="100"/>
              </a:spcBef>
            </a:pPr>
            <a:r>
              <a:rPr sz="1800" b="1" u="heavy" dirty="0">
                <a:uFill>
                  <a:solidFill>
                    <a:srgbClr val="000000"/>
                  </a:solidFill>
                </a:uFill>
                <a:latin typeface="Times New Roman" panose="02020603050405020304" charset="0"/>
                <a:cs typeface="Times New Roman" panose="02020603050405020304" charset="0"/>
              </a:rPr>
              <a:t>Drug</a:t>
            </a:r>
            <a:r>
              <a:rPr sz="1800" b="1" u="heavy" spc="-4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administration</a:t>
            </a:r>
            <a:r>
              <a:rPr sz="1800" b="1" u="heavy" spc="-40"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and</a:t>
            </a:r>
            <a:r>
              <a:rPr sz="1800" b="1" u="heavy" spc="-45" dirty="0">
                <a:uFill>
                  <a:solidFill>
                    <a:srgbClr val="000000"/>
                  </a:solidFill>
                </a:uFill>
                <a:latin typeface="Times New Roman" panose="02020603050405020304" charset="0"/>
                <a:cs typeface="Times New Roman" panose="02020603050405020304" charset="0"/>
              </a:rPr>
              <a:t> </a:t>
            </a:r>
            <a:r>
              <a:rPr sz="1800" b="1" u="heavy" dirty="0">
                <a:uFill>
                  <a:solidFill>
                    <a:srgbClr val="000000"/>
                  </a:solidFill>
                </a:uFill>
                <a:latin typeface="Times New Roman" panose="02020603050405020304" charset="0"/>
                <a:cs typeface="Times New Roman" panose="02020603050405020304" charset="0"/>
              </a:rPr>
              <a:t>therapy</a:t>
            </a:r>
            <a:r>
              <a:rPr sz="1800" b="1" spc="-1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divided</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into</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4</a:t>
            </a:r>
            <a:r>
              <a:rPr sz="1800" spc="-40"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phases</a:t>
            </a:r>
            <a:r>
              <a:rPr sz="1800" spc="-45" dirty="0">
                <a:latin typeface="Times New Roman" panose="02020603050405020304" charset="0"/>
                <a:cs typeface="Times New Roman" panose="02020603050405020304" charset="0"/>
              </a:rPr>
              <a:t> </a:t>
            </a:r>
            <a:r>
              <a:rPr sz="1800" dirty="0">
                <a:latin typeface="Times New Roman" panose="02020603050405020304" charset="0"/>
                <a:cs typeface="Times New Roman" panose="02020603050405020304" charset="0"/>
              </a:rPr>
              <a:t>or</a:t>
            </a:r>
            <a:r>
              <a:rPr sz="1800" spc="-40" dirty="0">
                <a:latin typeface="Times New Roman" panose="02020603050405020304" charset="0"/>
                <a:cs typeface="Times New Roman" panose="02020603050405020304" charset="0"/>
              </a:rPr>
              <a:t> </a:t>
            </a:r>
            <a:r>
              <a:rPr sz="1800" spc="-10" dirty="0">
                <a:latin typeface="Times New Roman" panose="02020603050405020304" charset="0"/>
                <a:cs typeface="Times New Roman" panose="02020603050405020304" charset="0"/>
              </a:rPr>
              <a:t>processes:</a:t>
            </a:r>
            <a:endParaRPr sz="1800">
              <a:latin typeface="Times New Roman" panose="02020603050405020304" charset="0"/>
              <a:cs typeface="Times New Roman" panose="02020603050405020304" charset="0"/>
            </a:endParaRPr>
          </a:p>
          <a:p>
            <a:pPr marL="92710" indent="-88900">
              <a:lnSpc>
                <a:spcPct val="100000"/>
              </a:lnSpc>
              <a:spcBef>
                <a:spcPts val="15"/>
              </a:spcBef>
              <a:buSzPct val="94000"/>
              <a:buFont typeface="Arial" panose="020B0604020202020204"/>
              <a:buChar char="•"/>
              <a:tabLst>
                <a:tab pos="92710" algn="l"/>
              </a:tabLst>
            </a:pPr>
            <a:r>
              <a:rPr sz="1800" b="1" u="heavy" dirty="0">
                <a:solidFill>
                  <a:srgbClr val="00B050"/>
                </a:solidFill>
                <a:uFill>
                  <a:solidFill>
                    <a:srgbClr val="000000"/>
                  </a:solidFill>
                </a:uFill>
                <a:latin typeface="Times New Roman" panose="02020603050405020304" charset="0"/>
                <a:cs typeface="Times New Roman" panose="02020603050405020304" charset="0"/>
              </a:rPr>
              <a:t>The</a:t>
            </a:r>
            <a:r>
              <a:rPr sz="1800" b="1" u="heavy" spc="-45" dirty="0">
                <a:solidFill>
                  <a:srgbClr val="00B050"/>
                </a:solidFill>
                <a:uFill>
                  <a:solidFill>
                    <a:srgbClr val="000000"/>
                  </a:solidFill>
                </a:uFill>
                <a:latin typeface="Times New Roman" panose="02020603050405020304" charset="0"/>
                <a:cs typeface="Times New Roman" panose="02020603050405020304" charset="0"/>
              </a:rPr>
              <a:t> </a:t>
            </a:r>
            <a:r>
              <a:rPr sz="1800" b="1" u="heavy" dirty="0">
                <a:solidFill>
                  <a:srgbClr val="00B050"/>
                </a:solidFill>
                <a:uFill>
                  <a:solidFill>
                    <a:srgbClr val="000000"/>
                  </a:solidFill>
                </a:uFill>
                <a:latin typeface="Times New Roman" panose="02020603050405020304" charset="0"/>
                <a:cs typeface="Times New Roman" panose="02020603050405020304" charset="0"/>
              </a:rPr>
              <a:t>pharmaceutical</a:t>
            </a:r>
            <a:r>
              <a:rPr sz="1800" b="1" u="heavy" spc="-40" dirty="0">
                <a:solidFill>
                  <a:srgbClr val="00B050"/>
                </a:solidFill>
                <a:uFill>
                  <a:solidFill>
                    <a:srgbClr val="000000"/>
                  </a:solidFill>
                </a:uFill>
                <a:latin typeface="Times New Roman" panose="02020603050405020304" charset="0"/>
                <a:cs typeface="Times New Roman" panose="02020603050405020304" charset="0"/>
              </a:rPr>
              <a:t> </a:t>
            </a:r>
            <a:r>
              <a:rPr sz="1800" b="1" u="heavy" spc="-10" dirty="0">
                <a:solidFill>
                  <a:srgbClr val="00B050"/>
                </a:solidFill>
                <a:uFill>
                  <a:solidFill>
                    <a:srgbClr val="000000"/>
                  </a:solidFill>
                </a:uFill>
                <a:latin typeface="Times New Roman" panose="02020603050405020304" charset="0"/>
                <a:cs typeface="Times New Roman" panose="02020603050405020304" charset="0"/>
              </a:rPr>
              <a:t>phase</a:t>
            </a:r>
            <a:endParaRPr sz="1800">
              <a:solidFill>
                <a:srgbClr val="00B050"/>
              </a:solidFill>
              <a:latin typeface="Times New Roman" panose="02020603050405020304" charset="0"/>
              <a:cs typeface="Times New Roman" panose="02020603050405020304" charset="0"/>
            </a:endParaRPr>
          </a:p>
          <a:p>
            <a:pPr marL="92710" indent="-88900">
              <a:lnSpc>
                <a:spcPct val="100000"/>
              </a:lnSpc>
              <a:spcBef>
                <a:spcPts val="15"/>
              </a:spcBef>
              <a:buSzPct val="94000"/>
              <a:buFont typeface="Arial" panose="020B0604020202020204"/>
              <a:buChar char="•"/>
              <a:tabLst>
                <a:tab pos="92710" algn="l"/>
              </a:tabLst>
            </a:pPr>
            <a:r>
              <a:rPr sz="1800" b="1" u="heavy" dirty="0">
                <a:solidFill>
                  <a:srgbClr val="00B050"/>
                </a:solidFill>
                <a:uFill>
                  <a:solidFill>
                    <a:srgbClr val="000000"/>
                  </a:solidFill>
                </a:uFill>
                <a:latin typeface="Times New Roman" panose="02020603050405020304" charset="0"/>
                <a:cs typeface="Times New Roman" panose="02020603050405020304" charset="0"/>
              </a:rPr>
              <a:t>The</a:t>
            </a:r>
            <a:r>
              <a:rPr sz="1800" b="1" u="heavy" spc="-45" dirty="0">
                <a:solidFill>
                  <a:srgbClr val="00B050"/>
                </a:solidFill>
                <a:uFill>
                  <a:solidFill>
                    <a:srgbClr val="000000"/>
                  </a:solidFill>
                </a:uFill>
                <a:latin typeface="Times New Roman" panose="02020603050405020304" charset="0"/>
                <a:cs typeface="Times New Roman" panose="02020603050405020304" charset="0"/>
              </a:rPr>
              <a:t> </a:t>
            </a:r>
            <a:r>
              <a:rPr sz="1800" b="1" u="heavy" dirty="0">
                <a:solidFill>
                  <a:srgbClr val="00B050"/>
                </a:solidFill>
                <a:uFill>
                  <a:solidFill>
                    <a:srgbClr val="000000"/>
                  </a:solidFill>
                </a:uFill>
                <a:latin typeface="Times New Roman" panose="02020603050405020304" charset="0"/>
                <a:cs typeface="Times New Roman" panose="02020603050405020304" charset="0"/>
              </a:rPr>
              <a:t>pharmacokinetic</a:t>
            </a:r>
            <a:r>
              <a:rPr sz="1800" b="1" u="heavy" spc="-45" dirty="0">
                <a:solidFill>
                  <a:srgbClr val="00B050"/>
                </a:solidFill>
                <a:uFill>
                  <a:solidFill>
                    <a:srgbClr val="000000"/>
                  </a:solidFill>
                </a:uFill>
                <a:latin typeface="Times New Roman" panose="02020603050405020304" charset="0"/>
                <a:cs typeface="Times New Roman" panose="02020603050405020304" charset="0"/>
              </a:rPr>
              <a:t> </a:t>
            </a:r>
            <a:r>
              <a:rPr sz="1800" b="1" u="heavy" spc="-10" dirty="0">
                <a:solidFill>
                  <a:srgbClr val="00B050"/>
                </a:solidFill>
                <a:uFill>
                  <a:solidFill>
                    <a:srgbClr val="000000"/>
                  </a:solidFill>
                </a:uFill>
                <a:latin typeface="Times New Roman" panose="02020603050405020304" charset="0"/>
                <a:cs typeface="Times New Roman" panose="02020603050405020304" charset="0"/>
              </a:rPr>
              <a:t>phase</a:t>
            </a:r>
            <a:endParaRPr sz="1800">
              <a:solidFill>
                <a:srgbClr val="00B050"/>
              </a:solidFill>
              <a:latin typeface="Times New Roman" panose="02020603050405020304" charset="0"/>
              <a:cs typeface="Times New Roman" panose="02020603050405020304" charset="0"/>
            </a:endParaRPr>
          </a:p>
          <a:p>
            <a:pPr marL="92710" indent="-88900">
              <a:lnSpc>
                <a:spcPct val="100000"/>
              </a:lnSpc>
              <a:spcBef>
                <a:spcPts val="15"/>
              </a:spcBef>
              <a:buSzPct val="94000"/>
              <a:buFont typeface="Arial" panose="020B0604020202020204"/>
              <a:buChar char="•"/>
              <a:tabLst>
                <a:tab pos="92710" algn="l"/>
              </a:tabLst>
            </a:pPr>
            <a:r>
              <a:rPr sz="1800" b="1" u="heavy" dirty="0">
                <a:solidFill>
                  <a:srgbClr val="00B050"/>
                </a:solidFill>
                <a:uFill>
                  <a:solidFill>
                    <a:srgbClr val="000000"/>
                  </a:solidFill>
                </a:uFill>
                <a:latin typeface="Times New Roman" panose="02020603050405020304" charset="0"/>
                <a:cs typeface="Times New Roman" panose="02020603050405020304" charset="0"/>
              </a:rPr>
              <a:t>The</a:t>
            </a:r>
            <a:r>
              <a:rPr sz="1800" b="1" u="heavy" spc="-55" dirty="0">
                <a:solidFill>
                  <a:srgbClr val="00B050"/>
                </a:solidFill>
                <a:uFill>
                  <a:solidFill>
                    <a:srgbClr val="000000"/>
                  </a:solidFill>
                </a:uFill>
                <a:latin typeface="Times New Roman" panose="02020603050405020304" charset="0"/>
                <a:cs typeface="Times New Roman" panose="02020603050405020304" charset="0"/>
              </a:rPr>
              <a:t> </a:t>
            </a:r>
            <a:r>
              <a:rPr sz="1800" b="1" u="heavy" dirty="0">
                <a:solidFill>
                  <a:srgbClr val="00B050"/>
                </a:solidFill>
                <a:uFill>
                  <a:solidFill>
                    <a:srgbClr val="000000"/>
                  </a:solidFill>
                </a:uFill>
                <a:latin typeface="Times New Roman" panose="02020603050405020304" charset="0"/>
                <a:cs typeface="Times New Roman" panose="02020603050405020304" charset="0"/>
              </a:rPr>
              <a:t>pharmacodynamic</a:t>
            </a:r>
            <a:r>
              <a:rPr sz="1800" b="1" u="heavy" spc="-45" dirty="0">
                <a:solidFill>
                  <a:srgbClr val="00B050"/>
                </a:solidFill>
                <a:uFill>
                  <a:solidFill>
                    <a:srgbClr val="000000"/>
                  </a:solidFill>
                </a:uFill>
                <a:latin typeface="Times New Roman" panose="02020603050405020304" charset="0"/>
                <a:cs typeface="Times New Roman" panose="02020603050405020304" charset="0"/>
              </a:rPr>
              <a:t> </a:t>
            </a:r>
            <a:r>
              <a:rPr sz="1800" b="1" u="heavy" spc="-10" dirty="0">
                <a:solidFill>
                  <a:srgbClr val="00B050"/>
                </a:solidFill>
                <a:uFill>
                  <a:solidFill>
                    <a:srgbClr val="000000"/>
                  </a:solidFill>
                </a:uFill>
                <a:latin typeface="Times New Roman" panose="02020603050405020304" charset="0"/>
                <a:cs typeface="Times New Roman" panose="02020603050405020304" charset="0"/>
              </a:rPr>
              <a:t>phase</a:t>
            </a:r>
            <a:endParaRPr sz="1800">
              <a:solidFill>
                <a:srgbClr val="00B050"/>
              </a:solidFill>
              <a:latin typeface="Times New Roman" panose="02020603050405020304" charset="0"/>
              <a:cs typeface="Times New Roman" panose="02020603050405020304" charset="0"/>
            </a:endParaRPr>
          </a:p>
          <a:p>
            <a:pPr marL="92710" indent="-88900">
              <a:lnSpc>
                <a:spcPct val="100000"/>
              </a:lnSpc>
              <a:spcBef>
                <a:spcPts val="15"/>
              </a:spcBef>
              <a:buSzPct val="94000"/>
              <a:buFont typeface="Arial" panose="020B0604020202020204"/>
              <a:buChar char="•"/>
              <a:tabLst>
                <a:tab pos="92710" algn="l"/>
              </a:tabLst>
            </a:pPr>
            <a:r>
              <a:rPr sz="1800" b="1" u="heavy" dirty="0">
                <a:solidFill>
                  <a:srgbClr val="00B050"/>
                </a:solidFill>
                <a:uFill>
                  <a:solidFill>
                    <a:srgbClr val="000000"/>
                  </a:solidFill>
                </a:uFill>
                <a:latin typeface="Times New Roman" panose="02020603050405020304" charset="0"/>
                <a:cs typeface="Times New Roman" panose="02020603050405020304" charset="0"/>
              </a:rPr>
              <a:t>The</a:t>
            </a:r>
            <a:r>
              <a:rPr sz="1800" b="1" u="heavy" spc="-35" dirty="0">
                <a:solidFill>
                  <a:srgbClr val="00B050"/>
                </a:solidFill>
                <a:uFill>
                  <a:solidFill>
                    <a:srgbClr val="000000"/>
                  </a:solidFill>
                </a:uFill>
                <a:latin typeface="Times New Roman" panose="02020603050405020304" charset="0"/>
                <a:cs typeface="Times New Roman" panose="02020603050405020304" charset="0"/>
              </a:rPr>
              <a:t> </a:t>
            </a:r>
            <a:r>
              <a:rPr sz="1800" b="1" u="heavy" dirty="0">
                <a:solidFill>
                  <a:srgbClr val="00B050"/>
                </a:solidFill>
                <a:uFill>
                  <a:solidFill>
                    <a:srgbClr val="000000"/>
                  </a:solidFill>
                </a:uFill>
                <a:latin typeface="Times New Roman" panose="02020603050405020304" charset="0"/>
                <a:cs typeface="Times New Roman" panose="02020603050405020304" charset="0"/>
              </a:rPr>
              <a:t>therapeutic</a:t>
            </a:r>
            <a:r>
              <a:rPr sz="1800" b="1" u="heavy" spc="-35" dirty="0">
                <a:solidFill>
                  <a:srgbClr val="00B050"/>
                </a:solidFill>
                <a:uFill>
                  <a:solidFill>
                    <a:srgbClr val="000000"/>
                  </a:solidFill>
                </a:uFill>
                <a:latin typeface="Times New Roman" panose="02020603050405020304" charset="0"/>
                <a:cs typeface="Times New Roman" panose="02020603050405020304" charset="0"/>
              </a:rPr>
              <a:t> </a:t>
            </a:r>
            <a:r>
              <a:rPr sz="1800" b="1" u="heavy" spc="-10" dirty="0">
                <a:solidFill>
                  <a:srgbClr val="00B050"/>
                </a:solidFill>
                <a:uFill>
                  <a:solidFill>
                    <a:srgbClr val="000000"/>
                  </a:solidFill>
                </a:uFill>
                <a:latin typeface="Times New Roman" panose="02020603050405020304" charset="0"/>
                <a:cs typeface="Times New Roman" panose="02020603050405020304" charset="0"/>
              </a:rPr>
              <a:t>phase</a:t>
            </a:r>
          </a:p>
        </p:txBody>
      </p:sp>
      <p:pic>
        <p:nvPicPr>
          <p:cNvPr id="3" name="object 3"/>
          <p:cNvPicPr/>
          <p:nvPr/>
        </p:nvPicPr>
        <p:blipFill>
          <a:blip r:embed="rId2" cstate="print"/>
          <a:stretch>
            <a:fillRect/>
          </a:stretch>
        </p:blipFill>
        <p:spPr>
          <a:xfrm>
            <a:off x="3810000" y="871537"/>
            <a:ext cx="4560886" cy="58340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2285" rIns="0" bIns="0" rtlCol="0">
            <a:spAutoFit/>
          </a:bodyPr>
          <a:lstStyle/>
          <a:p>
            <a:pPr marL="2889885" marR="5080" indent="-1908810">
              <a:lnSpc>
                <a:spcPct val="100000"/>
              </a:lnSpc>
              <a:spcBef>
                <a:spcPts val="90"/>
              </a:spcBef>
            </a:pPr>
            <a:r>
              <a:rPr sz="8800" b="1" spc="-10" dirty="0">
                <a:solidFill>
                  <a:srgbClr val="6197ED"/>
                </a:solidFill>
                <a:latin typeface="Calibri" panose="020F0502020204030204"/>
                <a:cs typeface="Calibri" panose="020F0502020204030204"/>
              </a:rPr>
              <a:t>Absorption</a:t>
            </a:r>
            <a:r>
              <a:rPr sz="8800" b="1" spc="-430" dirty="0">
                <a:solidFill>
                  <a:srgbClr val="6197ED"/>
                </a:solidFill>
                <a:latin typeface="Calibri" panose="020F0502020204030204"/>
                <a:cs typeface="Calibri" panose="020F0502020204030204"/>
              </a:rPr>
              <a:t> </a:t>
            </a:r>
            <a:r>
              <a:rPr sz="8800" b="1" spc="-25" dirty="0">
                <a:solidFill>
                  <a:srgbClr val="6197ED"/>
                </a:solidFill>
                <a:latin typeface="Calibri" panose="020F0502020204030204"/>
                <a:cs typeface="Calibri" panose="020F0502020204030204"/>
              </a:rPr>
              <a:t>of </a:t>
            </a:r>
            <a:r>
              <a:rPr sz="8800" b="1" spc="-10" dirty="0">
                <a:solidFill>
                  <a:srgbClr val="6197ED"/>
                </a:solidFill>
                <a:latin typeface="Calibri" panose="020F0502020204030204"/>
                <a:cs typeface="Calibri" panose="020F0502020204030204"/>
              </a:rPr>
              <a:t>drugs</a:t>
            </a:r>
            <a:endParaRPr sz="8800">
              <a:latin typeface="Calibri" panose="020F0502020204030204"/>
              <a:cs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4025" y="397255"/>
            <a:ext cx="7789545" cy="1872615"/>
          </a:xfrm>
          <a:prstGeom prst="rect">
            <a:avLst/>
          </a:prstGeom>
        </p:spPr>
        <p:txBody>
          <a:bodyPr vert="horz" wrap="square" lIns="0" tIns="10795" rIns="0" bIns="0" rtlCol="0">
            <a:spAutoFit/>
          </a:bodyPr>
          <a:lstStyle/>
          <a:p>
            <a:pPr marL="12700" marR="5080" algn="just">
              <a:lnSpc>
                <a:spcPct val="101000"/>
              </a:lnSpc>
              <a:spcBef>
                <a:spcPts val="85"/>
              </a:spcBef>
            </a:pPr>
            <a:r>
              <a:rPr sz="2000" b="1" u="heavy" dirty="0">
                <a:solidFill>
                  <a:srgbClr val="0070C0"/>
                </a:solidFill>
                <a:uFill>
                  <a:solidFill>
                    <a:srgbClr val="000000"/>
                  </a:solidFill>
                </a:uFill>
                <a:latin typeface="Times New Roman" panose="02020603050405020304" charset="0"/>
                <a:cs typeface="Times New Roman" panose="02020603050405020304" charset="0"/>
              </a:rPr>
              <a:t>Drug</a:t>
            </a:r>
            <a:r>
              <a:rPr sz="2000" b="1" u="heavy" spc="-35" dirty="0">
                <a:solidFill>
                  <a:srgbClr val="0070C0"/>
                </a:solidFill>
                <a:uFill>
                  <a:solidFill>
                    <a:srgbClr val="000000"/>
                  </a:solidFill>
                </a:uFill>
                <a:latin typeface="Times New Roman" panose="02020603050405020304" charset="0"/>
                <a:cs typeface="Times New Roman" panose="02020603050405020304" charset="0"/>
              </a:rPr>
              <a:t> </a:t>
            </a:r>
            <a:r>
              <a:rPr sz="2000" b="1" u="heavy" dirty="0">
                <a:solidFill>
                  <a:srgbClr val="0070C0"/>
                </a:solidFill>
                <a:uFill>
                  <a:solidFill>
                    <a:srgbClr val="000000"/>
                  </a:solidFill>
                </a:uFill>
                <a:latin typeface="Times New Roman" panose="02020603050405020304" charset="0"/>
                <a:cs typeface="Times New Roman" panose="02020603050405020304" charset="0"/>
              </a:rPr>
              <a:t>absorption</a:t>
            </a:r>
            <a:r>
              <a:rPr sz="2000" b="1" spc="365" dirty="0">
                <a:latin typeface="Times New Roman" panose="02020603050405020304" charset="0"/>
                <a:cs typeface="Times New Roman" panose="02020603050405020304" charset="0"/>
              </a:rPr>
              <a:t> </a:t>
            </a:r>
            <a:r>
              <a:rPr sz="2000" b="1" i="1" dirty="0">
                <a:solidFill>
                  <a:srgbClr val="00B050"/>
                </a:solidFill>
                <a:latin typeface="Times New Roman" panose="02020603050405020304" charset="0"/>
                <a:cs typeface="Times New Roman" panose="02020603050405020304" charset="0"/>
              </a:rPr>
              <a:t>The</a:t>
            </a:r>
            <a:r>
              <a:rPr sz="2000" b="1" i="1" spc="-30" dirty="0">
                <a:solidFill>
                  <a:srgbClr val="00B050"/>
                </a:solidFill>
                <a:latin typeface="Times New Roman" panose="02020603050405020304" charset="0"/>
                <a:cs typeface="Times New Roman" panose="02020603050405020304" charset="0"/>
              </a:rPr>
              <a:t> </a:t>
            </a:r>
            <a:r>
              <a:rPr sz="2000" b="1" i="1" dirty="0">
                <a:solidFill>
                  <a:srgbClr val="00B050"/>
                </a:solidFill>
                <a:latin typeface="Times New Roman" panose="02020603050405020304" charset="0"/>
                <a:cs typeface="Times New Roman" panose="02020603050405020304" charset="0"/>
              </a:rPr>
              <a:t>process</a:t>
            </a:r>
            <a:r>
              <a:rPr sz="2000" b="1" i="1" spc="-30" dirty="0">
                <a:solidFill>
                  <a:srgbClr val="00B050"/>
                </a:solidFill>
                <a:latin typeface="Times New Roman" panose="02020603050405020304" charset="0"/>
                <a:cs typeface="Times New Roman" panose="02020603050405020304" charset="0"/>
              </a:rPr>
              <a:t> </a:t>
            </a:r>
            <a:r>
              <a:rPr sz="2000" b="1" i="1" dirty="0">
                <a:solidFill>
                  <a:srgbClr val="00B050"/>
                </a:solidFill>
                <a:latin typeface="Times New Roman" panose="02020603050405020304" charset="0"/>
                <a:cs typeface="Times New Roman" panose="02020603050405020304" charset="0"/>
              </a:rPr>
              <a:t>of</a:t>
            </a:r>
            <a:r>
              <a:rPr sz="2000" b="1" i="1" spc="-35" dirty="0">
                <a:solidFill>
                  <a:srgbClr val="00B050"/>
                </a:solidFill>
                <a:latin typeface="Times New Roman" panose="02020603050405020304" charset="0"/>
                <a:cs typeface="Times New Roman" panose="02020603050405020304" charset="0"/>
              </a:rPr>
              <a:t> </a:t>
            </a:r>
            <a:r>
              <a:rPr sz="2000" b="1" i="1" spc="-10" dirty="0">
                <a:solidFill>
                  <a:srgbClr val="00B050"/>
                </a:solidFill>
                <a:latin typeface="Times New Roman" panose="02020603050405020304" charset="0"/>
                <a:cs typeface="Times New Roman" panose="02020603050405020304" charset="0"/>
              </a:rPr>
              <a:t>movement</a:t>
            </a:r>
            <a:r>
              <a:rPr sz="2000" b="1" i="1" spc="-30" dirty="0">
                <a:solidFill>
                  <a:srgbClr val="00B050"/>
                </a:solidFill>
                <a:latin typeface="Times New Roman" panose="02020603050405020304" charset="0"/>
                <a:cs typeface="Times New Roman" panose="02020603050405020304" charset="0"/>
              </a:rPr>
              <a:t> </a:t>
            </a:r>
            <a:r>
              <a:rPr sz="2000" b="1" i="1" dirty="0">
                <a:solidFill>
                  <a:srgbClr val="00B050"/>
                </a:solidFill>
                <a:latin typeface="Times New Roman" panose="02020603050405020304" charset="0"/>
                <a:cs typeface="Times New Roman" panose="02020603050405020304" charset="0"/>
              </a:rPr>
              <a:t>of</a:t>
            </a:r>
            <a:r>
              <a:rPr sz="2000" b="1" i="1" spc="-30" dirty="0">
                <a:solidFill>
                  <a:srgbClr val="00B050"/>
                </a:solidFill>
                <a:latin typeface="Times New Roman" panose="02020603050405020304" charset="0"/>
                <a:cs typeface="Times New Roman" panose="02020603050405020304" charset="0"/>
              </a:rPr>
              <a:t> </a:t>
            </a:r>
            <a:r>
              <a:rPr sz="2000" b="1" i="1" spc="-10" dirty="0">
                <a:solidFill>
                  <a:srgbClr val="00B050"/>
                </a:solidFill>
                <a:latin typeface="Times New Roman" panose="02020603050405020304" charset="0"/>
                <a:cs typeface="Times New Roman" panose="02020603050405020304" charset="0"/>
              </a:rPr>
              <a:t>unchanged</a:t>
            </a:r>
            <a:r>
              <a:rPr sz="2000" b="1" i="1" spc="-35" dirty="0">
                <a:solidFill>
                  <a:srgbClr val="00B050"/>
                </a:solidFill>
                <a:latin typeface="Times New Roman" panose="02020603050405020304" charset="0"/>
                <a:cs typeface="Times New Roman" panose="02020603050405020304" charset="0"/>
              </a:rPr>
              <a:t> </a:t>
            </a:r>
            <a:r>
              <a:rPr sz="2000" b="1" i="1" dirty="0">
                <a:solidFill>
                  <a:srgbClr val="00B050"/>
                </a:solidFill>
                <a:latin typeface="Times New Roman" panose="02020603050405020304" charset="0"/>
                <a:cs typeface="Times New Roman" panose="02020603050405020304" charset="0"/>
              </a:rPr>
              <a:t>drug</a:t>
            </a:r>
            <a:r>
              <a:rPr sz="2000" b="1" i="1" spc="-30" dirty="0">
                <a:solidFill>
                  <a:srgbClr val="00B050"/>
                </a:solidFill>
                <a:latin typeface="Times New Roman" panose="02020603050405020304" charset="0"/>
                <a:cs typeface="Times New Roman" panose="02020603050405020304" charset="0"/>
              </a:rPr>
              <a:t> </a:t>
            </a:r>
            <a:r>
              <a:rPr sz="2000" b="1" i="1" dirty="0">
                <a:solidFill>
                  <a:srgbClr val="00B050"/>
                </a:solidFill>
                <a:latin typeface="Times New Roman" panose="02020603050405020304" charset="0"/>
                <a:cs typeface="Times New Roman" panose="02020603050405020304" charset="0"/>
              </a:rPr>
              <a:t>from</a:t>
            </a:r>
            <a:r>
              <a:rPr sz="2000" b="1" i="1" spc="-30" dirty="0">
                <a:solidFill>
                  <a:srgbClr val="00B050"/>
                </a:solidFill>
                <a:latin typeface="Times New Roman" panose="02020603050405020304" charset="0"/>
                <a:cs typeface="Times New Roman" panose="02020603050405020304" charset="0"/>
              </a:rPr>
              <a:t> </a:t>
            </a:r>
            <a:r>
              <a:rPr sz="2000" b="1" i="1" dirty="0">
                <a:solidFill>
                  <a:srgbClr val="00B050"/>
                </a:solidFill>
                <a:latin typeface="Times New Roman" panose="02020603050405020304" charset="0"/>
                <a:cs typeface="Times New Roman" panose="02020603050405020304" charset="0"/>
              </a:rPr>
              <a:t>the</a:t>
            </a:r>
            <a:r>
              <a:rPr sz="2000" b="1" i="1" spc="-30" dirty="0">
                <a:solidFill>
                  <a:srgbClr val="00B050"/>
                </a:solidFill>
                <a:latin typeface="Times New Roman" panose="02020603050405020304" charset="0"/>
                <a:cs typeface="Times New Roman" panose="02020603050405020304" charset="0"/>
              </a:rPr>
              <a:t> </a:t>
            </a:r>
            <a:r>
              <a:rPr sz="2000" b="1" i="1" dirty="0">
                <a:solidFill>
                  <a:srgbClr val="00B050"/>
                </a:solidFill>
                <a:latin typeface="Times New Roman" panose="02020603050405020304" charset="0"/>
                <a:cs typeface="Times New Roman" panose="02020603050405020304" charset="0"/>
              </a:rPr>
              <a:t>site</a:t>
            </a:r>
            <a:r>
              <a:rPr sz="2000" b="1" i="1" spc="-35" dirty="0">
                <a:solidFill>
                  <a:srgbClr val="00B050"/>
                </a:solidFill>
                <a:latin typeface="Times New Roman" panose="02020603050405020304" charset="0"/>
                <a:cs typeface="Times New Roman" panose="02020603050405020304" charset="0"/>
              </a:rPr>
              <a:t> </a:t>
            </a:r>
            <a:r>
              <a:rPr sz="2000" b="1" i="1" spc="-25" dirty="0">
                <a:solidFill>
                  <a:srgbClr val="00B050"/>
                </a:solidFill>
                <a:latin typeface="Times New Roman" panose="02020603050405020304" charset="0"/>
                <a:cs typeface="Times New Roman" panose="02020603050405020304" charset="0"/>
              </a:rPr>
              <a:t>of </a:t>
            </a:r>
            <a:r>
              <a:rPr sz="2000" b="1" i="1" dirty="0">
                <a:solidFill>
                  <a:srgbClr val="00B050"/>
                </a:solidFill>
                <a:latin typeface="Times New Roman" panose="02020603050405020304" charset="0"/>
                <a:cs typeface="Times New Roman" panose="02020603050405020304" charset="0"/>
              </a:rPr>
              <a:t>administration</a:t>
            </a:r>
            <a:r>
              <a:rPr sz="2000" b="1" i="1" spc="-45" dirty="0">
                <a:solidFill>
                  <a:srgbClr val="00B050"/>
                </a:solidFill>
                <a:latin typeface="Times New Roman" panose="02020603050405020304" charset="0"/>
                <a:cs typeface="Times New Roman" panose="02020603050405020304" charset="0"/>
              </a:rPr>
              <a:t> </a:t>
            </a:r>
            <a:r>
              <a:rPr sz="2000" b="1" i="1" dirty="0">
                <a:solidFill>
                  <a:srgbClr val="00B050"/>
                </a:solidFill>
                <a:latin typeface="Times New Roman" panose="02020603050405020304" charset="0"/>
                <a:cs typeface="Times New Roman" panose="02020603050405020304" charset="0"/>
              </a:rPr>
              <a:t>to</a:t>
            </a:r>
            <a:r>
              <a:rPr sz="2000" b="1" i="1" spc="-40" dirty="0">
                <a:solidFill>
                  <a:srgbClr val="00B050"/>
                </a:solidFill>
                <a:latin typeface="Times New Roman" panose="02020603050405020304" charset="0"/>
                <a:cs typeface="Times New Roman" panose="02020603050405020304" charset="0"/>
              </a:rPr>
              <a:t> </a:t>
            </a:r>
            <a:r>
              <a:rPr sz="2000" b="1" i="1" dirty="0">
                <a:solidFill>
                  <a:srgbClr val="00B050"/>
                </a:solidFill>
                <a:latin typeface="Times New Roman" panose="02020603050405020304" charset="0"/>
                <a:cs typeface="Times New Roman" panose="02020603050405020304" charset="0"/>
              </a:rPr>
              <a:t>systemic</a:t>
            </a:r>
            <a:r>
              <a:rPr sz="2000" b="1" i="1" spc="-45" dirty="0">
                <a:solidFill>
                  <a:srgbClr val="00B050"/>
                </a:solidFill>
                <a:latin typeface="Times New Roman" panose="02020603050405020304" charset="0"/>
                <a:cs typeface="Times New Roman" panose="02020603050405020304" charset="0"/>
              </a:rPr>
              <a:t> </a:t>
            </a:r>
            <a:r>
              <a:rPr sz="2000" b="1" i="1" dirty="0">
                <a:solidFill>
                  <a:srgbClr val="00B050"/>
                </a:solidFill>
                <a:latin typeface="Times New Roman" panose="02020603050405020304" charset="0"/>
                <a:cs typeface="Times New Roman" panose="02020603050405020304" charset="0"/>
              </a:rPr>
              <a:t>circulation.</a:t>
            </a:r>
            <a:r>
              <a:rPr sz="2000" spc="3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There</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always</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a:t>
            </a:r>
            <a:r>
              <a:rPr sz="2000" spc="-4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correlation</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between</a:t>
            </a:r>
            <a:r>
              <a:rPr sz="2000" spc="-45" dirty="0">
                <a:latin typeface="Times New Roman" panose="02020603050405020304" charset="0"/>
                <a:cs typeface="Times New Roman" panose="02020603050405020304" charset="0"/>
              </a:rPr>
              <a:t> </a:t>
            </a:r>
            <a:r>
              <a:rPr sz="2000" spc="-25" dirty="0">
                <a:latin typeface="Times New Roman" panose="02020603050405020304" charset="0"/>
                <a:cs typeface="Times New Roman" panose="02020603050405020304" charset="0"/>
              </a:rPr>
              <a:t>the </a:t>
            </a:r>
            <a:r>
              <a:rPr sz="2000" dirty="0">
                <a:latin typeface="Times New Roman" panose="02020603050405020304" charset="0"/>
                <a:cs typeface="Times New Roman" panose="02020603050405020304" charset="0"/>
              </a:rPr>
              <a:t>plasma</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concentration</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therapeutic</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response</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thus,</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absorption </a:t>
            </a:r>
            <a:r>
              <a:rPr sz="2000" dirty="0">
                <a:latin typeface="Times New Roman" panose="02020603050405020304" charset="0"/>
                <a:cs typeface="Times New Roman" panose="02020603050405020304" charset="0"/>
              </a:rPr>
              <a:t>can</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also</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be</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defined</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as</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process</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movement</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unchanged</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from</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site</a:t>
            </a:r>
            <a:r>
              <a:rPr sz="2000" spc="-35" dirty="0">
                <a:latin typeface="Times New Roman" panose="02020603050405020304" charset="0"/>
                <a:cs typeface="Times New Roman" panose="02020603050405020304" charset="0"/>
              </a:rPr>
              <a:t> </a:t>
            </a:r>
            <a:r>
              <a:rPr sz="2000" spc="-25" dirty="0">
                <a:latin typeface="Times New Roman" panose="02020603050405020304" charset="0"/>
                <a:cs typeface="Times New Roman" panose="02020603050405020304" charset="0"/>
              </a:rPr>
              <a:t>of </a:t>
            </a:r>
            <a:r>
              <a:rPr sz="2000" dirty="0">
                <a:latin typeface="Times New Roman" panose="02020603050405020304" charset="0"/>
                <a:cs typeface="Times New Roman" panose="02020603050405020304" charset="0"/>
              </a:rPr>
              <a:t>administration</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to</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site</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3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measurement</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i.e.,</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plasma.</a:t>
            </a:r>
            <a:endParaRPr sz="2000">
              <a:latin typeface="Times New Roman" panose="02020603050405020304" charset="0"/>
              <a:cs typeface="Times New Roman" panose="02020603050405020304" charset="0"/>
            </a:endParaRPr>
          </a:p>
        </p:txBody>
      </p:sp>
      <p:pic>
        <p:nvPicPr>
          <p:cNvPr id="3" name="object 3"/>
          <p:cNvPicPr/>
          <p:nvPr/>
        </p:nvPicPr>
        <p:blipFill>
          <a:blip r:embed="rId2" cstate="print"/>
          <a:stretch>
            <a:fillRect/>
          </a:stretch>
        </p:blipFill>
        <p:spPr>
          <a:xfrm>
            <a:off x="2037715" y="2166620"/>
            <a:ext cx="6722110" cy="45097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265" y="397510"/>
            <a:ext cx="8764270" cy="6219190"/>
          </a:xfrm>
          <a:prstGeom prst="rect">
            <a:avLst/>
          </a:prstGeom>
        </p:spPr>
        <p:txBody>
          <a:bodyPr vert="horz" wrap="square" lIns="0" tIns="12700" rIns="0" bIns="0" rtlCol="0">
            <a:noAutofit/>
          </a:bodyPr>
          <a:lstStyle/>
          <a:p>
            <a:pPr marL="12700" algn="just">
              <a:lnSpc>
                <a:spcPct val="100000"/>
              </a:lnSpc>
              <a:spcBef>
                <a:spcPts val="100"/>
              </a:spcBef>
            </a:pPr>
            <a:r>
              <a:rPr sz="2000" b="1" spc="-70" dirty="0">
                <a:latin typeface="Times New Roman" panose="02020603050405020304" charset="0"/>
                <a:cs typeface="Times New Roman" panose="02020603050405020304" charset="0"/>
              </a:rPr>
              <a:t>Both</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the</a:t>
            </a:r>
            <a:r>
              <a:rPr sz="2000" b="1" spc="-5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rate</a:t>
            </a:r>
            <a:r>
              <a:rPr sz="2000" b="1" spc="-4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and</a:t>
            </a:r>
            <a:r>
              <a:rPr sz="2000" b="1" spc="-4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extent</a:t>
            </a:r>
            <a:r>
              <a:rPr sz="2000" b="1" spc="-4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of</a:t>
            </a:r>
            <a:r>
              <a:rPr sz="2000" b="1" spc="-4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drug</a:t>
            </a:r>
            <a:r>
              <a:rPr sz="2000" b="1" spc="-4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are</a:t>
            </a:r>
            <a:r>
              <a:rPr sz="2000" b="1" spc="-40" dirty="0">
                <a:latin typeface="Times New Roman" panose="02020603050405020304" charset="0"/>
                <a:cs typeface="Times New Roman" panose="02020603050405020304" charset="0"/>
              </a:rPr>
              <a:t> </a:t>
            </a:r>
            <a:r>
              <a:rPr sz="2000" b="1" spc="-10" dirty="0">
                <a:latin typeface="Times New Roman" panose="02020603050405020304" charset="0"/>
                <a:cs typeface="Times New Roman" panose="02020603050405020304" charset="0"/>
              </a:rPr>
              <a:t>important.</a:t>
            </a:r>
            <a:endParaRPr sz="2000" b="1">
              <a:latin typeface="Times New Roman" panose="02020603050405020304" charset="0"/>
              <a:cs typeface="Times New Roman" panose="02020603050405020304" charset="0"/>
            </a:endParaRPr>
          </a:p>
          <a:p>
            <a:pPr marL="149860" marR="175260" algn="just">
              <a:lnSpc>
                <a:spcPct val="101000"/>
              </a:lnSpc>
            </a:pPr>
            <a:r>
              <a:rPr sz="2000" dirty="0">
                <a:latin typeface="Times New Roman" panose="02020603050405020304" charset="0"/>
                <a:cs typeface="Times New Roman" panose="02020603050405020304" charset="0"/>
              </a:rPr>
              <a:t>A</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rapidly</a:t>
            </a:r>
            <a:r>
              <a:rPr sz="2000" spc="-4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absorbed</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attains</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4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therapeutic</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level</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easily</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to</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elicit</a:t>
            </a:r>
            <a:r>
              <a:rPr sz="2000" spc="-4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pharmacological</a:t>
            </a:r>
            <a:r>
              <a:rPr sz="2000" spc="-4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effect. </a:t>
            </a:r>
            <a:r>
              <a:rPr sz="2000" dirty="0">
                <a:latin typeface="Times New Roman" panose="02020603050405020304" charset="0"/>
                <a:cs typeface="Times New Roman" panose="02020603050405020304" charset="0"/>
              </a:rPr>
              <a:t>such</a:t>
            </a:r>
            <a:r>
              <a:rPr sz="2000" spc="-6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absorption</a:t>
            </a:r>
            <a:r>
              <a:rPr sz="2000" spc="-6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pattern</a:t>
            </a:r>
            <a:r>
              <a:rPr sz="2000" spc="-6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has</a:t>
            </a:r>
            <a:r>
              <a:rPr sz="2000" spc="-6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several</a:t>
            </a:r>
            <a:r>
              <a:rPr sz="2000" spc="-6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advantages:</a:t>
            </a:r>
            <a:endParaRPr sz="2000">
              <a:latin typeface="Times New Roman" panose="02020603050405020304" charset="0"/>
              <a:cs typeface="Times New Roman" panose="02020603050405020304" charset="0"/>
            </a:endParaRPr>
          </a:p>
          <a:p>
            <a:pPr marL="201295" indent="-131445" algn="just">
              <a:lnSpc>
                <a:spcPct val="100000"/>
              </a:lnSpc>
              <a:spcBef>
                <a:spcPts val="15"/>
              </a:spcBef>
              <a:buFont typeface="Arial MT"/>
              <a:buChar char="•"/>
              <a:tabLst>
                <a:tab pos="201295" algn="l"/>
              </a:tabLst>
            </a:pPr>
            <a:r>
              <a:rPr sz="2000" dirty="0">
                <a:latin typeface="Times New Roman" panose="02020603050405020304" charset="0"/>
                <a:cs typeface="Times New Roman" panose="02020603050405020304" charset="0"/>
              </a:rPr>
              <a:t>lesser</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susceptibility</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the</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drug</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for</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degradation</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or</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interaction</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due</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to</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rapid</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absorption</a:t>
            </a:r>
            <a:endParaRPr sz="2000">
              <a:latin typeface="Times New Roman" panose="02020603050405020304" charset="0"/>
              <a:cs typeface="Times New Roman" panose="02020603050405020304" charset="0"/>
            </a:endParaRPr>
          </a:p>
          <a:p>
            <a:pPr marL="149860" indent="-92075" algn="just">
              <a:lnSpc>
                <a:spcPct val="100000"/>
              </a:lnSpc>
              <a:spcBef>
                <a:spcPts val="15"/>
              </a:spcBef>
              <a:buFont typeface="Arial MT"/>
              <a:buChar char="•"/>
              <a:tabLst>
                <a:tab pos="149860" algn="l"/>
              </a:tabLst>
            </a:pPr>
            <a:r>
              <a:rPr sz="2000" dirty="0">
                <a:latin typeface="Times New Roman" panose="02020603050405020304" charset="0"/>
                <a:cs typeface="Times New Roman" panose="02020603050405020304" charset="0"/>
              </a:rPr>
              <a:t>Higher</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blood</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levels</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rapid</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on</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set</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5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action.</a:t>
            </a:r>
            <a:endParaRPr sz="2000">
              <a:latin typeface="Times New Roman" panose="02020603050405020304" charset="0"/>
              <a:cs typeface="Times New Roman" panose="02020603050405020304" charset="0"/>
            </a:endParaRPr>
          </a:p>
          <a:p>
            <a:pPr marL="149860" indent="-92075" algn="just">
              <a:lnSpc>
                <a:spcPct val="100000"/>
              </a:lnSpc>
              <a:spcBef>
                <a:spcPts val="15"/>
              </a:spcBef>
              <a:buFont typeface="Arial MT"/>
              <a:buChar char="•"/>
              <a:tabLst>
                <a:tab pos="149860" algn="l"/>
              </a:tabLst>
            </a:pPr>
            <a:r>
              <a:rPr sz="2000" dirty="0">
                <a:latin typeface="Times New Roman" panose="02020603050405020304" charset="0"/>
                <a:cs typeface="Times New Roman" panose="02020603050405020304" charset="0"/>
              </a:rPr>
              <a:t>More</a:t>
            </a:r>
            <a:r>
              <a:rPr sz="2000" spc="-5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uniform,</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greater</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5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reproducible</a:t>
            </a:r>
            <a:r>
              <a:rPr sz="2000" spc="-4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therapeutic</a:t>
            </a:r>
            <a:r>
              <a:rPr sz="2000" spc="-4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response.</a:t>
            </a:r>
            <a:endParaRPr sz="2000">
              <a:latin typeface="Times New Roman" panose="02020603050405020304" charset="0"/>
              <a:cs typeface="Times New Roman" panose="02020603050405020304" charset="0"/>
            </a:endParaRPr>
          </a:p>
          <a:p>
            <a:pPr marL="149860" marR="5080" indent="-137795" algn="just">
              <a:lnSpc>
                <a:spcPct val="101000"/>
              </a:lnSpc>
              <a:spcBef>
                <a:spcPts val="2175"/>
              </a:spcBef>
            </a:pPr>
            <a:r>
              <a:rPr sz="2000" b="1" spc="-70" dirty="0">
                <a:latin typeface="Times New Roman" panose="02020603050405020304" charset="0"/>
                <a:cs typeface="Times New Roman" panose="02020603050405020304" charset="0"/>
              </a:rPr>
              <a:t>Drugs</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that</a:t>
            </a:r>
            <a:r>
              <a:rPr sz="2000" b="1" spc="-4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have</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to</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enter</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the</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systemic</a:t>
            </a:r>
            <a:r>
              <a:rPr sz="2000" b="1" spc="-35" dirty="0">
                <a:latin typeface="Times New Roman" panose="02020603050405020304" charset="0"/>
                <a:cs typeface="Times New Roman" panose="02020603050405020304" charset="0"/>
              </a:rPr>
              <a:t> </a:t>
            </a:r>
            <a:r>
              <a:rPr sz="2000" b="1" spc="-10" dirty="0">
                <a:latin typeface="Times New Roman" panose="02020603050405020304" charset="0"/>
                <a:cs typeface="Times New Roman" panose="02020603050405020304" charset="0"/>
              </a:rPr>
              <a:t>circulation</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to</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exert</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their</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effect</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can</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be</a:t>
            </a:r>
            <a:r>
              <a:rPr sz="2000" b="1" spc="-35" dirty="0">
                <a:latin typeface="Times New Roman" panose="02020603050405020304" charset="0"/>
                <a:cs typeface="Times New Roman" panose="02020603050405020304" charset="0"/>
              </a:rPr>
              <a:t> </a:t>
            </a:r>
            <a:r>
              <a:rPr sz="2000" b="1" spc="-10" dirty="0">
                <a:latin typeface="Times New Roman" panose="02020603050405020304" charset="0"/>
                <a:cs typeface="Times New Roman" panose="02020603050405020304" charset="0"/>
              </a:rPr>
              <a:t>administered</a:t>
            </a:r>
            <a:r>
              <a:rPr sz="2000" b="1" spc="-35" dirty="0">
                <a:latin typeface="Times New Roman" panose="02020603050405020304" charset="0"/>
                <a:cs typeface="Times New Roman" panose="02020603050405020304" charset="0"/>
              </a:rPr>
              <a:t> </a:t>
            </a:r>
            <a:r>
              <a:rPr sz="2000" b="1" spc="-25" dirty="0">
                <a:latin typeface="Times New Roman" panose="02020603050405020304" charset="0"/>
                <a:cs typeface="Times New Roman" panose="02020603050405020304" charset="0"/>
              </a:rPr>
              <a:t>by </a:t>
            </a:r>
            <a:r>
              <a:rPr sz="2000" b="1" dirty="0">
                <a:latin typeface="Times New Roman" panose="02020603050405020304" charset="0"/>
                <a:cs typeface="Times New Roman" panose="02020603050405020304" charset="0"/>
              </a:rPr>
              <a:t>three</a:t>
            </a:r>
            <a:r>
              <a:rPr sz="2000" b="1" spc="-4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major</a:t>
            </a:r>
            <a:r>
              <a:rPr sz="2000" b="1" spc="-40"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routes</a:t>
            </a:r>
            <a:r>
              <a:rPr sz="2000" b="1" spc="-40" dirty="0">
                <a:latin typeface="Times New Roman" panose="02020603050405020304" charset="0"/>
                <a:cs typeface="Times New Roman" panose="02020603050405020304" charset="0"/>
              </a:rPr>
              <a:t> </a:t>
            </a:r>
            <a:r>
              <a:rPr sz="2000" b="1" spc="-50" dirty="0">
                <a:latin typeface="Times New Roman" panose="02020603050405020304" charset="0"/>
                <a:cs typeface="Times New Roman" panose="02020603050405020304" charset="0"/>
              </a:rPr>
              <a:t>:</a:t>
            </a:r>
            <a:endParaRPr sz="2000" b="1">
              <a:latin typeface="Times New Roman" panose="02020603050405020304" charset="0"/>
              <a:cs typeface="Times New Roman" panose="02020603050405020304" charset="0"/>
            </a:endParaRPr>
          </a:p>
          <a:p>
            <a:pPr marL="149860" indent="-92075" algn="just">
              <a:lnSpc>
                <a:spcPct val="100000"/>
              </a:lnSpc>
              <a:spcBef>
                <a:spcPts val="15"/>
              </a:spcBef>
              <a:buFont typeface="Arial MT"/>
              <a:buChar char="•"/>
              <a:tabLst>
                <a:tab pos="149860" algn="l"/>
              </a:tabLst>
            </a:pPr>
            <a:r>
              <a:rPr sz="2000" b="1" dirty="0">
                <a:solidFill>
                  <a:srgbClr val="00B050"/>
                </a:solidFill>
                <a:latin typeface="Times New Roman" panose="02020603050405020304" charset="0"/>
                <a:cs typeface="Times New Roman" panose="02020603050405020304" charset="0"/>
              </a:rPr>
              <a:t>The</a:t>
            </a:r>
            <a:r>
              <a:rPr sz="2000" b="1" spc="-45" dirty="0">
                <a:solidFill>
                  <a:srgbClr val="00B050"/>
                </a:solidFill>
                <a:latin typeface="Times New Roman" panose="02020603050405020304" charset="0"/>
                <a:cs typeface="Times New Roman" panose="02020603050405020304" charset="0"/>
              </a:rPr>
              <a:t> </a:t>
            </a:r>
            <a:r>
              <a:rPr sz="2000" b="1" dirty="0">
                <a:solidFill>
                  <a:srgbClr val="00B050"/>
                </a:solidFill>
                <a:latin typeface="Times New Roman" panose="02020603050405020304" charset="0"/>
                <a:cs typeface="Times New Roman" panose="02020603050405020304" charset="0"/>
              </a:rPr>
              <a:t>Enteral</a:t>
            </a:r>
            <a:r>
              <a:rPr sz="2000" b="1" spc="-40" dirty="0">
                <a:solidFill>
                  <a:srgbClr val="00B050"/>
                </a:solidFill>
                <a:latin typeface="Times New Roman" panose="02020603050405020304" charset="0"/>
                <a:cs typeface="Times New Roman" panose="02020603050405020304" charset="0"/>
              </a:rPr>
              <a:t> </a:t>
            </a:r>
            <a:r>
              <a:rPr sz="2000" b="1" dirty="0">
                <a:solidFill>
                  <a:srgbClr val="00B050"/>
                </a:solidFill>
                <a:latin typeface="Times New Roman" panose="02020603050405020304" charset="0"/>
                <a:cs typeface="Times New Roman" panose="02020603050405020304" charset="0"/>
              </a:rPr>
              <a:t>Route</a:t>
            </a:r>
            <a:r>
              <a:rPr sz="2000" b="1" spc="-40" dirty="0">
                <a:solidFill>
                  <a:srgbClr val="00B050"/>
                </a:solidFill>
                <a:latin typeface="Times New Roman" panose="02020603050405020304" charset="0"/>
                <a:cs typeface="Times New Roman" panose="02020603050405020304" charset="0"/>
              </a:rPr>
              <a:t> </a:t>
            </a:r>
            <a:r>
              <a:rPr sz="2000" b="1" spc="-10" dirty="0">
                <a:solidFill>
                  <a:srgbClr val="00B050"/>
                </a:solidFill>
                <a:latin typeface="Times New Roman" panose="02020603050405020304" charset="0"/>
                <a:cs typeface="Times New Roman" panose="02020603050405020304" charset="0"/>
              </a:rPr>
              <a:t>-</a:t>
            </a:r>
            <a:r>
              <a:rPr sz="2000" dirty="0">
                <a:latin typeface="Times New Roman" panose="02020603050405020304" charset="0"/>
                <a:cs typeface="Times New Roman" panose="02020603050405020304" charset="0"/>
              </a:rPr>
              <a:t>Peroral</a:t>
            </a:r>
            <a:r>
              <a:rPr sz="2000" spc="3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t>
            </a:r>
            <a:r>
              <a:rPr sz="2000" u="heavy" dirty="0">
                <a:uFill>
                  <a:solidFill>
                    <a:srgbClr val="000000"/>
                  </a:solidFill>
                </a:uFill>
                <a:latin typeface="Times New Roman" panose="02020603050405020304" charset="0"/>
                <a:cs typeface="Times New Roman" panose="02020603050405020304" charset="0"/>
              </a:rPr>
              <a:t>GIT</a:t>
            </a:r>
            <a:r>
              <a:rPr sz="2000" dirty="0">
                <a:latin typeface="Times New Roman" panose="02020603050405020304" charset="0"/>
                <a:cs typeface="Times New Roman" panose="02020603050405020304" charset="0"/>
              </a:rPr>
              <a:t>,</a:t>
            </a:r>
            <a:r>
              <a:rPr sz="2000" spc="-4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sublingual,</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buccal,</a:t>
            </a:r>
            <a:r>
              <a:rPr sz="2000" spc="-4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rectal)</a:t>
            </a:r>
            <a:endParaRPr sz="2000">
              <a:latin typeface="Times New Roman" panose="02020603050405020304" charset="0"/>
              <a:cs typeface="Times New Roman" panose="02020603050405020304" charset="0"/>
            </a:endParaRPr>
          </a:p>
          <a:p>
            <a:pPr marL="149860" marR="496570" indent="-92710" algn="just">
              <a:lnSpc>
                <a:spcPct val="101000"/>
              </a:lnSpc>
              <a:buFont typeface="Arial MT"/>
              <a:buChar char="•"/>
              <a:tabLst>
                <a:tab pos="149860" algn="l"/>
              </a:tabLst>
            </a:pPr>
            <a:r>
              <a:rPr sz="2000" b="1" dirty="0">
                <a:solidFill>
                  <a:srgbClr val="00B050"/>
                </a:solidFill>
                <a:latin typeface="Times New Roman" panose="02020603050405020304" charset="0"/>
                <a:cs typeface="Times New Roman" panose="02020603050405020304" charset="0"/>
              </a:rPr>
              <a:t>The</a:t>
            </a:r>
            <a:r>
              <a:rPr sz="2000" b="1" spc="-45" dirty="0">
                <a:solidFill>
                  <a:srgbClr val="00B050"/>
                </a:solidFill>
                <a:latin typeface="Times New Roman" panose="02020603050405020304" charset="0"/>
                <a:cs typeface="Times New Roman" panose="02020603050405020304" charset="0"/>
              </a:rPr>
              <a:t> </a:t>
            </a:r>
            <a:r>
              <a:rPr sz="2000" b="1" dirty="0">
                <a:solidFill>
                  <a:srgbClr val="00B050"/>
                </a:solidFill>
                <a:latin typeface="Times New Roman" panose="02020603050405020304" charset="0"/>
                <a:cs typeface="Times New Roman" panose="02020603050405020304" charset="0"/>
              </a:rPr>
              <a:t>Parental</a:t>
            </a:r>
            <a:r>
              <a:rPr sz="2000" b="1" spc="-40" dirty="0">
                <a:solidFill>
                  <a:srgbClr val="00B050"/>
                </a:solidFill>
                <a:latin typeface="Times New Roman" panose="02020603050405020304" charset="0"/>
                <a:cs typeface="Times New Roman" panose="02020603050405020304" charset="0"/>
              </a:rPr>
              <a:t> </a:t>
            </a:r>
            <a:r>
              <a:rPr sz="2000" b="1" dirty="0">
                <a:solidFill>
                  <a:srgbClr val="00B050"/>
                </a:solidFill>
                <a:latin typeface="Times New Roman" panose="02020603050405020304" charset="0"/>
                <a:cs typeface="Times New Roman" panose="02020603050405020304" charset="0"/>
              </a:rPr>
              <a:t>Route-</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Through</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or</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Under</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one</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or</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more</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layers</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of</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skin</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(IV,</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extra</a:t>
            </a:r>
            <a:r>
              <a:rPr sz="2000" spc="-4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vascular</a:t>
            </a:r>
            <a:r>
              <a:rPr sz="2000" spc="-45" dirty="0">
                <a:latin typeface="Times New Roman" panose="02020603050405020304" charset="0"/>
                <a:cs typeface="Times New Roman" panose="02020603050405020304" charset="0"/>
              </a:rPr>
              <a:t> </a:t>
            </a:r>
            <a:r>
              <a:rPr sz="2000" spc="-20" dirty="0">
                <a:latin typeface="Times New Roman" panose="02020603050405020304" charset="0"/>
                <a:cs typeface="Times New Roman" panose="02020603050405020304" charset="0"/>
              </a:rPr>
              <a:t>like </a:t>
            </a:r>
            <a:r>
              <a:rPr sz="2000" spc="-10" dirty="0">
                <a:latin typeface="Times New Roman" panose="02020603050405020304" charset="0"/>
                <a:cs typeface="Times New Roman" panose="02020603050405020304" charset="0"/>
              </a:rPr>
              <a:t>subcutaneous</a:t>
            </a:r>
            <a:r>
              <a:rPr sz="2000" spc="-4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4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intramuscular</a:t>
            </a:r>
            <a:r>
              <a:rPr sz="2000" spc="-4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routes).</a:t>
            </a:r>
            <a:endParaRPr sz="2000">
              <a:latin typeface="Times New Roman" panose="02020603050405020304" charset="0"/>
              <a:cs typeface="Times New Roman" panose="02020603050405020304" charset="0"/>
            </a:endParaRPr>
          </a:p>
          <a:p>
            <a:pPr marL="149860" indent="-92075" algn="just">
              <a:lnSpc>
                <a:spcPct val="100000"/>
              </a:lnSpc>
              <a:spcBef>
                <a:spcPts val="15"/>
              </a:spcBef>
              <a:buFont typeface="Arial MT"/>
              <a:buChar char="•"/>
              <a:tabLst>
                <a:tab pos="149860" algn="l"/>
              </a:tabLst>
            </a:pPr>
            <a:r>
              <a:rPr sz="2000" b="1" dirty="0">
                <a:solidFill>
                  <a:srgbClr val="00B050"/>
                </a:solidFill>
                <a:latin typeface="Times New Roman" panose="02020603050405020304" charset="0"/>
                <a:cs typeface="Times New Roman" panose="02020603050405020304" charset="0"/>
              </a:rPr>
              <a:t>The</a:t>
            </a:r>
            <a:r>
              <a:rPr sz="2000" b="1" spc="-60" dirty="0">
                <a:solidFill>
                  <a:srgbClr val="00B050"/>
                </a:solidFill>
                <a:latin typeface="Times New Roman" panose="02020603050405020304" charset="0"/>
                <a:cs typeface="Times New Roman" panose="02020603050405020304" charset="0"/>
              </a:rPr>
              <a:t> </a:t>
            </a:r>
            <a:r>
              <a:rPr sz="2000" b="1" dirty="0">
                <a:solidFill>
                  <a:srgbClr val="00B050"/>
                </a:solidFill>
                <a:latin typeface="Times New Roman" panose="02020603050405020304" charset="0"/>
                <a:cs typeface="Times New Roman" panose="02020603050405020304" charset="0"/>
              </a:rPr>
              <a:t>Topical</a:t>
            </a:r>
            <a:r>
              <a:rPr sz="2000" b="1" spc="-60" dirty="0">
                <a:solidFill>
                  <a:srgbClr val="00B050"/>
                </a:solidFill>
                <a:latin typeface="Times New Roman" panose="02020603050405020304" charset="0"/>
                <a:cs typeface="Times New Roman" panose="02020603050405020304" charset="0"/>
              </a:rPr>
              <a:t> </a:t>
            </a:r>
            <a:r>
              <a:rPr sz="2000" b="1" dirty="0">
                <a:solidFill>
                  <a:srgbClr val="00B050"/>
                </a:solidFill>
                <a:latin typeface="Times New Roman" panose="02020603050405020304" charset="0"/>
                <a:cs typeface="Times New Roman" panose="02020603050405020304" charset="0"/>
              </a:rPr>
              <a:t>Route-</a:t>
            </a:r>
            <a:r>
              <a:rPr sz="2000" spc="-6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Skin,</a:t>
            </a:r>
            <a:r>
              <a:rPr sz="2000" spc="-55" dirty="0">
                <a:latin typeface="Times New Roman" panose="02020603050405020304" charset="0"/>
                <a:cs typeface="Times New Roman" panose="02020603050405020304" charset="0"/>
              </a:rPr>
              <a:t> </a:t>
            </a:r>
            <a:r>
              <a:rPr sz="2000" spc="-20" dirty="0">
                <a:latin typeface="Times New Roman" panose="02020603050405020304" charset="0"/>
                <a:cs typeface="Times New Roman" panose="02020603050405020304" charset="0"/>
              </a:rPr>
              <a:t>eyes</a:t>
            </a:r>
            <a:endParaRPr sz="2000">
              <a:latin typeface="Times New Roman" panose="02020603050405020304" charset="0"/>
              <a:cs typeface="Times New Roman" panose="02020603050405020304" charset="0"/>
            </a:endParaRPr>
          </a:p>
          <a:p>
            <a:pPr marL="149860" marR="605155" indent="51435" algn="just">
              <a:lnSpc>
                <a:spcPct val="101000"/>
              </a:lnSpc>
            </a:pPr>
            <a:r>
              <a:rPr sz="2000" b="1" dirty="0">
                <a:latin typeface="Times New Roman" panose="02020603050405020304" charset="0"/>
                <a:cs typeface="Times New Roman" panose="02020603050405020304" charset="0"/>
              </a:rPr>
              <a:t>NOTE</a:t>
            </a:r>
            <a:r>
              <a:rPr sz="2000" b="1" spc="-35" dirty="0">
                <a:latin typeface="Times New Roman" panose="02020603050405020304" charset="0"/>
                <a:cs typeface="Times New Roman" panose="02020603050405020304" charset="0"/>
              </a:rPr>
              <a:t> </a:t>
            </a:r>
            <a:r>
              <a:rPr sz="2000" b="1" dirty="0">
                <a:latin typeface="Times New Roman" panose="02020603050405020304" charset="0"/>
                <a:cs typeface="Times New Roman" panose="02020603050405020304" charset="0"/>
              </a:rPr>
              <a:t>:</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Intranasal,</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inhalation,</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intra</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vaginal</a:t>
            </a:r>
            <a:r>
              <a:rPr sz="2000" spc="-3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and</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transdermal</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routes</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may</a:t>
            </a:r>
            <a:r>
              <a:rPr sz="2000" spc="-35"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be</a:t>
            </a:r>
            <a:r>
              <a:rPr sz="2000" spc="-35"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considered </a:t>
            </a:r>
            <a:r>
              <a:rPr sz="2000" dirty="0">
                <a:latin typeface="Times New Roman" panose="02020603050405020304" charset="0"/>
                <a:cs typeface="Times New Roman" panose="02020603050405020304" charset="0"/>
              </a:rPr>
              <a:t>enteral</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or</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topical</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based</a:t>
            </a:r>
            <a:r>
              <a:rPr sz="2000" spc="-50" dirty="0">
                <a:latin typeface="Times New Roman" panose="02020603050405020304" charset="0"/>
                <a:cs typeface="Times New Roman" panose="02020603050405020304" charset="0"/>
              </a:rPr>
              <a:t> </a:t>
            </a:r>
            <a:r>
              <a:rPr sz="2000" dirty="0">
                <a:latin typeface="Times New Roman" panose="02020603050405020304" charset="0"/>
                <a:cs typeface="Times New Roman" panose="02020603050405020304" charset="0"/>
              </a:rPr>
              <a:t>on</a:t>
            </a:r>
            <a:r>
              <a:rPr sz="2000" spc="-5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different</a:t>
            </a:r>
            <a:r>
              <a:rPr sz="2000" spc="-50" dirty="0">
                <a:latin typeface="Times New Roman" panose="02020603050405020304" charset="0"/>
                <a:cs typeface="Times New Roman" panose="02020603050405020304" charset="0"/>
              </a:rPr>
              <a:t> </a:t>
            </a:r>
            <a:r>
              <a:rPr sz="2000" spc="-10" dirty="0">
                <a:latin typeface="Times New Roman" panose="02020603050405020304" charset="0"/>
                <a:cs typeface="Times New Roman" panose="02020603050405020304" charset="0"/>
              </a:rPr>
              <a:t>definitions.</a:t>
            </a:r>
            <a:endParaRPr sz="2000">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00" y="76200"/>
            <a:ext cx="8991600" cy="6781800"/>
          </a:xfrm>
          <a:prstGeom prst="rect">
            <a:avLst/>
          </a:prstGeom>
        </p:spPr>
      </p:pic>
      <p:sp>
        <p:nvSpPr>
          <p:cNvPr id="4" name="object 4"/>
          <p:cNvSpPr/>
          <p:nvPr/>
        </p:nvSpPr>
        <p:spPr>
          <a:xfrm>
            <a:off x="4495800" y="533400"/>
            <a:ext cx="52705" cy="5953125"/>
          </a:xfrm>
          <a:custGeom>
            <a:avLst/>
            <a:gdLst/>
            <a:ahLst/>
            <a:cxnLst/>
            <a:rect l="l" t="t" r="r" b="b"/>
            <a:pathLst>
              <a:path w="52704" h="5953125">
                <a:moveTo>
                  <a:pt x="0" y="0"/>
                </a:moveTo>
                <a:lnTo>
                  <a:pt x="52386" y="5953124"/>
                </a:lnTo>
              </a:path>
            </a:pathLst>
          </a:custGeom>
          <a:ln w="9524">
            <a:solidFill>
              <a:srgbClr val="4A7EBB"/>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a:picLocks noGrp="1" noChangeAspect="1"/>
          </p:cNvPicPr>
          <p:nvPr>
            <p:ph sz="half" idx="2"/>
          </p:nvPr>
        </p:nvPicPr>
        <p:blipFill>
          <a:blip r:embed="rId2" cstate="print"/>
          <a:stretch>
            <a:fillRect/>
          </a:stretch>
        </p:blipFill>
        <p:spPr>
          <a:xfrm>
            <a:off x="114934" y="-47625"/>
            <a:ext cx="8952865" cy="693166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TotalTime>
  <Words>1894</Words>
  <Application>Microsoft Office PowerPoint</Application>
  <PresentationFormat>On-screen Show (4:3)</PresentationFormat>
  <Paragraphs>116</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MT</vt:lpstr>
      <vt:lpstr>Calibri</vt:lpstr>
      <vt:lpstr>Century Gothic</vt:lpstr>
      <vt:lpstr>Times New Roman</vt:lpstr>
      <vt:lpstr>Wingdings 3</vt:lpstr>
      <vt:lpstr>Ion</vt:lpstr>
      <vt:lpstr>Biopharmaceutics &amp; Pharmacokinetics</vt:lpstr>
      <vt:lpstr>Introduction</vt:lpstr>
      <vt:lpstr>PowerPoint Presentation</vt:lpstr>
      <vt:lpstr>PowerPoint Presentation</vt:lpstr>
      <vt:lpstr>Absorption of drugs</vt:lpstr>
      <vt:lpstr>PowerPoint Presentation</vt:lpstr>
      <vt:lpstr>PowerPoint Presentation</vt:lpstr>
      <vt:lpstr>PowerPoint Presentation</vt:lpstr>
      <vt:lpstr>PowerPoint Presentation</vt:lpstr>
      <vt:lpstr>Gastrointestinal absorption of drugs</vt:lpstr>
      <vt:lpstr>PowerPoint Presentation</vt:lpstr>
      <vt:lpstr>Mechanism of drug absorption</vt:lpstr>
      <vt:lpstr>PowerPoint Presentation</vt:lpstr>
      <vt:lpstr>PowerPoint Presentation</vt:lpstr>
      <vt:lpstr>Types of Trancellular Transport:</vt:lpstr>
      <vt:lpstr>Fick’s first law of Diffusion – Passive diffusion</vt:lpstr>
      <vt:lpstr>PowerPoint Presentation</vt:lpstr>
      <vt:lpstr>PowerPoint Presentation</vt:lpstr>
      <vt:lpstr>□Ion-pair transport-explains the absorption of drugs like quaternary ammonium compounds and sulphonic acids,which ionise under all pH conditions.. Propranolol, a basic drug that forms an ion pair with oleic acid is absorbed by this mechanism.</vt:lpstr>
      <vt:lpstr>□Facilitated-or mediated diffusion –is a carrier mediated transport system that operates down the concentration gradient (downhill transport) but at a much faster rate than can be accounted by simple passive diffusion.the driving force is concentration gradient.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Biopharmaceutics</dc:title>
  <dc:creator/>
  <cp:lastModifiedBy>Shanthi Chinthala</cp:lastModifiedBy>
  <cp:revision>9</cp:revision>
  <dcterms:created xsi:type="dcterms:W3CDTF">2025-04-09T05:38:00Z</dcterms:created>
  <dcterms:modified xsi:type="dcterms:W3CDTF">2026-03-05T09:36:57Z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2025-04-09T11:00:00Z</vt:filetime>
  </property>
  <property fmtid="{D5CDD505-2E9C-101B-9397-08002B2CF9AE}" pid="3" name="Creator">
    <vt:lpwstr>Google</vt:lpwstr>
  </property>
  <property fmtid="{D5CDD505-2E9C-101B-9397-08002B2CF9AE}" pid="4" name="LastSaved">
    <vt:filetime>2025-04-09T11:00:00Z</vt:filetime>
  </property>
  <property fmtid="{D5CDD505-2E9C-101B-9397-08002B2CF9AE}" pid="5" name="ICV">
    <vt:lpwstr>02FAAF1156AD4DF29579F34F31D1194D_13</vt:lpwstr>
  </property>
  <property fmtid="{D5CDD505-2E9C-101B-9397-08002B2CF9AE}" pid="6" name="KSOProductBuildVer">
    <vt:lpwstr>1033-12.2.0.20782</vt:lpwstr>
  </property>
</Properties>
</file>