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15" r:id="rId3"/>
    <p:sldId id="257" r:id="rId4"/>
    <p:sldId id="259" r:id="rId5"/>
    <p:sldId id="311" r:id="rId6"/>
    <p:sldId id="260" r:id="rId7"/>
    <p:sldId id="261" r:id="rId8"/>
    <p:sldId id="262" r:id="rId9"/>
    <p:sldId id="263" r:id="rId10"/>
    <p:sldId id="265" r:id="rId11"/>
    <p:sldId id="268" r:id="rId12"/>
    <p:sldId id="269" r:id="rId13"/>
    <p:sldId id="270" r:id="rId14"/>
    <p:sldId id="309" r:id="rId15"/>
    <p:sldId id="312" r:id="rId16"/>
    <p:sldId id="274" r:id="rId17"/>
    <p:sldId id="308" r:id="rId18"/>
    <p:sldId id="300" r:id="rId19"/>
    <p:sldId id="301" r:id="rId20"/>
    <p:sldId id="276" r:id="rId21"/>
    <p:sldId id="313" r:id="rId22"/>
    <p:sldId id="331" r:id="rId23"/>
    <p:sldId id="278" r:id="rId24"/>
    <p:sldId id="314" r:id="rId25"/>
    <p:sldId id="332" r:id="rId26"/>
    <p:sldId id="333" r:id="rId27"/>
    <p:sldId id="334" r:id="rId28"/>
    <p:sldId id="317" r:id="rId29"/>
    <p:sldId id="328" r:id="rId30"/>
    <p:sldId id="285" r:id="rId31"/>
    <p:sldId id="297" r:id="rId32"/>
    <p:sldId id="303" r:id="rId33"/>
    <p:sldId id="289" r:id="rId34"/>
    <p:sldId id="302" r:id="rId35"/>
    <p:sldId id="291" r:id="rId36"/>
    <p:sldId id="292" r:id="rId37"/>
    <p:sldId id="320" r:id="rId38"/>
    <p:sldId id="323" r:id="rId39"/>
    <p:sldId id="324" r:id="rId40"/>
    <p:sldId id="325" r:id="rId41"/>
    <p:sldId id="327" r:id="rId42"/>
    <p:sldId id="293" r:id="rId43"/>
    <p:sldId id="29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221D3F3-366A-491B-8201-9F6F5078CFBA}" type="datetimeFigureOut">
              <a:rPr lang="en-US" smtClean="0"/>
              <a:pPr/>
              <a:t>3/10/2026</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9AFA5CA-39EB-434C-9052-48ACBD435E3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221D3F3-366A-491B-8201-9F6F5078CFBA}" type="datetimeFigureOut">
              <a:rPr lang="en-US" smtClean="0"/>
              <a:pPr/>
              <a:t>3/10/2026</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9AFA5CA-39EB-434C-9052-48ACBD435E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221D3F3-366A-491B-8201-9F6F5078CFBA}" type="datetimeFigureOut">
              <a:rPr lang="en-US" smtClean="0"/>
              <a:pPr/>
              <a:t>3/10/2026</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69AFA5CA-39EB-434C-9052-48ACBD435E3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221D3F3-366A-491B-8201-9F6F5078CFBA}" type="datetimeFigureOut">
              <a:rPr lang="en-US" smtClean="0"/>
              <a:pPr/>
              <a:t>3/10/2026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9AFA5CA-39EB-434C-9052-48ACBD435E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221D3F3-366A-491B-8201-9F6F5078CFBA}" type="datetimeFigureOut">
              <a:rPr lang="en-US" smtClean="0"/>
              <a:pPr/>
              <a:t>3/10/2026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9AFA5CA-39EB-434C-9052-48ACBD435E35}"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221D3F3-366A-491B-8201-9F6F5078CFBA}" type="datetimeFigureOut">
              <a:rPr lang="en-US" smtClean="0"/>
              <a:pPr/>
              <a:t>3/10/2026</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9AFA5CA-39EB-434C-9052-48ACBD435E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533400"/>
            <a:ext cx="6248400" cy="1752600"/>
          </a:xfrm>
        </p:spPr>
        <p:txBody>
          <a:bodyPr/>
          <a:lstStyle/>
          <a:p>
            <a:pPr algn="ctr"/>
            <a:r>
              <a:rPr lang="en-US" sz="3200" dirty="0" smtClean="0"/>
              <a:t>UNIT-IV</a:t>
            </a:r>
            <a:br>
              <a:rPr lang="en-US" sz="3200" dirty="0" smtClean="0"/>
            </a:br>
            <a:r>
              <a:rPr lang="en-US" sz="3200" dirty="0" smtClean="0"/>
              <a:t>EVALUATION OF HERBAL DRUGS</a:t>
            </a:r>
            <a:br>
              <a:rPr lang="en-US" sz="3200" dirty="0" smtClean="0"/>
            </a:br>
            <a:r>
              <a:rPr lang="en-US" sz="3200" dirty="0" smtClean="0"/>
              <a:t>(</a:t>
            </a:r>
            <a:r>
              <a:rPr lang="en-US" sz="2800" smtClean="0"/>
              <a:t>WHO&amp;ICH Guidelines)</a:t>
            </a:r>
            <a:endParaRPr lang="en-US" sz="2800" dirty="0"/>
          </a:p>
        </p:txBody>
      </p:sp>
      <p:sp>
        <p:nvSpPr>
          <p:cNvPr id="3" name="Subtitle 2"/>
          <p:cNvSpPr>
            <a:spLocks noGrp="1"/>
          </p:cNvSpPr>
          <p:nvPr>
            <p:ph type="subTitle" idx="1"/>
          </p:nvPr>
        </p:nvSpPr>
        <p:spPr>
          <a:xfrm>
            <a:off x="3429000" y="5486400"/>
            <a:ext cx="5114778" cy="1101248"/>
          </a:xfrm>
        </p:spPr>
        <p:txBody>
          <a:bodyPr/>
          <a:lstStyle/>
          <a:p>
            <a:pPr algn="ctr"/>
            <a:endParaRPr lang="en-US" dirty="0" smtClean="0"/>
          </a:p>
          <a:p>
            <a:pPr algn="ctr"/>
            <a:endParaRPr lang="en-US" dirty="0" smtClean="0"/>
          </a:p>
          <a:p>
            <a:pPr algn="ctr"/>
            <a:endParaRPr lang="en-US" dirty="0" smtClean="0"/>
          </a:p>
          <a:p>
            <a:pPr algn="ctr"/>
            <a:endParaRPr lang="en-US" dirty="0"/>
          </a:p>
        </p:txBody>
      </p:sp>
      <p:sp>
        <p:nvSpPr>
          <p:cNvPr id="4" name="TextBox 3"/>
          <p:cNvSpPr txBox="1"/>
          <p:nvPr/>
        </p:nvSpPr>
        <p:spPr>
          <a:xfrm>
            <a:off x="5638800" y="4952999"/>
            <a:ext cx="3346172" cy="1477328"/>
          </a:xfrm>
          <a:prstGeom prst="rect">
            <a:avLst/>
          </a:prstGeom>
          <a:noFill/>
        </p:spPr>
        <p:txBody>
          <a:bodyPr wrap="none" rtlCol="0">
            <a:spAutoFit/>
          </a:bodyPr>
          <a:lstStyle/>
          <a:p>
            <a:r>
              <a:rPr lang="en-US" dirty="0" smtClean="0"/>
              <a:t>Dr.P.Ravi Kumar</a:t>
            </a:r>
          </a:p>
          <a:p>
            <a:r>
              <a:rPr lang="en-US" dirty="0" smtClean="0"/>
              <a:t>Associate Professor &amp; HOD</a:t>
            </a:r>
          </a:p>
          <a:p>
            <a:r>
              <a:rPr lang="en-US" dirty="0" smtClean="0"/>
              <a:t>Department of Pharmacognosy</a:t>
            </a:r>
          </a:p>
          <a:p>
            <a:r>
              <a:rPr lang="en-US" dirty="0" smtClean="0"/>
              <a:t>SNVPMV</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PHYSICAL EVALUATION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FOREIGN MATTER: </a:t>
            </a:r>
            <a:r>
              <a:rPr lang="en-US" sz="2000" dirty="0" smtClean="0">
                <a:latin typeface="Times New Roman" pitchFamily="18" charset="0"/>
                <a:cs typeface="Times New Roman" pitchFamily="18" charset="0"/>
              </a:rPr>
              <a:t>is a material consisting of any or all of the following:</a:t>
            </a:r>
          </a:p>
          <a:p>
            <a:pPr>
              <a:buFont typeface="Wingdings" pitchFamily="2" charset="2"/>
              <a:buChar char="Ø"/>
            </a:pPr>
            <a:r>
              <a:rPr lang="en-US" sz="2000" dirty="0" smtClean="0">
                <a:latin typeface="Times New Roman" pitchFamily="18" charset="0"/>
                <a:cs typeface="Times New Roman" pitchFamily="18" charset="0"/>
              </a:rPr>
              <a:t>Parts of the medicinal plant material or materials other than those named with the limits specified for the plant material concerned; </a:t>
            </a:r>
          </a:p>
          <a:p>
            <a:pPr>
              <a:buFont typeface="Wingdings" pitchFamily="2" charset="2"/>
              <a:buChar char="Ø"/>
            </a:pPr>
            <a:r>
              <a:rPr lang="en-US" sz="2000" dirty="0" smtClean="0">
                <a:latin typeface="Times New Roman" pitchFamily="18" charset="0"/>
                <a:cs typeface="Times New Roman" pitchFamily="18" charset="0"/>
              </a:rPr>
              <a:t> Any organism, part or product of an organism, other than that named in the specification and description of the plant material concerned; </a:t>
            </a:r>
          </a:p>
          <a:p>
            <a:pPr>
              <a:buFont typeface="Wingdings" pitchFamily="2" charset="2"/>
              <a:buChar char="Ø"/>
            </a:pPr>
            <a:r>
              <a:rPr lang="en-US" sz="2000" dirty="0" smtClean="0">
                <a:latin typeface="Times New Roman" pitchFamily="18" charset="0"/>
                <a:cs typeface="Times New Roman" pitchFamily="18" charset="0"/>
              </a:rPr>
              <a:t> Mineral admixtures that is adhering to the medicinal plant materials, such as soil, stones, sand, and dust.</a:t>
            </a:r>
            <a:endParaRPr lang="en-US" sz="20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1676400"/>
          <a:ext cx="7315200" cy="2720340"/>
        </p:xfrm>
        <a:graphic>
          <a:graphicData uri="http://schemas.openxmlformats.org/drawingml/2006/table">
            <a:tbl>
              <a:tblPr firstRow="1" bandRow="1">
                <a:tableStyleId>{5C22544A-7EE6-4342-B048-85BDC9FD1C3A}</a:tableStyleId>
              </a:tblPr>
              <a:tblGrid>
                <a:gridCol w="3695700"/>
                <a:gridCol w="3619500"/>
              </a:tblGrid>
              <a:tr h="571500">
                <a:tc>
                  <a:txBody>
                    <a:bodyPr/>
                    <a:lstStyle/>
                    <a:p>
                      <a:r>
                        <a:rPr lang="en-US" sz="2000" dirty="0" smtClean="0">
                          <a:latin typeface="Times New Roman" pitchFamily="18" charset="0"/>
                          <a:cs typeface="Times New Roman" pitchFamily="18" charset="0"/>
                        </a:rPr>
                        <a:t>Plant material</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Sample size</a:t>
                      </a:r>
                      <a:endParaRPr lang="en-US" sz="2000" dirty="0">
                        <a:latin typeface="Times New Roman" pitchFamily="18" charset="0"/>
                        <a:cs typeface="Times New Roman" pitchFamily="18" charset="0"/>
                      </a:endParaRPr>
                    </a:p>
                  </a:txBody>
                  <a:tcPr/>
                </a:tc>
              </a:tr>
              <a:tr h="571500">
                <a:tc>
                  <a:txBody>
                    <a:bodyPr/>
                    <a:lstStyle/>
                    <a:p>
                      <a:r>
                        <a:rPr lang="en-US" sz="2000" dirty="0" smtClean="0">
                          <a:latin typeface="Times New Roman" pitchFamily="18" charset="0"/>
                          <a:cs typeface="Times New Roman" pitchFamily="18" charset="0"/>
                        </a:rPr>
                        <a:t>Roots,Rhizomes</a:t>
                      </a:r>
                      <a:r>
                        <a:rPr lang="en-US" sz="2000" baseline="0" dirty="0" smtClean="0">
                          <a:latin typeface="Times New Roman" pitchFamily="18" charset="0"/>
                          <a:cs typeface="Times New Roman" pitchFamily="18" charset="0"/>
                        </a:rPr>
                        <a:t> and bark</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500g</a:t>
                      </a:r>
                      <a:endParaRPr lang="en-US" sz="2000" dirty="0">
                        <a:latin typeface="Times New Roman" pitchFamily="18" charset="0"/>
                        <a:cs typeface="Times New Roman" pitchFamily="18" charset="0"/>
                      </a:endParaRPr>
                    </a:p>
                  </a:txBody>
                  <a:tcPr/>
                </a:tc>
              </a:tr>
              <a:tr h="571500">
                <a:tc>
                  <a:txBody>
                    <a:bodyPr/>
                    <a:lstStyle/>
                    <a:p>
                      <a:r>
                        <a:rPr lang="en-US" sz="2000" dirty="0" smtClean="0">
                          <a:latin typeface="Times New Roman" pitchFamily="18" charset="0"/>
                          <a:cs typeface="Times New Roman" pitchFamily="18" charset="0"/>
                        </a:rPr>
                        <a:t>Leaves,Flowers,Seeds</a:t>
                      </a:r>
                      <a:r>
                        <a:rPr lang="en-US" sz="2000" baseline="0" dirty="0" smtClean="0">
                          <a:latin typeface="Times New Roman" pitchFamily="18" charset="0"/>
                          <a:cs typeface="Times New Roman" pitchFamily="18" charset="0"/>
                        </a:rPr>
                        <a:t> and Fruits</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250g</a:t>
                      </a:r>
                      <a:endParaRPr lang="en-US" sz="2000" dirty="0">
                        <a:latin typeface="Times New Roman" pitchFamily="18" charset="0"/>
                        <a:cs typeface="Times New Roman" pitchFamily="18" charset="0"/>
                      </a:endParaRPr>
                    </a:p>
                  </a:txBody>
                  <a:tcPr/>
                </a:tc>
              </a:tr>
              <a:tr h="571500">
                <a:tc>
                  <a:txBody>
                    <a:bodyPr/>
                    <a:lstStyle/>
                    <a:p>
                      <a:r>
                        <a:rPr lang="en-US" sz="2000" dirty="0" smtClean="0">
                          <a:latin typeface="Times New Roman" pitchFamily="18" charset="0"/>
                          <a:cs typeface="Times New Roman" pitchFamily="18" charset="0"/>
                        </a:rPr>
                        <a:t>Cut</a:t>
                      </a:r>
                      <a:r>
                        <a:rPr lang="en-US" sz="2000" baseline="0" dirty="0" smtClean="0">
                          <a:latin typeface="Times New Roman" pitchFamily="18" charset="0"/>
                          <a:cs typeface="Times New Roman" pitchFamily="18" charset="0"/>
                        </a:rPr>
                        <a:t> medicinal plant materials(average weight of each fragment less than 0.5g)</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50g</a:t>
                      </a:r>
                      <a:endParaRPr lang="en-US"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000" dirty="0" smtClean="0">
                <a:solidFill>
                  <a:schemeClr val="tx2"/>
                </a:solidFill>
                <a:latin typeface="Times New Roman" pitchFamily="18" charset="0"/>
                <a:cs typeface="Times New Roman" pitchFamily="18" charset="0"/>
              </a:rPr>
              <a:t>Procedure</a:t>
            </a:r>
          </a:p>
          <a:p>
            <a:pPr>
              <a:buFont typeface="Wingdings" pitchFamily="2" charset="2"/>
              <a:buChar char="Ø"/>
            </a:pPr>
            <a:r>
              <a:rPr lang="en-US" sz="2000" dirty="0" smtClean="0">
                <a:latin typeface="Times New Roman" pitchFamily="18" charset="0"/>
                <a:cs typeface="Times New Roman" pitchFamily="18" charset="0"/>
              </a:rPr>
              <a:t>Weigh a sample of plant material,spread it in a thin layer and sort the foreign matter into groups either by visual inspection or using a magnifying lens or with the help of suitable sieve</a:t>
            </a:r>
          </a:p>
          <a:p>
            <a:pPr>
              <a:buFont typeface="Wingdings" pitchFamily="2" charset="2"/>
              <a:buChar char="Ø"/>
            </a:pPr>
            <a:r>
              <a:rPr lang="en-US" sz="2000" dirty="0" smtClean="0">
                <a:latin typeface="Times New Roman" pitchFamily="18" charset="0"/>
                <a:cs typeface="Times New Roman" pitchFamily="18" charset="0"/>
              </a:rPr>
              <a:t>Sift the remainder of the sample through sieve no 250; dust is regarded as mineral admixture</a:t>
            </a:r>
          </a:p>
          <a:p>
            <a:pPr>
              <a:buFont typeface="Wingdings" pitchFamily="2" charset="2"/>
              <a:buChar char="Ø"/>
            </a:pPr>
            <a:r>
              <a:rPr lang="en-US" sz="2000" dirty="0" smtClean="0">
                <a:latin typeface="Times New Roman" pitchFamily="18" charset="0"/>
                <a:cs typeface="Times New Roman" pitchFamily="18" charset="0"/>
              </a:rPr>
              <a:t>Weigh the portions of this sorted foreign matter to within 0.05g.</a:t>
            </a:r>
          </a:p>
          <a:p>
            <a:pPr>
              <a:buFont typeface="Wingdings" pitchFamily="2" charset="2"/>
              <a:buChar char="Ø"/>
            </a:pPr>
            <a:r>
              <a:rPr lang="en-US" sz="2000" dirty="0" smtClean="0">
                <a:latin typeface="Times New Roman" pitchFamily="18" charset="0"/>
                <a:cs typeface="Times New Roman" pitchFamily="18" charset="0"/>
              </a:rPr>
              <a:t>Calculate the content of each group in grams per 100g of air-dried sample.</a:t>
            </a:r>
          </a:p>
          <a:p>
            <a:pPr>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9416"/>
            <a:ext cx="7239000" cy="5096184"/>
          </a:xfrm>
        </p:spPr>
        <p:txBody>
          <a:bodyPr>
            <a:no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 DETERMINATION OF ASH </a:t>
            </a:r>
          </a:p>
          <a:p>
            <a:pPr>
              <a:buFont typeface="Wingdings" pitchFamily="2" charset="2"/>
              <a:buChar char="Ø"/>
            </a:pPr>
            <a:r>
              <a:rPr lang="en-US" sz="2000" dirty="0" smtClean="0">
                <a:latin typeface="Times New Roman" pitchFamily="18" charset="0"/>
                <a:cs typeface="Times New Roman" pitchFamily="18" charset="0"/>
              </a:rPr>
              <a:t>The residue remaining after incineration is the ash content of the drug,which simply represents inorganic salts,naturally occurring in drug or adhering to it or deliberately added to it,as a form of adulteration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pic>
        <p:nvPicPr>
          <p:cNvPr id="5122" name="Picture 2" descr="C:\Users\jay-kumar\Desktop\New folder\WHO 4.jpg"/>
          <p:cNvPicPr>
            <a:picLocks noChangeAspect="1" noChangeArrowheads="1"/>
          </p:cNvPicPr>
          <p:nvPr/>
        </p:nvPicPr>
        <p:blipFill>
          <a:blip r:embed="rId2" cstate="print"/>
          <a:srcRect/>
          <a:stretch>
            <a:fillRect/>
          </a:stretch>
        </p:blipFill>
        <p:spPr bwMode="auto">
          <a:xfrm>
            <a:off x="1676400" y="3657600"/>
            <a:ext cx="3581400" cy="21336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9416"/>
            <a:ext cx="7315200" cy="5096184"/>
          </a:xfrm>
        </p:spPr>
        <p:txBody>
          <a:bodyPr>
            <a:noAutofit/>
          </a:bodyPr>
          <a:lstStyle/>
          <a:p>
            <a:pPr>
              <a:buFont typeface="Wingdings" pitchFamily="2" charset="2"/>
              <a:buChar char="Ø"/>
            </a:pPr>
            <a:r>
              <a:rPr lang="en-US" sz="2000" dirty="0" smtClean="0">
                <a:latin typeface="Times New Roman" pitchFamily="18" charset="0"/>
                <a:cs typeface="Times New Roman" pitchFamily="18" charset="0"/>
              </a:rPr>
              <a:t>To determine ash content the plant material is burnt and the residual ash is measured as total and acid-insoluble ash . </a:t>
            </a:r>
          </a:p>
          <a:p>
            <a:pPr>
              <a:buNone/>
            </a:pPr>
            <a:r>
              <a:rPr lang="en-US" sz="2000" dirty="0" smtClean="0">
                <a:solidFill>
                  <a:srgbClr val="00B050"/>
                </a:solidFill>
                <a:latin typeface="Times New Roman" pitchFamily="18" charset="0"/>
                <a:cs typeface="Times New Roman" pitchFamily="18" charset="0"/>
              </a:rPr>
              <a:t>Total ash </a:t>
            </a:r>
            <a:r>
              <a:rPr lang="en-US" sz="2000" dirty="0" smtClean="0">
                <a:latin typeface="Times New Roman" pitchFamily="18" charset="0"/>
                <a:cs typeface="Times New Roman" pitchFamily="18" charset="0"/>
              </a:rPr>
              <a:t>is the measure of the total amount of material left after burning and includes ash derived from the part of the plant itself .</a:t>
            </a:r>
          </a:p>
          <a:p>
            <a:pPr>
              <a:buFont typeface="Wingdings" pitchFamily="2" charset="2"/>
              <a:buChar char="Ø"/>
            </a:pPr>
            <a:r>
              <a:rPr lang="en-US" sz="2000" dirty="0" smtClean="0">
                <a:latin typeface="Times New Roman" pitchFamily="18" charset="0"/>
                <a:cs typeface="Times New Roman" pitchFamily="18" charset="0"/>
              </a:rPr>
              <a:t>Total ash usually consists of carbonates, oxides, phosphates silicates and silica.</a:t>
            </a:r>
          </a:p>
          <a:p>
            <a:pPr>
              <a:buFont typeface="Wingdings" pitchFamily="2" charset="2"/>
              <a:buChar char="Ø"/>
            </a:pPr>
            <a:r>
              <a:rPr lang="en-US" sz="2000" dirty="0" smtClean="0">
                <a:latin typeface="Times New Roman" pitchFamily="18" charset="0"/>
                <a:cs typeface="Times New Roman" pitchFamily="18" charset="0"/>
              </a:rPr>
              <a:t>IP AND USP: 675±25°C </a:t>
            </a:r>
          </a:p>
          <a:p>
            <a:pPr>
              <a:buNone/>
            </a:pPr>
            <a:r>
              <a:rPr lang="en-US" sz="2000" dirty="0" smtClean="0">
                <a:latin typeface="Times New Roman" pitchFamily="18" charset="0"/>
                <a:cs typeface="Times New Roman" pitchFamily="18" charset="0"/>
              </a:rPr>
              <a:t>    BP : 600±25°C </a:t>
            </a:r>
          </a:p>
          <a:p>
            <a:pPr>
              <a:buNone/>
            </a:pPr>
            <a:r>
              <a:rPr lang="en-US" sz="2000" dirty="0" smtClean="0">
                <a:latin typeface="Times New Roman" pitchFamily="18" charset="0"/>
                <a:cs typeface="Times New Roman" pitchFamily="18" charset="0"/>
              </a:rPr>
              <a:t>    WHO: 500-600°C</a:t>
            </a:r>
            <a:endParaRPr lang="en-US"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000" dirty="0" smtClean="0">
                <a:solidFill>
                  <a:srgbClr val="00B050"/>
                </a:solidFill>
                <a:latin typeface="Times New Roman" pitchFamily="18" charset="0"/>
                <a:cs typeface="Times New Roman" pitchFamily="18" charset="0"/>
              </a:rPr>
              <a:t> Acid insoluble ash </a:t>
            </a:r>
            <a:r>
              <a:rPr lang="en-US" sz="2000" dirty="0" smtClean="0">
                <a:latin typeface="Times New Roman" pitchFamily="18" charset="0"/>
                <a:cs typeface="Times New Roman" pitchFamily="18" charset="0"/>
              </a:rPr>
              <a:t>is the residue obtained after boiling the total ash with dilute hydrochloric acid, and burning the remaining insoluble matter.</a:t>
            </a:r>
          </a:p>
          <a:p>
            <a:pPr>
              <a:buFont typeface="Wingdings" pitchFamily="2" charset="2"/>
              <a:buChar char="Ø"/>
            </a:pPr>
            <a:r>
              <a:rPr lang="en-US" sz="2000" dirty="0" smtClean="0">
                <a:latin typeface="Times New Roman" pitchFamily="18" charset="0"/>
                <a:cs typeface="Times New Roman" pitchFamily="18" charset="0"/>
              </a:rPr>
              <a:t>IP method: 25mL 2M HCL solution </a:t>
            </a:r>
          </a:p>
          <a:p>
            <a:pPr>
              <a:buFont typeface="Wingdings" pitchFamily="2" charset="2"/>
              <a:buChar char="Ø"/>
            </a:pPr>
            <a:r>
              <a:rPr lang="en-US" sz="2000" dirty="0" smtClean="0">
                <a:latin typeface="Times New Roman" pitchFamily="18" charset="0"/>
                <a:cs typeface="Times New Roman" pitchFamily="18" charset="0"/>
              </a:rPr>
              <a:t>USP method: 25mL 3N HCL solution </a:t>
            </a:r>
          </a:p>
          <a:p>
            <a:pPr>
              <a:buFont typeface="Wingdings" pitchFamily="2" charset="2"/>
              <a:buChar char="Ø"/>
            </a:pPr>
            <a:r>
              <a:rPr lang="en-US" sz="2000" dirty="0" smtClean="0">
                <a:latin typeface="Times New Roman" pitchFamily="18" charset="0"/>
                <a:cs typeface="Times New Roman" pitchFamily="18" charset="0"/>
              </a:rPr>
              <a:t>BP method: 15mLwater and 10mL HCL </a:t>
            </a:r>
          </a:p>
          <a:p>
            <a:pPr>
              <a:buFont typeface="Wingdings" pitchFamily="2" charset="2"/>
              <a:buChar char="Ø"/>
            </a:pPr>
            <a:r>
              <a:rPr lang="en-US" sz="2000" dirty="0" smtClean="0">
                <a:latin typeface="Times New Roman" pitchFamily="18" charset="0"/>
                <a:cs typeface="Times New Roman" pitchFamily="18" charset="0"/>
              </a:rPr>
              <a:t>WHO method: 25 ml of hydrochloric acid </a:t>
            </a:r>
          </a:p>
          <a:p>
            <a:pPr>
              <a:buNone/>
            </a:pPr>
            <a:r>
              <a:rPr lang="en-US" sz="2000" dirty="0" smtClean="0">
                <a:solidFill>
                  <a:srgbClr val="00B050"/>
                </a:solidFill>
                <a:latin typeface="Times New Roman" pitchFamily="18" charset="0"/>
                <a:cs typeface="Times New Roman" pitchFamily="18" charset="0"/>
              </a:rPr>
              <a:t>Water soluble ash </a:t>
            </a:r>
            <a:r>
              <a:rPr lang="en-US" sz="2000" dirty="0" smtClean="0">
                <a:latin typeface="Times New Roman" pitchFamily="18" charset="0"/>
                <a:cs typeface="Times New Roman" pitchFamily="18" charset="0"/>
              </a:rPr>
              <a:t>is the difference in weight between total ash and residue after treatment of total ash with water.</a:t>
            </a:r>
            <a:br>
              <a:rPr lang="en-US" sz="2000" dirty="0" smtClean="0">
                <a:latin typeface="Times New Roman" pitchFamily="18" charset="0"/>
                <a:cs typeface="Times New Roman" pitchFamily="18" charset="0"/>
              </a:rPr>
            </a:br>
            <a:endParaRPr lang="en-US" sz="20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7239000" cy="4846320"/>
          </a:xfrm>
        </p:spPr>
        <p:txBody>
          <a:bodyPr>
            <a:normAutofit fontScale="92500" lnSpcReduction="10000"/>
          </a:bodyPr>
          <a:lstStyle/>
          <a:p>
            <a:pPr fontAlgn="base">
              <a:buNone/>
            </a:pPr>
            <a:endParaRPr lang="en-US" b="1" dirty="0" smtClean="0"/>
          </a:p>
          <a:p>
            <a:pPr>
              <a:buFont typeface="Wingdings" pitchFamily="2" charset="2"/>
              <a:buChar char="v"/>
            </a:pPr>
            <a:r>
              <a:rPr lang="en-US" sz="2200" dirty="0" smtClean="0">
                <a:solidFill>
                  <a:schemeClr val="tx2"/>
                </a:solidFill>
                <a:latin typeface="Times New Roman" pitchFamily="18" charset="0"/>
                <a:cs typeface="Times New Roman" pitchFamily="18" charset="0"/>
              </a:rPr>
              <a:t>EXTRACTIVE VALUE</a:t>
            </a:r>
          </a:p>
          <a:p>
            <a:pPr>
              <a:buNone/>
            </a:pPr>
            <a:r>
              <a:rPr lang="en-US" sz="2200" dirty="0" smtClean="0">
                <a:latin typeface="Times New Roman" pitchFamily="18" charset="0"/>
                <a:cs typeface="Times New Roman" pitchFamily="18" charset="0"/>
              </a:rPr>
              <a:t> This method determines the amount of active constituents extracted with solvents from a given amount of medicinal plant material.</a:t>
            </a:r>
          </a:p>
          <a:p>
            <a:pPr>
              <a:buNone/>
            </a:pPr>
            <a:endParaRPr lang="en-US" sz="2200" dirty="0" smtClean="0">
              <a:latin typeface="Times New Roman" pitchFamily="18" charset="0"/>
              <a:cs typeface="Times New Roman" pitchFamily="18" charset="0"/>
            </a:endParaRPr>
          </a:p>
          <a:p>
            <a:pPr>
              <a:buFont typeface="Wingdings" pitchFamily="2" charset="2"/>
              <a:buChar char="v"/>
            </a:pPr>
            <a:endParaRPr lang="en-US" sz="2200" dirty="0" smtClean="0">
              <a:latin typeface="Times New Roman" pitchFamily="18" charset="0"/>
              <a:cs typeface="Times New Roman" pitchFamily="18" charset="0"/>
            </a:endParaRPr>
          </a:p>
          <a:p>
            <a:pPr>
              <a:buFont typeface="Wingdings" pitchFamily="2" charset="2"/>
              <a:buChar char="v"/>
            </a:pPr>
            <a:endParaRPr lang="en-US" sz="2200" dirty="0" smtClean="0">
              <a:latin typeface="Times New Roman" pitchFamily="18" charset="0"/>
              <a:cs typeface="Times New Roman" pitchFamily="18" charset="0"/>
            </a:endParaRPr>
          </a:p>
          <a:p>
            <a:pPr>
              <a:buFont typeface="Wingdings" pitchFamily="2" charset="2"/>
              <a:buChar char="v"/>
            </a:pPr>
            <a:endParaRPr lang="en-US" sz="2200" dirty="0" smtClean="0">
              <a:latin typeface="Times New Roman" pitchFamily="18" charset="0"/>
              <a:cs typeface="Times New Roman" pitchFamily="18" charset="0"/>
            </a:endParaRPr>
          </a:p>
          <a:p>
            <a:pPr>
              <a:buFont typeface="Wingdings" pitchFamily="2" charset="2"/>
              <a:buChar char="v"/>
            </a:pPr>
            <a:endParaRPr lang="en-US" sz="2200" dirty="0" smtClean="0">
              <a:latin typeface="Times New Roman" pitchFamily="18" charset="0"/>
              <a:cs typeface="Times New Roman" pitchFamily="18" charset="0"/>
            </a:endParaRPr>
          </a:p>
          <a:p>
            <a:pPr>
              <a:buNone/>
            </a:pPr>
            <a:r>
              <a:rPr lang="en-US" sz="2200" dirty="0" smtClean="0">
                <a:solidFill>
                  <a:srgbClr val="00B050"/>
                </a:solidFill>
                <a:latin typeface="Times New Roman" pitchFamily="18" charset="0"/>
                <a:cs typeface="Times New Roman" pitchFamily="18" charset="0"/>
              </a:rPr>
              <a:t> Water- soluble extractives :- </a:t>
            </a:r>
            <a:r>
              <a:rPr lang="en-US" sz="2200" dirty="0" smtClean="0">
                <a:latin typeface="Times New Roman" pitchFamily="18" charset="0"/>
                <a:cs typeface="Times New Roman" pitchFamily="18" charset="0"/>
              </a:rPr>
              <a:t>This method is applied to drugs which contain water soluble active constituents of crude drugs, such as tannins , sugars, plant acids, mucilage ,glycosides etc.</a:t>
            </a:r>
          </a:p>
          <a:p>
            <a:pPr>
              <a:buNone/>
            </a:pPr>
            <a:r>
              <a:rPr lang="en-US" sz="2200" dirty="0" smtClean="0">
                <a:latin typeface="Times New Roman" pitchFamily="18" charset="0"/>
                <a:cs typeface="Times New Roman" pitchFamily="18" charset="0"/>
              </a:rPr>
              <a:t>   Examples:- Aloe not less than 25.0 % w/w </a:t>
            </a:r>
          </a:p>
          <a:p>
            <a:pPr>
              <a:buNone/>
            </a:pPr>
            <a:r>
              <a:rPr lang="en-US" sz="2200" dirty="0" smtClean="0">
                <a:latin typeface="Times New Roman" pitchFamily="18" charset="0"/>
                <a:cs typeface="Times New Roman" pitchFamily="18" charset="0"/>
              </a:rPr>
              <a:t>                     Ginger not less than 10.0% w/w</a:t>
            </a:r>
            <a:endParaRPr lang="en-US" sz="2200" b="1" dirty="0" smtClean="0">
              <a:latin typeface="Times New Roman" pitchFamily="18" charset="0"/>
              <a:cs typeface="Times New Roman" pitchFamily="18" charset="0"/>
            </a:endParaRPr>
          </a:p>
          <a:p>
            <a:pPr fontAlgn="base">
              <a:buNone/>
            </a:pPr>
            <a:endParaRPr lang="en-US" sz="2400" b="1" dirty="0" smtClean="0">
              <a:latin typeface="Times New Roman" pitchFamily="18" charset="0"/>
              <a:cs typeface="Times New Roman" pitchFamily="18" charset="0"/>
            </a:endParaRPr>
          </a:p>
        </p:txBody>
      </p:sp>
      <p:pic>
        <p:nvPicPr>
          <p:cNvPr id="6146" name="Picture 2" descr="C:\Users\jay-kumar\Desktop\New folder\WHO 5.jpg"/>
          <p:cNvPicPr>
            <a:picLocks noChangeAspect="1" noChangeArrowheads="1"/>
          </p:cNvPicPr>
          <p:nvPr/>
        </p:nvPicPr>
        <p:blipFill>
          <a:blip r:embed="rId2" cstate="print"/>
          <a:srcRect/>
          <a:stretch>
            <a:fillRect/>
          </a:stretch>
        </p:blipFill>
        <p:spPr bwMode="auto">
          <a:xfrm>
            <a:off x="1981200" y="2819400"/>
            <a:ext cx="2857500" cy="16002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sz="2200" dirty="0" smtClean="0">
                <a:solidFill>
                  <a:srgbClr val="00B050"/>
                </a:solidFill>
                <a:latin typeface="Times New Roman" pitchFamily="18" charset="0"/>
                <a:cs typeface="Times New Roman" pitchFamily="18" charset="0"/>
              </a:rPr>
              <a:t>Alcohol- soluble extractives :-</a:t>
            </a:r>
          </a:p>
          <a:p>
            <a:pPr>
              <a:buNone/>
            </a:pPr>
            <a:r>
              <a:rPr lang="en-US" sz="2200" dirty="0" smtClean="0">
                <a:latin typeface="Times New Roman" pitchFamily="18" charset="0"/>
                <a:cs typeface="Times New Roman" pitchFamily="18" charset="0"/>
              </a:rPr>
              <a:t>       It is employed to determine the approximate resin content of drug. 95% ethanol and diluted alcohol is used, depending upon solubility of the constituents of crude drugs.</a:t>
            </a:r>
          </a:p>
          <a:p>
            <a:pPr>
              <a:buNone/>
            </a:pPr>
            <a:r>
              <a:rPr lang="en-US" sz="2200" dirty="0" smtClean="0">
                <a:latin typeface="Times New Roman" pitchFamily="18" charset="0"/>
                <a:cs typeface="Times New Roman" pitchFamily="18" charset="0"/>
              </a:rPr>
              <a:t> Examples:- Aloe not less than 10 % w/w. </a:t>
            </a:r>
          </a:p>
          <a:p>
            <a:pPr>
              <a:buNone/>
            </a:pPr>
            <a:r>
              <a:rPr lang="en-US" sz="2200" dirty="0" smtClean="0">
                <a:latin typeface="Times New Roman" pitchFamily="18" charset="0"/>
                <a:cs typeface="Times New Roman" pitchFamily="18" charset="0"/>
              </a:rPr>
              <a:t>                  Asafoetida (90% alcohol) not less than 50.0 % w/w</a:t>
            </a:r>
          </a:p>
          <a:p>
            <a:pPr>
              <a:buNone/>
            </a:pPr>
            <a:endParaRPr lang="en-US" sz="2200" dirty="0" smtClean="0">
              <a:latin typeface="Times New Roman" pitchFamily="18" charset="0"/>
              <a:cs typeface="Times New Roman" pitchFamily="18" charset="0"/>
            </a:endParaRPr>
          </a:p>
          <a:p>
            <a:pPr>
              <a:buNone/>
            </a:pPr>
            <a:r>
              <a:rPr lang="en-US" sz="2200" dirty="0" smtClean="0">
                <a:solidFill>
                  <a:srgbClr val="00B050"/>
                </a:solidFill>
                <a:latin typeface="Times New Roman" pitchFamily="18" charset="0"/>
                <a:cs typeface="Times New Roman" pitchFamily="18" charset="0"/>
              </a:rPr>
              <a:t>Ether- soluble extractives :- </a:t>
            </a:r>
          </a:p>
          <a:p>
            <a:pPr>
              <a:buNone/>
            </a:pPr>
            <a:r>
              <a:rPr lang="en-US" sz="2200" dirty="0" smtClean="0">
                <a:latin typeface="Times New Roman" pitchFamily="18" charset="0"/>
                <a:cs typeface="Times New Roman" pitchFamily="18" charset="0"/>
              </a:rPr>
              <a:t>                      These may be volatile and non-volatile ether soluble extractives.The volatile ether soluble extractives represents volatile oil content of the drug, while non- volatile ether-soluble extractives represent resin, fixed oils or coloring matter present in drugs. </a:t>
            </a:r>
          </a:p>
          <a:p>
            <a:pPr>
              <a:buNone/>
            </a:pPr>
            <a:r>
              <a:rPr lang="en-US" sz="2200" dirty="0" smtClean="0">
                <a:latin typeface="Times New Roman" pitchFamily="18" charset="0"/>
                <a:cs typeface="Times New Roman" pitchFamily="18" charset="0"/>
              </a:rPr>
              <a:t>Examples:- Capsicum not less than 12 % w/w.</a:t>
            </a:r>
          </a:p>
          <a:p>
            <a:pPr>
              <a:buNone/>
            </a:pPr>
            <a:r>
              <a:rPr lang="en-US" sz="2200" dirty="0" smtClean="0">
                <a:latin typeface="Times New Roman" pitchFamily="18" charset="0"/>
                <a:cs typeface="Times New Roman" pitchFamily="18" charset="0"/>
              </a:rPr>
              <a:t>                   Nutmeg not less than 25 % w/w</a:t>
            </a:r>
          </a:p>
          <a:p>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239000" cy="4846320"/>
          </a:xfrm>
        </p:spPr>
        <p:txBody>
          <a:bodyPr>
            <a:normAutofit/>
          </a:bodyPr>
          <a:lstStyle/>
          <a:p>
            <a:pPr>
              <a:buNone/>
            </a:pPr>
            <a:r>
              <a:rPr lang="en-US" sz="2000" dirty="0" smtClean="0">
                <a:solidFill>
                  <a:schemeClr val="tx2"/>
                </a:solidFill>
                <a:latin typeface="Times New Roman" pitchFamily="18" charset="0"/>
                <a:cs typeface="Times New Roman" pitchFamily="18" charset="0"/>
              </a:rPr>
              <a:t>Determination of extractable matter</a:t>
            </a:r>
          </a:p>
          <a:p>
            <a:pPr>
              <a:buNone/>
            </a:pPr>
            <a:r>
              <a:rPr lang="en-US" sz="2000" dirty="0" smtClean="0">
                <a:solidFill>
                  <a:srgbClr val="00B050"/>
                </a:solidFill>
                <a:latin typeface="Times New Roman" pitchFamily="18" charset="0"/>
                <a:cs typeface="Times New Roman" pitchFamily="18" charset="0"/>
              </a:rPr>
              <a:t>Hot extraction</a:t>
            </a:r>
            <a:r>
              <a:rPr lang="en-US" sz="2000" dirty="0" smtClean="0">
                <a:latin typeface="Times New Roman" pitchFamily="18" charset="0"/>
                <a:cs typeface="Times New Roman" pitchFamily="18" charset="0"/>
              </a:rPr>
              <a:t>:</a:t>
            </a:r>
          </a:p>
          <a:p>
            <a:pPr>
              <a:buFont typeface="Wingdings" pitchFamily="2" charset="2"/>
              <a:buChar char="Ø"/>
            </a:pPr>
            <a:r>
              <a:rPr lang="en-US" sz="2000" dirty="0" smtClean="0">
                <a:latin typeface="Times New Roman" pitchFamily="18" charset="0"/>
                <a:cs typeface="Times New Roman" pitchFamily="18" charset="0"/>
              </a:rPr>
              <a:t>place 4 gms powdered material in a conical flask. Add water and weigh to obtain total weight.</a:t>
            </a:r>
          </a:p>
          <a:p>
            <a:pPr>
              <a:buFont typeface="Wingdings" pitchFamily="2" charset="2"/>
              <a:buChar char="Ø"/>
            </a:pPr>
            <a:r>
              <a:rPr lang="en-US" sz="2000" dirty="0" smtClean="0">
                <a:latin typeface="Times New Roman" pitchFamily="18" charset="0"/>
                <a:cs typeface="Times New Roman" pitchFamily="18" charset="0"/>
              </a:rPr>
              <a:t> Shake and allowed to stand for 1hr. Attach the reflux condenser and boil for 1hr. </a:t>
            </a:r>
          </a:p>
          <a:p>
            <a:pPr>
              <a:buFont typeface="Wingdings" pitchFamily="2" charset="2"/>
              <a:buChar char="Ø"/>
            </a:pPr>
            <a:r>
              <a:rPr lang="en-US" sz="2000" dirty="0" smtClean="0">
                <a:latin typeface="Times New Roman" pitchFamily="18" charset="0"/>
                <a:cs typeface="Times New Roman" pitchFamily="18" charset="0"/>
              </a:rPr>
              <a:t>Readjust to the original weight with solvent. Shake and filter.</a:t>
            </a:r>
          </a:p>
          <a:p>
            <a:pPr>
              <a:buFont typeface="Wingdings" pitchFamily="2" charset="2"/>
              <a:buChar char="Ø"/>
            </a:pPr>
            <a:r>
              <a:rPr lang="en-US" sz="2000" dirty="0" smtClean="0">
                <a:latin typeface="Times New Roman" pitchFamily="18" charset="0"/>
                <a:cs typeface="Times New Roman" pitchFamily="18" charset="0"/>
              </a:rPr>
              <a:t>Transfer the filtrate to a flat bottomed disk and evaporate to dryness on a water bath. </a:t>
            </a:r>
          </a:p>
          <a:p>
            <a:pPr>
              <a:buFont typeface="Wingdings" pitchFamily="2" charset="2"/>
              <a:buChar char="Ø"/>
            </a:pPr>
            <a:r>
              <a:rPr lang="en-US" sz="2000" dirty="0" smtClean="0">
                <a:latin typeface="Times New Roman" pitchFamily="18" charset="0"/>
                <a:cs typeface="Times New Roman" pitchFamily="18" charset="0"/>
              </a:rPr>
              <a:t>Dry at 105˚ c for 6hrs, cool and weigh immediately</a:t>
            </a:r>
          </a:p>
          <a:p>
            <a:pPr>
              <a:buFont typeface="Wingdings" pitchFamily="2" charset="2"/>
              <a:buChar char="Ø"/>
            </a:pPr>
            <a:r>
              <a:rPr lang="en-US" sz="2000" dirty="0" smtClean="0">
                <a:latin typeface="Times New Roman" pitchFamily="18" charset="0"/>
                <a:cs typeface="Times New Roman" pitchFamily="18" charset="0"/>
              </a:rPr>
              <a:t>Calculate the content of extractable matter in mg per g of air dried material.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000" dirty="0" smtClean="0">
                <a:solidFill>
                  <a:srgbClr val="00B050"/>
                </a:solidFill>
                <a:latin typeface="Times New Roman" pitchFamily="18" charset="0"/>
                <a:cs typeface="Times New Roman" pitchFamily="18" charset="0"/>
              </a:rPr>
              <a:t>Cold marceration</a:t>
            </a:r>
          </a:p>
          <a:p>
            <a:pPr>
              <a:buFont typeface="Wingdings" pitchFamily="2" charset="2"/>
              <a:buChar char="Ø"/>
            </a:pPr>
            <a:r>
              <a:rPr lang="en-US" sz="2000" dirty="0" smtClean="0">
                <a:latin typeface="Times New Roman" pitchFamily="18" charset="0"/>
                <a:cs typeface="Times New Roman" pitchFamily="18" charset="0"/>
              </a:rPr>
              <a:t>Place the powdered material in a conical flask. </a:t>
            </a:r>
          </a:p>
          <a:p>
            <a:pPr>
              <a:buFont typeface="Wingdings" pitchFamily="2" charset="2"/>
              <a:buChar char="Ø"/>
            </a:pPr>
            <a:r>
              <a:rPr lang="en-US" sz="2000" dirty="0" smtClean="0">
                <a:latin typeface="Times New Roman" pitchFamily="18" charset="0"/>
                <a:cs typeface="Times New Roman" pitchFamily="18" charset="0"/>
              </a:rPr>
              <a:t>Macerate with 100ml of solvent specified for 6hrs, shake then allowed to stand for 18hrs.</a:t>
            </a:r>
          </a:p>
          <a:p>
            <a:pPr>
              <a:buFont typeface="Wingdings" pitchFamily="2" charset="2"/>
              <a:buChar char="Ø"/>
            </a:pPr>
            <a:r>
              <a:rPr lang="en-US" sz="2000" dirty="0" smtClean="0">
                <a:latin typeface="Times New Roman" pitchFamily="18" charset="0"/>
                <a:cs typeface="Times New Roman" pitchFamily="18" charset="0"/>
              </a:rPr>
              <a:t>Filter and transfer the filtrate to flat bottomed disk and evaporate to dryness on a water bath. </a:t>
            </a:r>
          </a:p>
          <a:p>
            <a:pPr>
              <a:buFont typeface="Wingdings" pitchFamily="2" charset="2"/>
              <a:buChar char="Ø"/>
            </a:pPr>
            <a:r>
              <a:rPr lang="en-US" sz="2000" dirty="0" smtClean="0">
                <a:latin typeface="Times New Roman" pitchFamily="18" charset="0"/>
                <a:cs typeface="Times New Roman" pitchFamily="18" charset="0"/>
              </a:rPr>
              <a:t>Dry at 105̊ c for 6hrs, cool and weigh immediately. </a:t>
            </a:r>
          </a:p>
          <a:p>
            <a:pPr>
              <a:buFont typeface="Wingdings" pitchFamily="2" charset="2"/>
              <a:buChar char="Ø"/>
            </a:pPr>
            <a:r>
              <a:rPr lang="en-US" sz="2000" dirty="0" smtClean="0">
                <a:latin typeface="Times New Roman" pitchFamily="18" charset="0"/>
                <a:cs typeface="Times New Roman" pitchFamily="18" charset="0"/>
              </a:rPr>
              <a:t>Calculated the content of extractable matter in mg per g of air dried material.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Contents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v"/>
            </a:pPr>
            <a:r>
              <a:rPr lang="en-US" sz="2000" dirty="0" smtClean="0">
                <a:latin typeface="Times New Roman" pitchFamily="18" charset="0"/>
                <a:cs typeface="Times New Roman" pitchFamily="18" charset="0"/>
              </a:rPr>
              <a:t>Introduction</a:t>
            </a:r>
          </a:p>
          <a:p>
            <a:pPr>
              <a:buFont typeface="Wingdings" pitchFamily="2" charset="2"/>
              <a:buChar char="v"/>
            </a:pPr>
            <a:r>
              <a:rPr lang="en-US" sz="2000" dirty="0" smtClean="0">
                <a:latin typeface="Times New Roman" pitchFamily="18" charset="0"/>
                <a:cs typeface="Times New Roman" pitchFamily="18" charset="0"/>
              </a:rPr>
              <a:t>Standardization and it’s techniques</a:t>
            </a:r>
          </a:p>
          <a:p>
            <a:pPr>
              <a:buFont typeface="Wingdings" pitchFamily="2" charset="2"/>
              <a:buChar char="§"/>
            </a:pPr>
            <a:r>
              <a:rPr lang="en-US" sz="2000" dirty="0" smtClean="0">
                <a:latin typeface="Times New Roman" pitchFamily="18" charset="0"/>
                <a:cs typeface="Times New Roman" pitchFamily="18" charset="0"/>
              </a:rPr>
              <a:t>    Botanical Evaluation</a:t>
            </a:r>
          </a:p>
          <a:p>
            <a:pPr>
              <a:buFont typeface="Wingdings" pitchFamily="2" charset="2"/>
              <a:buChar char="§"/>
            </a:pPr>
            <a:r>
              <a:rPr lang="en-US" sz="2000" dirty="0" smtClean="0">
                <a:latin typeface="Times New Roman" pitchFamily="18" charset="0"/>
                <a:cs typeface="Times New Roman" pitchFamily="18" charset="0"/>
              </a:rPr>
              <a:t>    Physical Evaluation</a:t>
            </a:r>
          </a:p>
          <a:p>
            <a:pPr>
              <a:buFont typeface="Wingdings" pitchFamily="2" charset="2"/>
              <a:buChar char="§"/>
            </a:pPr>
            <a:r>
              <a:rPr lang="en-US" sz="2000" dirty="0" smtClean="0">
                <a:latin typeface="Times New Roman" pitchFamily="18" charset="0"/>
                <a:cs typeface="Times New Roman" pitchFamily="18" charset="0"/>
              </a:rPr>
              <a:t>    Chemical Evaluation</a:t>
            </a:r>
          </a:p>
          <a:p>
            <a:pPr>
              <a:buFont typeface="Wingdings" pitchFamily="2" charset="2"/>
              <a:buChar char="§"/>
            </a:pPr>
            <a:r>
              <a:rPr lang="en-US" sz="2000" dirty="0" smtClean="0">
                <a:latin typeface="Times New Roman" pitchFamily="18" charset="0"/>
                <a:cs typeface="Times New Roman" pitchFamily="18" charset="0"/>
              </a:rPr>
              <a:t>    Biological Evaluation</a:t>
            </a:r>
          </a:p>
          <a:p>
            <a:pPr>
              <a:buFont typeface="Wingdings" pitchFamily="2" charset="2"/>
              <a:buChar char="§"/>
            </a:pPr>
            <a:r>
              <a:rPr lang="en-US" sz="2000" dirty="0" smtClean="0">
                <a:latin typeface="Times New Roman" pitchFamily="18" charset="0"/>
                <a:cs typeface="Times New Roman" pitchFamily="18" charset="0"/>
              </a:rPr>
              <a:t>    Pharmacological Evaluation</a:t>
            </a:r>
          </a:p>
          <a:p>
            <a:pPr>
              <a:buFont typeface="Wingdings" pitchFamily="2" charset="2"/>
              <a:buChar char="§"/>
            </a:pPr>
            <a:r>
              <a:rPr lang="en-US" sz="2000" dirty="0" smtClean="0">
                <a:latin typeface="Times New Roman" pitchFamily="18" charset="0"/>
                <a:cs typeface="Times New Roman" pitchFamily="18" charset="0"/>
              </a:rPr>
              <a:t>    Toxicological evaluation</a:t>
            </a:r>
          </a:p>
          <a:p>
            <a:pPr>
              <a:buFont typeface="Wingdings" pitchFamily="2" charset="2"/>
              <a:buChar char="v"/>
            </a:pPr>
            <a:r>
              <a:rPr lang="en-US" sz="2000" dirty="0" smtClean="0">
                <a:latin typeface="Times New Roman" pitchFamily="18" charset="0"/>
                <a:cs typeface="Times New Roman" pitchFamily="18" charset="0"/>
              </a:rPr>
              <a:t>References</a:t>
            </a:r>
          </a:p>
          <a:p>
            <a:pPr>
              <a:buNone/>
            </a:pPr>
            <a:endParaRPr lang="en-US" sz="2000" dirty="0" smtClean="0">
              <a:latin typeface="Times New Roman" pitchFamily="18" charset="0"/>
              <a:cs typeface="Times New Roman" pitchFamily="18" charset="0"/>
            </a:endParaRP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fontAlgn="base">
              <a:buNone/>
            </a:pPr>
            <a:endParaRPr lang="en-US" b="1" dirty="0" smtClean="0"/>
          </a:p>
          <a:p>
            <a:pPr>
              <a:buFont typeface="Wingdings" pitchFamily="2" charset="2"/>
              <a:buChar char="v"/>
            </a:pPr>
            <a:r>
              <a:rPr lang="en-US" sz="2000" dirty="0" smtClean="0">
                <a:solidFill>
                  <a:schemeClr val="tx2"/>
                </a:solidFill>
                <a:latin typeface="Times New Roman" pitchFamily="18" charset="0"/>
                <a:cs typeface="Times New Roman" pitchFamily="18" charset="0"/>
              </a:rPr>
              <a:t>MOISTURE CONTENT AND VOLATILE MATTER</a:t>
            </a:r>
          </a:p>
          <a:p>
            <a:pPr>
              <a:buFont typeface="Wingdings" pitchFamily="2" charset="2"/>
              <a:buChar char="Ø"/>
            </a:pPr>
            <a:r>
              <a:rPr lang="en-US" sz="2000" dirty="0" smtClean="0">
                <a:latin typeface="Times New Roman" pitchFamily="18" charset="0"/>
                <a:cs typeface="Times New Roman" pitchFamily="18" charset="0"/>
              </a:rPr>
              <a:t> The moisture content of the drug should be minimized in order to prevent decomposition of crude drug either due to chemical change or microbial contamination.</a:t>
            </a:r>
          </a:p>
          <a:p>
            <a:pPr>
              <a:buFont typeface="Wingdings" pitchFamily="2" charset="2"/>
              <a:buChar char="Ø"/>
            </a:pPr>
            <a:r>
              <a:rPr lang="en-US" sz="2000" dirty="0" smtClean="0">
                <a:latin typeface="Times New Roman" pitchFamily="18" charset="0"/>
                <a:cs typeface="Times New Roman" pitchFamily="18" charset="0"/>
              </a:rPr>
              <a:t> The moisture content is determined by heating a drug at 105˚c in an oven to a constant weight.</a:t>
            </a:r>
          </a:p>
          <a:p>
            <a:pPr>
              <a:buNone/>
            </a:pPr>
            <a:r>
              <a:rPr lang="en-US" sz="2000" dirty="0" smtClean="0">
                <a:latin typeface="Times New Roman" pitchFamily="18" charset="0"/>
                <a:cs typeface="Times New Roman" pitchFamily="18" charset="0"/>
              </a:rPr>
              <a:t>     Example:- Aloe should have moisture content NMT 10% w/w</a:t>
            </a:r>
          </a:p>
          <a:p>
            <a:pPr>
              <a:buNone/>
            </a:pPr>
            <a:r>
              <a:rPr lang="en-US" sz="2000" dirty="0" smtClean="0">
                <a:latin typeface="Times New Roman" pitchFamily="18" charset="0"/>
                <a:cs typeface="Times New Roman" pitchFamily="18" charset="0"/>
              </a:rPr>
              <a:t>                       Digitalis should have moisture content NMT 5%w/w</a:t>
            </a:r>
          </a:p>
          <a:p>
            <a:pPr>
              <a:buNone/>
            </a:pP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For the detection of volatile matter, a powdered material is taken in a volatile oil estimation apparatus and subjected to hydro-distillation.</a:t>
            </a:r>
          </a:p>
          <a:p>
            <a:pPr>
              <a:buFont typeface="Wingdings" pitchFamily="2" charset="2"/>
              <a:buChar char="Ø"/>
            </a:pPr>
            <a:r>
              <a:rPr lang="en-US" sz="2000" dirty="0" smtClean="0">
                <a:latin typeface="Times New Roman" pitchFamily="18" charset="0"/>
                <a:cs typeface="Times New Roman" pitchFamily="18" charset="0"/>
              </a:rPr>
              <a:t>The distillate is collected in the graduated tube of assembly in which the aqueous portion automatically separates from the volatile matter and returned back to the distillation flask.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accent5"/>
                </a:solidFill>
                <a:latin typeface="Times New Roman" pitchFamily="18" charset="0"/>
                <a:cs typeface="Times New Roman" pitchFamily="18" charset="0"/>
              </a:rPr>
              <a:t>FLUORESCENCE ANALYSIS </a:t>
            </a:r>
          </a:p>
          <a:p>
            <a:pPr>
              <a:buFont typeface="Wingdings" pitchFamily="2" charset="2"/>
              <a:buChar char="Ø"/>
            </a:pPr>
            <a:r>
              <a:rPr lang="en-US" sz="2000" dirty="0" smtClean="0">
                <a:latin typeface="Times New Roman" pitchFamily="18" charset="0"/>
                <a:cs typeface="Times New Roman" pitchFamily="18" charset="0"/>
              </a:rPr>
              <a:t>The organic molecules absorbs light usually over a specific range of wave length, and many of them re-emits such radiation known as luminescence.</a:t>
            </a:r>
          </a:p>
          <a:p>
            <a:pPr>
              <a:buFont typeface="Wingdings" pitchFamily="2" charset="2"/>
              <a:buChar char="Ø"/>
            </a:pPr>
            <a:r>
              <a:rPr lang="en-US" sz="2000" dirty="0" smtClean="0">
                <a:latin typeface="Times New Roman" pitchFamily="18" charset="0"/>
                <a:cs typeface="Times New Roman" pitchFamily="18" charset="0"/>
              </a:rPr>
              <a:t> The phenomina when the re-emission of absorbed light losts only when substance receiving exiting rays, and called as fluorescence. </a:t>
            </a:r>
          </a:p>
          <a:p>
            <a:pPr>
              <a:buNone/>
            </a:pP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914400" y="3886200"/>
          <a:ext cx="6096000" cy="1947468"/>
        </p:xfrm>
        <a:graphic>
          <a:graphicData uri="http://schemas.openxmlformats.org/drawingml/2006/table">
            <a:tbl>
              <a:tblPr firstRow="1" bandRow="1">
                <a:tableStyleId>{5C22544A-7EE6-4342-B048-85BDC9FD1C3A}</a:tableStyleId>
              </a:tblPr>
              <a:tblGrid>
                <a:gridCol w="762000"/>
                <a:gridCol w="2590800"/>
                <a:gridCol w="2743200"/>
              </a:tblGrid>
              <a:tr h="487680">
                <a:tc>
                  <a:txBody>
                    <a:bodyPr/>
                    <a:lstStyle/>
                    <a:p>
                      <a:r>
                        <a:rPr lang="en-US" dirty="0" smtClean="0"/>
                        <a:t>S.NO</a:t>
                      </a:r>
                      <a:endParaRPr lang="en-US" dirty="0"/>
                    </a:p>
                  </a:txBody>
                  <a:tcPr/>
                </a:tc>
                <a:tc>
                  <a:txBody>
                    <a:bodyPr/>
                    <a:lstStyle/>
                    <a:p>
                      <a:r>
                        <a:rPr lang="en-US" dirty="0" smtClean="0"/>
                        <a:t>HERBAL DRUG</a:t>
                      </a:r>
                      <a:endParaRPr lang="en-US" dirty="0"/>
                    </a:p>
                  </a:txBody>
                  <a:tcPr/>
                </a:tc>
                <a:tc>
                  <a:txBody>
                    <a:bodyPr/>
                    <a:lstStyle/>
                    <a:p>
                      <a:r>
                        <a:rPr lang="en-US" dirty="0" smtClean="0"/>
                        <a:t>NATURE OF FLUORESCENCE</a:t>
                      </a:r>
                      <a:endParaRPr lang="en-US" dirty="0"/>
                    </a:p>
                  </a:txBody>
                  <a:tcPr/>
                </a:tc>
              </a:tr>
              <a:tr h="502920">
                <a:tc>
                  <a:txBody>
                    <a:bodyPr/>
                    <a:lstStyle/>
                    <a:p>
                      <a:r>
                        <a:rPr lang="en-US" dirty="0" smtClean="0"/>
                        <a:t>1</a:t>
                      </a:r>
                    </a:p>
                  </a:txBody>
                  <a:tcPr/>
                </a:tc>
                <a:tc>
                  <a:txBody>
                    <a:bodyPr/>
                    <a:lstStyle/>
                    <a:p>
                      <a:r>
                        <a:rPr lang="en-US" dirty="0" smtClean="0"/>
                        <a:t>CINCHONA</a:t>
                      </a:r>
                      <a:endParaRPr lang="en-US" dirty="0"/>
                    </a:p>
                  </a:txBody>
                  <a:tcPr/>
                </a:tc>
                <a:tc>
                  <a:txBody>
                    <a:bodyPr/>
                    <a:lstStyle/>
                    <a:p>
                      <a:r>
                        <a:rPr lang="en-US" dirty="0" smtClean="0"/>
                        <a:t>PURPLE</a:t>
                      </a:r>
                      <a:r>
                        <a:rPr lang="en-US" baseline="0" dirty="0" smtClean="0"/>
                        <a:t> BLUE</a:t>
                      </a:r>
                      <a:endParaRPr lang="en-US" dirty="0"/>
                    </a:p>
                  </a:txBody>
                  <a:tcPr/>
                </a:tc>
              </a:tr>
              <a:tr h="402234">
                <a:tc>
                  <a:txBody>
                    <a:bodyPr/>
                    <a:lstStyle/>
                    <a:p>
                      <a:r>
                        <a:rPr lang="en-US" dirty="0" smtClean="0"/>
                        <a:t>2</a:t>
                      </a:r>
                      <a:endParaRPr lang="en-US" dirty="0"/>
                    </a:p>
                  </a:txBody>
                  <a:tcPr/>
                </a:tc>
                <a:tc>
                  <a:txBody>
                    <a:bodyPr/>
                    <a:lstStyle/>
                    <a:p>
                      <a:r>
                        <a:rPr lang="en-US" dirty="0" smtClean="0"/>
                        <a:t>RHUBARB</a:t>
                      </a:r>
                      <a:endParaRPr lang="en-US" dirty="0"/>
                    </a:p>
                  </a:txBody>
                  <a:tcPr/>
                </a:tc>
                <a:tc>
                  <a:txBody>
                    <a:bodyPr/>
                    <a:lstStyle/>
                    <a:p>
                      <a:r>
                        <a:rPr lang="en-US" dirty="0" smtClean="0"/>
                        <a:t>VIOLET</a:t>
                      </a:r>
                      <a:endParaRPr lang="en-US" dirty="0"/>
                    </a:p>
                  </a:txBody>
                  <a:tcPr/>
                </a:tc>
              </a:tr>
              <a:tr h="402234">
                <a:tc>
                  <a:txBody>
                    <a:bodyPr/>
                    <a:lstStyle/>
                    <a:p>
                      <a:r>
                        <a:rPr lang="en-US" dirty="0" smtClean="0"/>
                        <a:t>3</a:t>
                      </a:r>
                      <a:endParaRPr lang="en-US" dirty="0"/>
                    </a:p>
                  </a:txBody>
                  <a:tcPr/>
                </a:tc>
                <a:tc>
                  <a:txBody>
                    <a:bodyPr/>
                    <a:lstStyle/>
                    <a:p>
                      <a:r>
                        <a:rPr lang="en-US" dirty="0" smtClean="0"/>
                        <a:t>QUASSIA</a:t>
                      </a:r>
                      <a:endParaRPr lang="en-US" dirty="0"/>
                    </a:p>
                  </a:txBody>
                  <a:tcPr/>
                </a:tc>
                <a:tc>
                  <a:txBody>
                    <a:bodyPr/>
                    <a:lstStyle/>
                    <a:p>
                      <a:r>
                        <a:rPr lang="en-US" dirty="0" smtClean="0"/>
                        <a:t>WHITISH</a:t>
                      </a:r>
                      <a:r>
                        <a:rPr lang="en-US" baseline="0" dirty="0" smtClean="0"/>
                        <a:t> BLUE</a:t>
                      </a:r>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smtClean="0">
                <a:solidFill>
                  <a:schemeClr val="accent4">
                    <a:lumMod val="60000"/>
                    <a:lumOff val="40000"/>
                  </a:schemeClr>
                </a:solidFill>
                <a:latin typeface="Times New Roman" pitchFamily="18" charset="0"/>
                <a:cs typeface="Times New Roman" pitchFamily="18" charset="0"/>
              </a:rPr>
              <a:t/>
            </a:r>
            <a:br>
              <a:rPr lang="en-US" sz="3200" dirty="0" smtClean="0">
                <a:solidFill>
                  <a:schemeClr val="accent4">
                    <a:lumMod val="60000"/>
                    <a:lumOff val="40000"/>
                  </a:schemeClr>
                </a:solidFill>
                <a:latin typeface="Times New Roman" pitchFamily="18" charset="0"/>
                <a:cs typeface="Times New Roman" pitchFamily="18" charset="0"/>
              </a:rPr>
            </a:br>
            <a:r>
              <a:rPr lang="en-US" sz="3200" dirty="0" smtClean="0">
                <a:solidFill>
                  <a:schemeClr val="accent4">
                    <a:lumMod val="60000"/>
                    <a:lumOff val="40000"/>
                  </a:schemeClr>
                </a:solidFill>
                <a:latin typeface="Times New Roman" pitchFamily="18" charset="0"/>
                <a:cs typeface="Times New Roman" pitchFamily="18" charset="0"/>
              </a:rPr>
              <a:t>CHEMICAL EVALUATION </a:t>
            </a:r>
            <a:r>
              <a:rPr lang="en-US" dirty="0" smtClean="0">
                <a:solidFill>
                  <a:schemeClr val="tx2"/>
                </a:solidFill>
                <a:latin typeface="Times New Roman" pitchFamily="18" charset="0"/>
                <a:cs typeface="Times New Roman" pitchFamily="18" charset="0"/>
              </a:rPr>
              <a:t/>
            </a:r>
            <a:br>
              <a:rPr lang="en-US" dirty="0" smtClean="0">
                <a:solidFill>
                  <a:schemeClr val="tx2"/>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457200" y="1295400"/>
            <a:ext cx="7239000" cy="5160336"/>
          </a:xfrm>
        </p:spPr>
        <p:txBody>
          <a:bodyPr>
            <a:no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QUALITATIVE ANALYSIS</a:t>
            </a:r>
          </a:p>
          <a:p>
            <a:pPr>
              <a:buFont typeface="Wingdings" pitchFamily="2" charset="2"/>
              <a:buChar char="Ø"/>
            </a:pPr>
            <a:r>
              <a:rPr lang="en-US" sz="2000" dirty="0" smtClean="0">
                <a:latin typeface="Times New Roman" pitchFamily="18" charset="0"/>
                <a:cs typeface="Times New Roman" pitchFamily="18" charset="0"/>
              </a:rPr>
              <a:t>Qualitative chemical tests are performed  to give the  general idea regarding the nature of chemical constituents present in the crude drugs .</a:t>
            </a:r>
          </a:p>
          <a:p>
            <a:pPr>
              <a:buFont typeface="Wingdings" pitchFamily="2" charset="2"/>
              <a:buChar char="Ø"/>
            </a:pPr>
            <a:r>
              <a:rPr lang="en-US" sz="2000" dirty="0" smtClean="0">
                <a:latin typeface="Times New Roman" pitchFamily="18" charset="0"/>
                <a:cs typeface="Times New Roman" pitchFamily="18" charset="0"/>
              </a:rPr>
              <a:t> The extract should be subjected to the preliminary phytochemical investigation for:-</a:t>
            </a:r>
          </a:p>
          <a:p>
            <a:r>
              <a:rPr lang="en-US" sz="2000" dirty="0" smtClean="0">
                <a:latin typeface="Times New Roman" pitchFamily="18" charset="0"/>
                <a:cs typeface="Times New Roman" pitchFamily="18" charset="0"/>
              </a:rPr>
              <a:t> Detection of alkaloids ( Dragendorff”s, Mayer’s,Hager’s, Mayer’s reagents)</a:t>
            </a:r>
          </a:p>
          <a:p>
            <a:r>
              <a:rPr lang="en-US" sz="2000" dirty="0" smtClean="0">
                <a:latin typeface="Times New Roman" pitchFamily="18" charset="0"/>
                <a:cs typeface="Times New Roman" pitchFamily="18" charset="0"/>
              </a:rPr>
              <a:t> Detection of carbohydrates andglycosides(Molisch’s,Liebermann-Buchard’s,Legal’s,Borntrager’s,Fehling’s,Barfoed’s and Benedict’s tests)</a:t>
            </a:r>
          </a:p>
          <a:p>
            <a:r>
              <a:rPr lang="en-US" sz="2000" dirty="0" smtClean="0">
                <a:latin typeface="Times New Roman" pitchFamily="18" charset="0"/>
                <a:cs typeface="Times New Roman" pitchFamily="18" charset="0"/>
              </a:rPr>
              <a:t>Detection of phytosterols(Liebermann-Buchard’s tests)</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Detection of fixed oils and fats(Spot test and saponification Tests) </a:t>
            </a:r>
          </a:p>
          <a:p>
            <a:r>
              <a:rPr lang="en-US" sz="2000" dirty="0" smtClean="0">
                <a:latin typeface="Times New Roman" pitchFamily="18" charset="0"/>
                <a:cs typeface="Times New Roman" pitchFamily="18" charset="0"/>
              </a:rPr>
              <a:t>Detection of saponins(Foam and Haemolysis tests)</a:t>
            </a:r>
          </a:p>
          <a:p>
            <a:r>
              <a:rPr lang="en-US" sz="2000" dirty="0" smtClean="0">
                <a:latin typeface="Times New Roman" pitchFamily="18" charset="0"/>
                <a:cs typeface="Times New Roman" pitchFamily="18" charset="0"/>
              </a:rPr>
              <a:t> Detection of phenolic compounds and tannins (Ferric chloride,Gelatin,Lead acetate and Aqueous bromine solutions)</a:t>
            </a:r>
          </a:p>
          <a:p>
            <a:r>
              <a:rPr lang="en-US" sz="2000" dirty="0" smtClean="0">
                <a:latin typeface="Times New Roman" pitchFamily="18" charset="0"/>
                <a:cs typeface="Times New Roman" pitchFamily="18" charset="0"/>
              </a:rPr>
              <a:t> Detection of protein and free amino acids (Millon’s,Biuret and Ninhydrin tests)</a:t>
            </a:r>
          </a:p>
          <a:p>
            <a:r>
              <a:rPr lang="en-US" sz="2000" dirty="0" smtClean="0">
                <a:latin typeface="Times New Roman" pitchFamily="18" charset="0"/>
                <a:cs typeface="Times New Roman" pitchFamily="18" charset="0"/>
              </a:rPr>
              <a:t>Detection of volatile oil(Hydro-distillation method)</a:t>
            </a:r>
          </a:p>
          <a:p>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QUANTITATIVE ANALYSIS</a:t>
            </a:r>
          </a:p>
          <a:p>
            <a:pPr>
              <a:buFont typeface="Wingdings" pitchFamily="2" charset="2"/>
              <a:buChar char="q"/>
            </a:pPr>
            <a:r>
              <a:rPr lang="en-US" sz="2000" dirty="0" smtClean="0">
                <a:solidFill>
                  <a:schemeClr val="tx2"/>
                </a:solidFill>
                <a:latin typeface="Times New Roman" pitchFamily="18" charset="0"/>
                <a:cs typeface="Times New Roman" pitchFamily="18" charset="0"/>
              </a:rPr>
              <a:t>HPLC</a:t>
            </a:r>
          </a:p>
          <a:p>
            <a:pPr>
              <a:buFont typeface="Wingdings" pitchFamily="2" charset="2"/>
              <a:buChar char="Ø"/>
            </a:pPr>
            <a:r>
              <a:rPr lang="en-US" sz="2000" dirty="0" smtClean="0">
                <a:latin typeface="Times New Roman" pitchFamily="18" charset="0"/>
                <a:cs typeface="Times New Roman" pitchFamily="18" charset="0"/>
              </a:rPr>
              <a:t>The term liquid chromatography used to refer to those methods in which the separation takes place with packed column.(stationary) A liquid mobile phase used eluent.</a:t>
            </a:r>
          </a:p>
          <a:p>
            <a:pPr>
              <a:buFont typeface="Wingdings" pitchFamily="2" charset="2"/>
              <a:buChar char="Ø"/>
            </a:pPr>
            <a:r>
              <a:rPr lang="en-US" sz="2000" dirty="0" smtClean="0">
                <a:latin typeface="Times New Roman" pitchFamily="18" charset="0"/>
                <a:cs typeface="Times New Roman" pitchFamily="18" charset="0"/>
              </a:rPr>
              <a:t> In HPLC mobile phase forced to column under high pressure  Derivatisation in HPLC undertaken to increase sensitivity of detection for a given compound </a:t>
            </a:r>
          </a:p>
          <a:p>
            <a:pPr>
              <a:buFont typeface="Wingdings" pitchFamily="2" charset="2"/>
              <a:buChar char="Ø"/>
            </a:pPr>
            <a:r>
              <a:rPr lang="en-US" sz="2000" dirty="0" smtClean="0">
                <a:latin typeface="Times New Roman" pitchFamily="18" charset="0"/>
                <a:cs typeface="Times New Roman" pitchFamily="18" charset="0"/>
              </a:rPr>
              <a:t> Colum used in HPLC narrow (1 mm or less) flow rate of mobile phase is (100μl /min)</a:t>
            </a:r>
          </a:p>
          <a:p>
            <a:pPr>
              <a:buFont typeface="Wingdings" pitchFamily="2" charset="2"/>
              <a:buChar char="Ø"/>
            </a:pPr>
            <a:r>
              <a:rPr lang="en-US" sz="2000" dirty="0" smtClean="0">
                <a:latin typeface="Times New Roman" pitchFamily="18" charset="0"/>
                <a:cs typeface="Times New Roman" pitchFamily="18" charset="0"/>
              </a:rPr>
              <a:t> Advantages : most versatile ,safest. </a:t>
            </a:r>
          </a:p>
          <a:p>
            <a:pPr>
              <a:buFont typeface="Wingdings" pitchFamily="2" charset="2"/>
              <a:buChar char="Ø"/>
            </a:pPr>
            <a:r>
              <a:rPr lang="en-US" sz="2000" dirty="0" smtClean="0">
                <a:latin typeface="Times New Roman" pitchFamily="18" charset="0"/>
                <a:cs typeface="Times New Roman" pitchFamily="18" charset="0"/>
              </a:rPr>
              <a:t>Uses :quality control of drugs like morhine,emetine,steroids</a:t>
            </a:r>
            <a:endParaRPr lang="en-US" sz="2000" dirty="0">
              <a:solidFill>
                <a:schemeClr val="accent5"/>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q"/>
            </a:pPr>
            <a:r>
              <a:rPr lang="en-US" sz="2000" dirty="0" smtClean="0">
                <a:solidFill>
                  <a:schemeClr val="tx2"/>
                </a:solidFill>
                <a:latin typeface="Times New Roman" pitchFamily="18" charset="0"/>
                <a:cs typeface="Times New Roman" pitchFamily="18" charset="0"/>
              </a:rPr>
              <a:t>GLC-GAS LIQUID CHROMATOGRAPHY </a:t>
            </a:r>
          </a:p>
          <a:p>
            <a:pPr>
              <a:buFont typeface="Wingdings" pitchFamily="2" charset="2"/>
              <a:buChar char="Ø"/>
            </a:pPr>
            <a:r>
              <a:rPr lang="en-US" sz="2000" dirty="0" smtClean="0">
                <a:latin typeface="Times New Roman" pitchFamily="18" charset="0"/>
                <a:cs typeface="Times New Roman" pitchFamily="18" charset="0"/>
              </a:rPr>
              <a:t>GLC separates volatile substances by percolating a gas stream over a stationary phase.</a:t>
            </a:r>
          </a:p>
          <a:p>
            <a:pPr>
              <a:buFont typeface="Wingdings" pitchFamily="2" charset="2"/>
              <a:buChar char="Ø"/>
            </a:pPr>
            <a:r>
              <a:rPr lang="en-US" sz="2000" dirty="0" smtClean="0">
                <a:latin typeface="Times New Roman" pitchFamily="18" charset="0"/>
                <a:cs typeface="Times New Roman" pitchFamily="18" charset="0"/>
              </a:rPr>
              <a:t>Principle :GLC works on partitioning. Carrier gas used as mobile phase (Nitrogen, Helium) A film of a liquid spread over an inert solid, Acts as stationary phase.</a:t>
            </a:r>
          </a:p>
          <a:p>
            <a:pPr>
              <a:buFont typeface="Wingdings" pitchFamily="2" charset="2"/>
              <a:buChar char="Ø"/>
            </a:pPr>
            <a:r>
              <a:rPr lang="en-US" sz="2000" dirty="0" smtClean="0">
                <a:latin typeface="Times New Roman" pitchFamily="18" charset="0"/>
                <a:cs typeface="Times New Roman" pitchFamily="18" charset="0"/>
              </a:rPr>
              <a:t>GLC applied for :</a:t>
            </a:r>
          </a:p>
          <a:p>
            <a:pPr>
              <a:buNone/>
            </a:pPr>
            <a:r>
              <a:rPr lang="en-US" sz="2000" dirty="0" smtClean="0">
                <a:latin typeface="Times New Roman" pitchFamily="18" charset="0"/>
                <a:cs typeface="Times New Roman" pitchFamily="18" charset="0"/>
              </a:rPr>
              <a:t>i.Assay of impurities </a:t>
            </a:r>
          </a:p>
          <a:p>
            <a:pPr>
              <a:buNone/>
            </a:pPr>
            <a:r>
              <a:rPr lang="en-US" sz="2000" dirty="0" smtClean="0">
                <a:latin typeface="Times New Roman" pitchFamily="18" charset="0"/>
                <a:cs typeface="Times New Roman" pitchFamily="18" charset="0"/>
              </a:rPr>
              <a:t>ii.Examination of volatile oils plant alkaloids.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buFont typeface="Wingdings" pitchFamily="2" charset="2"/>
              <a:buChar char="q"/>
            </a:pPr>
            <a:r>
              <a:rPr lang="en-US" sz="2400" dirty="0" smtClean="0">
                <a:solidFill>
                  <a:schemeClr val="tx2"/>
                </a:solidFill>
                <a:latin typeface="Times New Roman" pitchFamily="18" charset="0"/>
                <a:cs typeface="Times New Roman" pitchFamily="18" charset="0"/>
              </a:rPr>
              <a:t>HPTLC-HIGH PERFORMANCE THIN LAYER CHROMATOGRAPHY</a:t>
            </a:r>
            <a:endParaRPr lang="en-US" sz="2400" dirty="0" smtClean="0">
              <a:solidFill>
                <a:schemeClr val="accent5"/>
              </a:solidFill>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It is very useful qualitative/quantitative method for pharmaceutical analysis </a:t>
            </a:r>
          </a:p>
          <a:p>
            <a:pPr>
              <a:buFont typeface="Wingdings" pitchFamily="2" charset="2"/>
              <a:buChar char="Ø"/>
            </a:pPr>
            <a:r>
              <a:rPr lang="en-US" sz="2400" dirty="0" smtClean="0">
                <a:latin typeface="Times New Roman" pitchFamily="18" charset="0"/>
                <a:cs typeface="Times New Roman" pitchFamily="18" charset="0"/>
              </a:rPr>
              <a:t>HPTLC is a major advancement of TLC principle requiring shorter time better resolution </a:t>
            </a:r>
          </a:p>
          <a:p>
            <a:pPr>
              <a:buFont typeface="Wingdings" pitchFamily="2" charset="2"/>
              <a:buChar char="Ø"/>
            </a:pPr>
            <a:r>
              <a:rPr lang="en-US" sz="2400" dirty="0" smtClean="0">
                <a:latin typeface="Times New Roman" pitchFamily="18" charset="0"/>
                <a:cs typeface="Times New Roman" pitchFamily="18" charset="0"/>
              </a:rPr>
              <a:t>HPTLC plates available in the form of pre coats</a:t>
            </a:r>
          </a:p>
          <a:p>
            <a:pPr>
              <a:buFont typeface="Wingdings" pitchFamily="2" charset="2"/>
              <a:buChar char="Ø"/>
            </a:pPr>
            <a:r>
              <a:rPr lang="en-US" sz="2400" dirty="0" smtClean="0">
                <a:latin typeface="Times New Roman" pitchFamily="18" charset="0"/>
                <a:cs typeface="Times New Roman" pitchFamily="18" charset="0"/>
              </a:rPr>
              <a:t>Silica gel-Gel with very small particle size used as a stationary phase gives rapid separation with sensitivity</a:t>
            </a:r>
          </a:p>
          <a:p>
            <a:pPr>
              <a:buFont typeface="Wingdings" pitchFamily="2" charset="2"/>
              <a:buChar char="Ø"/>
            </a:pPr>
            <a:r>
              <a:rPr lang="en-US" sz="2400" dirty="0" smtClean="0">
                <a:latin typeface="Times New Roman" pitchFamily="18" charset="0"/>
                <a:cs typeface="Times New Roman" pitchFamily="18" charset="0"/>
              </a:rPr>
              <a:t>About 36 cm solvent front migration is sufficient to effect proper seperation</a:t>
            </a:r>
          </a:p>
          <a:p>
            <a:pPr>
              <a:buFont typeface="Wingdings" pitchFamily="2" charset="2"/>
              <a:buChar char="Ø"/>
            </a:pPr>
            <a:r>
              <a:rPr lang="en-US" sz="2400" dirty="0" smtClean="0">
                <a:latin typeface="Times New Roman" pitchFamily="18" charset="0"/>
                <a:cs typeface="Times New Roman" pitchFamily="18" charset="0"/>
              </a:rPr>
              <a:t>Whatmann-HPTLC plates are produced from 4-5μm layer</a:t>
            </a:r>
          </a:p>
          <a:p>
            <a:pPr>
              <a:buFont typeface="Wingdings" pitchFamily="2" charset="2"/>
              <a:buChar char="Ø"/>
            </a:pPr>
            <a:r>
              <a:rPr lang="en-US" sz="2400" dirty="0" smtClean="0">
                <a:latin typeface="Times New Roman" pitchFamily="18" charset="0"/>
                <a:cs typeface="Times New Roman" pitchFamily="18" charset="0"/>
              </a:rPr>
              <a:t>About 7cm distance achieved in about 4 minutes</a:t>
            </a:r>
          </a:p>
          <a:p>
            <a:pPr>
              <a:buNone/>
            </a:pPr>
            <a:r>
              <a:rPr lang="en-US" sz="2400" dirty="0" smtClean="0">
                <a:solidFill>
                  <a:srgbClr val="00B050"/>
                </a:solidFill>
                <a:latin typeface="Times New Roman" pitchFamily="18" charset="0"/>
                <a:cs typeface="Times New Roman" pitchFamily="18" charset="0"/>
              </a:rPr>
              <a:t>     Sample preparation </a:t>
            </a:r>
            <a:r>
              <a:rPr lang="en-US" sz="2400" dirty="0" smtClean="0">
                <a:latin typeface="Times New Roman" pitchFamily="18" charset="0"/>
                <a:cs typeface="Times New Roman" pitchFamily="18" charset="0"/>
              </a:rPr>
              <a:t>:HPTLC needs high concentration sample. small amounts of sample need to apply, sample spot size 1 mm in diameter and sample applied by capillaries</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RADIOACTIVE CONTAMINATION</a:t>
            </a:r>
          </a:p>
          <a:p>
            <a:pPr>
              <a:buFont typeface="Wingdings" pitchFamily="2" charset="2"/>
              <a:buChar char="Ø"/>
            </a:pPr>
            <a:r>
              <a:rPr lang="en-US" sz="2000" dirty="0" smtClean="0">
                <a:latin typeface="Times New Roman" pitchFamily="18" charset="0"/>
                <a:cs typeface="Times New Roman" pitchFamily="18" charset="0"/>
              </a:rPr>
              <a:t>  The range of radionuclides that may be released into the environment as the result of a nuclear accident might include long-lived and short-lived fission products, actinides, and activation products.</a:t>
            </a:r>
          </a:p>
          <a:p>
            <a:pPr>
              <a:buFont typeface="Wingdings" pitchFamily="2" charset="2"/>
              <a:buChar char="Ø"/>
            </a:pPr>
            <a:r>
              <a:rPr lang="en-US" sz="2000" dirty="0" smtClean="0">
                <a:latin typeface="Times New Roman" pitchFamily="18" charset="0"/>
                <a:cs typeface="Times New Roman" pitchFamily="18" charset="0"/>
              </a:rPr>
              <a:t>  Microbial growth in herbals is usually avoided by irradiation. This process may sterilize the plant material but the radioactivity hazard should be taken into account.</a:t>
            </a:r>
          </a:p>
          <a:p>
            <a:pPr>
              <a:buFont typeface="Wingdings" pitchFamily="2" charset="2"/>
              <a:buChar char="Ø"/>
            </a:pPr>
            <a:r>
              <a:rPr lang="en-US" sz="2000" dirty="0" smtClean="0">
                <a:latin typeface="Times New Roman" pitchFamily="18" charset="0"/>
                <a:cs typeface="Times New Roman" pitchFamily="18" charset="0"/>
              </a:rPr>
              <a:t>The nature and the intensity of radionuclides released may differ markedly and depend on the source (reactor, reprocessing plant, fuel fabrication plant, isotope production unit, etc.).</a:t>
            </a:r>
          </a:p>
          <a:p>
            <a:pPr>
              <a:buFont typeface="Wingdings" pitchFamily="2" charset="2"/>
              <a:buChar char="Ø"/>
            </a:pPr>
            <a:r>
              <a:rPr lang="en-US" sz="2000" dirty="0" smtClean="0">
                <a:latin typeface="Times New Roman" pitchFamily="18" charset="0"/>
                <a:cs typeface="Times New Roman" pitchFamily="18" charset="0"/>
              </a:rPr>
              <a:t>  The radioactivity of the plant samples should be checked accordingly to the guidelines of International Atomic Energy Agency.</a:t>
            </a:r>
          </a:p>
          <a:p>
            <a:endParaRPr lang="en-US" sz="2000" dirty="0" smtClean="0">
              <a:latin typeface="Times New Roman" pitchFamily="18" charset="0"/>
              <a:cs typeface="Times New Roman" pitchFamily="18" charset="0"/>
            </a:endParaRPr>
          </a:p>
          <a:p>
            <a:pPr>
              <a:buFont typeface="Wingdings" pitchFamily="2" charset="2"/>
              <a:buChar char="Ø"/>
            </a:pPr>
            <a:endParaRPr lang="en-US" sz="2000" dirty="0" smtClean="0">
              <a:latin typeface="Times New Roman" pitchFamily="18" charset="0"/>
              <a:cs typeface="Times New Roman" pitchFamily="18" charset="0"/>
            </a:endParaRPr>
          </a:p>
          <a:p>
            <a:pPr>
              <a:buNone/>
            </a:pPr>
            <a:endParaRPr lang="en-US"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BIOLOGICAL EVALUATION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US" sz="2200" dirty="0" smtClean="0">
                <a:solidFill>
                  <a:schemeClr val="accent5"/>
                </a:solidFill>
                <a:latin typeface="Times New Roman" pitchFamily="18" charset="0"/>
                <a:cs typeface="Times New Roman" pitchFamily="18" charset="0"/>
              </a:rPr>
              <a:t>DETERMINATION OF MICROBIAL CONTAMINANTS</a:t>
            </a:r>
          </a:p>
          <a:p>
            <a:pPr>
              <a:buFont typeface="Wingdings" pitchFamily="2" charset="2"/>
              <a:buChar char="Ø"/>
            </a:pPr>
            <a:r>
              <a:rPr lang="en-US" sz="2200" dirty="0" smtClean="0">
                <a:latin typeface="Times New Roman" pitchFamily="18" charset="0"/>
                <a:cs typeface="Times New Roman" pitchFamily="18" charset="0"/>
              </a:rPr>
              <a:t> Herbal drugs normally carry a number of bacteria and molds, often originating in the soil. Poor methods of harvesting, cleaning, drying, handling, and storage may also cause additional contamination, as may be the case with Escherichia coli or Salmonella spp. </a:t>
            </a:r>
          </a:p>
          <a:p>
            <a:pPr>
              <a:buFont typeface="Wingdings" pitchFamily="2" charset="2"/>
              <a:buChar char="Ø"/>
            </a:pPr>
            <a:r>
              <a:rPr lang="en-US" sz="2200" dirty="0" smtClean="0">
                <a:latin typeface="Times New Roman" pitchFamily="18" charset="0"/>
                <a:cs typeface="Times New Roman" pitchFamily="18" charset="0"/>
              </a:rPr>
              <a:t>While a large range of bacteria and fungi are from naturally occurring microflora , aerobic spore-forming bacteria frequently predominate. </a:t>
            </a:r>
          </a:p>
          <a:p>
            <a:pPr>
              <a:buFont typeface="Wingdings" pitchFamily="2" charset="2"/>
              <a:buChar char="Ø"/>
            </a:pPr>
            <a:r>
              <a:rPr lang="en-US" sz="2200" dirty="0" smtClean="0">
                <a:latin typeface="Times New Roman" pitchFamily="18" charset="0"/>
                <a:cs typeface="Times New Roman" pitchFamily="18" charset="0"/>
              </a:rPr>
              <a:t>In general, a complete procedure consists of determining the total aerobic microbial count, the total fungal count, and the total Enterobacteriaceae count, together with tests for the presence of Escherichia coli , Staphylococcus aureus , Shigella , and Pseudomonas aeruginosa and Salmonella spp.</a:t>
            </a:r>
            <a:br>
              <a:rPr lang="en-US" sz="2200" dirty="0" smtClean="0">
                <a:latin typeface="Times New Roman" pitchFamily="18" charset="0"/>
                <a:cs typeface="Times New Roman" pitchFamily="18" charset="0"/>
              </a:rPr>
            </a:br>
            <a:endParaRPr 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0" dirty="0" smtClean="0">
                <a:latin typeface="Times New Roman" pitchFamily="18" charset="0"/>
                <a:cs typeface="Times New Roman" pitchFamily="18" charset="0"/>
              </a:rPr>
              <a:t>WORLD HEALTH ORGANISATION</a:t>
            </a:r>
            <a:endParaRPr lang="en-US" sz="3200" b="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sz="2000" dirty="0" smtClean="0">
                <a:latin typeface="Times New Roman" pitchFamily="18" charset="0"/>
                <a:cs typeface="Times New Roman" pitchFamily="18" charset="0"/>
              </a:rPr>
              <a:t>The World Health Organization (WHO) is a specialized agency of the United Nations (UN) that is concerned with International public health.</a:t>
            </a:r>
          </a:p>
          <a:p>
            <a:pPr algn="just">
              <a:buFont typeface="Wingdings" pitchFamily="2" charset="2"/>
              <a:buChar char="Ø"/>
            </a:pPr>
            <a:r>
              <a:rPr lang="en-US" sz="2000" dirty="0" smtClean="0">
                <a:latin typeface="Times New Roman" pitchFamily="18" charset="0"/>
                <a:cs typeface="Times New Roman" pitchFamily="18" charset="0"/>
              </a:rPr>
              <a:t> It was established on 7 April 1948, with its headquarters in Geneva, Switzerland.</a:t>
            </a:r>
          </a:p>
          <a:p>
            <a:pPr algn="just">
              <a:buFont typeface="Wingdings" pitchFamily="2" charset="2"/>
              <a:buChar char="Ø"/>
            </a:pPr>
            <a:r>
              <a:rPr lang="en-US" sz="2000" dirty="0" smtClean="0">
                <a:latin typeface="Times New Roman" pitchFamily="18" charset="0"/>
                <a:cs typeface="Times New Roman" pitchFamily="18" charset="0"/>
              </a:rPr>
              <a:t>World Health Organization provides guidelines for prevention, control, safety, efficacy as well as evaluation and standardisation of herbal materials.</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AFLATOXINS CONTENT</a:t>
            </a:r>
          </a:p>
          <a:p>
            <a:pPr>
              <a:buFont typeface="Wingdings" pitchFamily="2" charset="2"/>
              <a:buChar char="Ø"/>
            </a:pPr>
            <a:r>
              <a:rPr lang="en-US" sz="2000" dirty="0" smtClean="0">
                <a:latin typeface="Times New Roman" pitchFamily="18" charset="0"/>
                <a:cs typeface="Times New Roman" pitchFamily="18" charset="0"/>
              </a:rPr>
              <a:t> Aflatoxins are naturally occuring mycotoxins produced mainly by Aspergillus flavus and Aspergillus parasiticus.</a:t>
            </a:r>
          </a:p>
          <a:p>
            <a:pPr>
              <a:buFont typeface="Wingdings" pitchFamily="2" charset="2"/>
              <a:buChar char="Ø"/>
            </a:pPr>
            <a:r>
              <a:rPr lang="en-US" sz="2000" dirty="0" smtClean="0">
                <a:latin typeface="Times New Roman" pitchFamily="18" charset="0"/>
                <a:cs typeface="Times New Roman" pitchFamily="18" charset="0"/>
              </a:rPr>
              <a:t>Stored nuts and cereals are contaminated by the fungus </a:t>
            </a:r>
          </a:p>
          <a:p>
            <a:pPr>
              <a:buFont typeface="Wingdings" pitchFamily="2" charset="2"/>
              <a:buChar char="Ø"/>
            </a:pPr>
            <a:r>
              <a:rPr lang="en-US" sz="2000" dirty="0" smtClean="0">
                <a:latin typeface="Times New Roman" pitchFamily="18" charset="0"/>
                <a:cs typeface="Times New Roman" pitchFamily="18" charset="0"/>
              </a:rPr>
              <a:t>They should therefore be determined after using a suitable clean up procedure.</a:t>
            </a:r>
          </a:p>
          <a:p>
            <a:pPr>
              <a:buFont typeface="Wingdings" pitchFamily="2" charset="2"/>
              <a:buChar char="Ø"/>
            </a:pPr>
            <a:r>
              <a:rPr lang="en-US" sz="2000" dirty="0" smtClean="0">
                <a:latin typeface="Times New Roman" pitchFamily="18" charset="0"/>
                <a:cs typeface="Times New Roman" pitchFamily="18" charset="0"/>
              </a:rPr>
              <a:t>  The presence of aflatoxins can be determined by chromatographic methods using standard aflatoxins B1, B2, G1, G2 mixtures.</a:t>
            </a:r>
          </a:p>
          <a:p>
            <a:pPr>
              <a:buNone/>
            </a:pPr>
            <a:r>
              <a:rPr lang="en-US" sz="2000" dirty="0" smtClean="0">
                <a:latin typeface="Times New Roman" pitchFamily="18" charset="0"/>
                <a:cs typeface="Times New Roman" pitchFamily="18" charset="0"/>
              </a:rPr>
              <a:t>  IP method: NMT 2 µg/kg of aflatoxins B1 and Total aflatoxins 4 µg/k </a:t>
            </a:r>
          </a:p>
          <a:p>
            <a:pPr>
              <a:buNone/>
            </a:pPr>
            <a:r>
              <a:rPr lang="en-US" sz="2000" dirty="0" smtClean="0">
                <a:latin typeface="Times New Roman" pitchFamily="18" charset="0"/>
                <a:cs typeface="Times New Roman" pitchFamily="18" charset="0"/>
              </a:rPr>
              <a:t>    USP method: NMT 5ppb of aflatoxins B1 and Total aflatoxins 20ppb</a:t>
            </a:r>
          </a:p>
          <a:p>
            <a:pPr>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PHARMACOLOGICAL EVALUATION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BITTERNESS VALUE</a:t>
            </a:r>
          </a:p>
          <a:p>
            <a:pPr>
              <a:buFont typeface="Wingdings" pitchFamily="2" charset="2"/>
              <a:buChar char="Ø"/>
            </a:pPr>
            <a:r>
              <a:rPr lang="en-US" sz="2000" dirty="0" smtClean="0">
                <a:latin typeface="Times New Roman" pitchFamily="18" charset="0"/>
                <a:cs typeface="Times New Roman" pitchFamily="18" charset="0"/>
              </a:rPr>
              <a:t>Medicinal plants having strong bitter taste are therapeutically used as appetizing agents</a:t>
            </a:r>
          </a:p>
          <a:p>
            <a:pPr>
              <a:buFont typeface="Wingdings" pitchFamily="2" charset="2"/>
              <a:buChar char="Ø"/>
            </a:pPr>
            <a:r>
              <a:rPr lang="en-US" sz="2000" dirty="0" smtClean="0">
                <a:latin typeface="Times New Roman" pitchFamily="18" charset="0"/>
                <a:cs typeface="Times New Roman" pitchFamily="18" charset="0"/>
              </a:rPr>
              <a:t>The bitterness is determined by comparing the threshold bitter concentration of an extract material with that of quinine hydrochloride</a:t>
            </a:r>
          </a:p>
          <a:p>
            <a:pPr>
              <a:buFont typeface="Wingdings" pitchFamily="2" charset="2"/>
              <a:buChar char="Ø"/>
            </a:pPr>
            <a:r>
              <a:rPr lang="en-US" sz="2000" dirty="0" smtClean="0">
                <a:latin typeface="Times New Roman" pitchFamily="18" charset="0"/>
                <a:cs typeface="Times New Roman" pitchFamily="18" charset="0"/>
              </a:rPr>
              <a:t>The bitterness value is expressed as units equivalent to the bitterness of a solution containing 1gm of quinine hydrochloride in 2000ml.</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0.1gm of quinine hydrochloride is dissolved in 100ml drinking water and the stock solution is prepared. Then it is diluted and tested and compared with drug.</a:t>
            </a:r>
          </a:p>
          <a:p>
            <a:pPr>
              <a:buNone/>
            </a:pPr>
            <a:r>
              <a:rPr lang="en-US" sz="2000" dirty="0" smtClean="0">
                <a:solidFill>
                  <a:srgbClr val="00B050"/>
                </a:solidFill>
                <a:latin typeface="Times New Roman" pitchFamily="18" charset="0"/>
                <a:cs typeface="Times New Roman" pitchFamily="18" charset="0"/>
              </a:rPr>
              <a:t>            Bitterness value in unit per gm = 2000*c/ A*B</a:t>
            </a:r>
          </a:p>
          <a:p>
            <a:pPr>
              <a:buNone/>
            </a:pPr>
            <a:r>
              <a:rPr lang="en-US" sz="2000" dirty="0" smtClean="0">
                <a:latin typeface="Times New Roman" pitchFamily="18" charset="0"/>
                <a:cs typeface="Times New Roman" pitchFamily="18" charset="0"/>
              </a:rPr>
              <a:t>                     Where, A = concentration of stock solution</a:t>
            </a:r>
          </a:p>
          <a:p>
            <a:pPr>
              <a:buNone/>
            </a:pPr>
            <a:r>
              <a:rPr lang="en-US" sz="2000" dirty="0" smtClean="0">
                <a:latin typeface="Times New Roman" pitchFamily="18" charset="0"/>
                <a:cs typeface="Times New Roman" pitchFamily="18" charset="0"/>
              </a:rPr>
              <a:t>                   B = volume of test solution in tube with threshold bitter concentration</a:t>
            </a:r>
          </a:p>
          <a:p>
            <a:pPr>
              <a:buNone/>
            </a:pPr>
            <a:r>
              <a:rPr lang="en-US" sz="2000" dirty="0" smtClean="0">
                <a:latin typeface="Times New Roman" pitchFamily="18" charset="0"/>
                <a:cs typeface="Times New Roman" pitchFamily="18" charset="0"/>
              </a:rPr>
              <a:t>                   C = quantity of quinine hydrochloride in the tube with threshold bitter concentration</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HAEMOLYTIC ACTIVITY</a:t>
            </a:r>
          </a:p>
          <a:p>
            <a:pPr>
              <a:buFont typeface="Wingdings" pitchFamily="2" charset="2"/>
              <a:buChar char="Ø"/>
            </a:pPr>
            <a:r>
              <a:rPr lang="en-US" sz="2000" dirty="0" smtClean="0">
                <a:latin typeface="Times New Roman" pitchFamily="18" charset="0"/>
                <a:cs typeface="Times New Roman" pitchFamily="18" charset="0"/>
              </a:rPr>
              <a:t> The most characteristic property of saponins is their ability to cause haemolysis when added to a suspension of blood, saponins produce changes in erythrocyte membranes, causing haemoglobin to diffuse into the surrounding medium.</a:t>
            </a:r>
          </a:p>
          <a:p>
            <a:pPr>
              <a:buFont typeface="Wingdings" pitchFamily="2" charset="2"/>
              <a:buChar char="Ø"/>
            </a:pPr>
            <a:r>
              <a:rPr lang="en-US" sz="2000" dirty="0" smtClean="0">
                <a:latin typeface="Times New Roman" pitchFamily="18" charset="0"/>
                <a:cs typeface="Times New Roman" pitchFamily="18" charset="0"/>
              </a:rPr>
              <a:t>  The haemolytic activity of plant materials, or a preparation containing saponins, is determined by comparison with that of a reference material, saponin R, which has a haemolytic activity of 1000 units per g.</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sz="2200" dirty="0" smtClean="0">
                <a:solidFill>
                  <a:schemeClr val="tx2"/>
                </a:solidFill>
                <a:latin typeface="Times New Roman" pitchFamily="18" charset="0"/>
                <a:cs typeface="Times New Roman" pitchFamily="18" charset="0"/>
              </a:rPr>
              <a:t>Method of preparation of standard</a:t>
            </a:r>
          </a:p>
          <a:p>
            <a:pPr>
              <a:buFont typeface="Wingdings" pitchFamily="2" charset="2"/>
              <a:buChar char="Ø"/>
            </a:pPr>
            <a:r>
              <a:rPr lang="en-US" sz="2200" dirty="0" smtClean="0">
                <a:latin typeface="Times New Roman" pitchFamily="18" charset="0"/>
                <a:cs typeface="Times New Roman" pitchFamily="18" charset="0"/>
              </a:rPr>
              <a:t>Fill a glass stopper flask to 1/10 of its volume with sodium citrate.</a:t>
            </a:r>
          </a:p>
          <a:p>
            <a:pPr>
              <a:buFont typeface="Wingdings" pitchFamily="2" charset="2"/>
              <a:buChar char="Ø"/>
            </a:pPr>
            <a:r>
              <a:rPr lang="en-US" sz="2200" dirty="0" smtClean="0">
                <a:latin typeface="Times New Roman" pitchFamily="18" charset="0"/>
                <a:cs typeface="Times New Roman" pitchFamily="18" charset="0"/>
              </a:rPr>
              <a:t> Add sufficient volume of blood freshly collected from healthy ox and shake, this can be stored for about 8 days at 2-4̊ c.</a:t>
            </a:r>
          </a:p>
          <a:p>
            <a:pPr>
              <a:buFont typeface="Wingdings" pitchFamily="2" charset="2"/>
              <a:buChar char="Ø"/>
            </a:pPr>
            <a:r>
              <a:rPr lang="en-US" sz="2200" dirty="0" smtClean="0">
                <a:latin typeface="Times New Roman" pitchFamily="18" charset="0"/>
                <a:cs typeface="Times New Roman" pitchFamily="18" charset="0"/>
              </a:rPr>
              <a:t> place 1ml of citrated blood in a volumetric flask with phosphate buffer pH 7.4</a:t>
            </a:r>
          </a:p>
          <a:p>
            <a:pPr>
              <a:buFont typeface="Wingdings" pitchFamily="2" charset="2"/>
              <a:buChar char="Ø"/>
            </a:pPr>
            <a:r>
              <a:rPr lang="en-US" sz="2200" dirty="0" smtClean="0">
                <a:latin typeface="Times New Roman" pitchFamily="18" charset="0"/>
                <a:cs typeface="Times New Roman" pitchFamily="18" charset="0"/>
              </a:rPr>
              <a:t> Calculate the haemolytic activity of the medicinal plant material using the following formula:</a:t>
            </a:r>
          </a:p>
          <a:p>
            <a:pPr algn="ctr">
              <a:buNone/>
            </a:pPr>
            <a:r>
              <a:rPr lang="en-US" sz="2200" dirty="0" smtClean="0">
                <a:solidFill>
                  <a:srgbClr val="00B050"/>
                </a:solidFill>
                <a:latin typeface="Times New Roman" pitchFamily="18" charset="0"/>
                <a:cs typeface="Times New Roman" pitchFamily="18" charset="0"/>
              </a:rPr>
              <a:t>      Haemolytic activity= 1000*a/b</a:t>
            </a:r>
          </a:p>
          <a:p>
            <a:pPr>
              <a:buNone/>
            </a:pPr>
            <a:r>
              <a:rPr lang="en-US" sz="2200" dirty="0" smtClean="0">
                <a:latin typeface="Times New Roman" pitchFamily="18" charset="0"/>
                <a:cs typeface="Times New Roman" pitchFamily="18" charset="0"/>
              </a:rPr>
              <a:t>                Where, 1000 = the defined haemolytic activity of saponin standard in relation to ox blood,</a:t>
            </a:r>
          </a:p>
          <a:p>
            <a:pPr>
              <a:buNone/>
            </a:pPr>
            <a:r>
              <a:rPr lang="en-US" sz="2200" dirty="0" smtClean="0">
                <a:latin typeface="Times New Roman" pitchFamily="18" charset="0"/>
                <a:cs typeface="Times New Roman" pitchFamily="18" charset="0"/>
              </a:rPr>
              <a:t>         a = quantity of saponin standard that produces total haemolysis (g)  </a:t>
            </a:r>
          </a:p>
          <a:p>
            <a:pPr>
              <a:buNone/>
            </a:pPr>
            <a:r>
              <a:rPr lang="en-US" sz="2200" dirty="0" smtClean="0">
                <a:latin typeface="Times New Roman" pitchFamily="18" charset="0"/>
                <a:cs typeface="Times New Roman" pitchFamily="18" charset="0"/>
              </a:rPr>
              <a:t>          b = quantity of plant material that produces total haemolysis (g)</a:t>
            </a:r>
          </a:p>
          <a:p>
            <a:pPr>
              <a:buFont typeface="Wingdings" pitchFamily="2" charset="2"/>
              <a:buChar char="Ø"/>
            </a:pPr>
            <a:endParaRPr lang="en-US" sz="2200" dirty="0" smtClean="0">
              <a:latin typeface="Times New Roman" pitchFamily="18" charset="0"/>
              <a:cs typeface="Times New Roman" pitchFamily="18" charset="0"/>
            </a:endParaRPr>
          </a:p>
          <a:p>
            <a:pPr>
              <a:buFont typeface="Wingdings" pitchFamily="2" charset="2"/>
              <a:buChar char="Ø"/>
            </a:pPr>
            <a:endParaRPr lang="en-US" sz="2200" dirty="0" smtClean="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SWELLING INDEX</a:t>
            </a:r>
          </a:p>
          <a:p>
            <a:pPr>
              <a:buFont typeface="Wingdings" pitchFamily="2" charset="2"/>
              <a:buChar char="Ø"/>
            </a:pPr>
            <a:r>
              <a:rPr lang="en-US" sz="2000" dirty="0" smtClean="0">
                <a:latin typeface="Times New Roman" pitchFamily="18" charset="0"/>
                <a:cs typeface="Times New Roman" pitchFamily="18" charset="0"/>
              </a:rPr>
              <a:t> The swelling index is the volume in ml taken up by the swelling of 1gm of plant material under specified conditions.</a:t>
            </a:r>
          </a:p>
          <a:p>
            <a:pPr>
              <a:buFont typeface="Wingdings" pitchFamily="2" charset="2"/>
              <a:buChar char="Ø"/>
            </a:pPr>
            <a:r>
              <a:rPr lang="en-US" sz="2000" dirty="0" smtClean="0">
                <a:latin typeface="Times New Roman" pitchFamily="18" charset="0"/>
                <a:cs typeface="Times New Roman" pitchFamily="18" charset="0"/>
              </a:rPr>
              <a:t> Its determination is based on addition of water or a swelling agent                     Example: Isphagula husk – when 1 g, agitated gently and occasionally for four hours in a 25 ml measuring cylinder filled up to the 20 ml mark with water and allowed to stand for 1 hour, it occupies a volume of not less than 20 ml and sets to a jelly.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FOAMING INDEX</a:t>
            </a:r>
          </a:p>
          <a:p>
            <a:pPr>
              <a:buFont typeface="Wingdings" pitchFamily="2" charset="2"/>
              <a:buChar char="Ø"/>
            </a:pPr>
            <a:r>
              <a:rPr lang="en-US" sz="2000" dirty="0" smtClean="0">
                <a:latin typeface="Times New Roman" pitchFamily="18" charset="0"/>
                <a:cs typeface="Times New Roman" pitchFamily="18" charset="0"/>
              </a:rPr>
              <a:t>Many medicinal plant materials contain saponins that can cause a persistent foam when an aqueous decoction is shaken. </a:t>
            </a:r>
          </a:p>
          <a:p>
            <a:pPr>
              <a:buFont typeface="Wingdings" pitchFamily="2" charset="2"/>
              <a:buChar char="Ø"/>
            </a:pPr>
            <a:r>
              <a:rPr lang="en-US" sz="2000" dirty="0" smtClean="0">
                <a:latin typeface="Times New Roman" pitchFamily="18" charset="0"/>
                <a:cs typeface="Times New Roman" pitchFamily="18" charset="0"/>
              </a:rPr>
              <a:t>The foaming ability of an aqueous decoction of plant materials and their extracts is measured in terms of a foaming index. Calculate the foaming index using the following formula: </a:t>
            </a:r>
          </a:p>
          <a:p>
            <a:pPr>
              <a:buNone/>
            </a:pPr>
            <a:r>
              <a:rPr lang="en-US" sz="2000" dirty="0" smtClean="0">
                <a:solidFill>
                  <a:srgbClr val="00B050"/>
                </a:solidFill>
                <a:latin typeface="Times New Roman" pitchFamily="18" charset="0"/>
                <a:cs typeface="Times New Roman" pitchFamily="18" charset="0"/>
              </a:rPr>
              <a:t>                      Foaming index = 1000/a  </a:t>
            </a:r>
          </a:p>
          <a:p>
            <a:pPr>
              <a:buNone/>
            </a:pPr>
            <a:r>
              <a:rPr lang="en-US" sz="2000" dirty="0" smtClean="0">
                <a:latin typeface="Times New Roman" pitchFamily="18" charset="0"/>
                <a:cs typeface="Times New Roman" pitchFamily="18" charset="0"/>
              </a:rPr>
              <a:t>                        where a = the volume in ml of the decoction used for preparing the dilution in the tube where foaming to a height of 1 cm is observed.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TOXICOLOGICAL EVALUATION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DETERMINATION OF PESTICIDE RESIDUES</a:t>
            </a:r>
          </a:p>
          <a:p>
            <a:pPr>
              <a:buFont typeface="Wingdings" pitchFamily="2" charset="2"/>
              <a:buChar char="Ø"/>
            </a:pPr>
            <a:r>
              <a:rPr lang="en-US" sz="2000" dirty="0" smtClean="0">
                <a:latin typeface="Times New Roman" pitchFamily="18" charset="0"/>
                <a:cs typeface="Times New Roman" pitchFamily="18" charset="0"/>
              </a:rPr>
              <a:t>Herbal drugs are liable to contain pesticide residues, which accumulate from agricultural practices, such as spraying, treatment of soils during cultivation, and administering of fumigants during storage.</a:t>
            </a:r>
          </a:p>
          <a:p>
            <a:pPr>
              <a:buFont typeface="Wingdings" pitchFamily="2" charset="2"/>
              <a:buChar char="Ø"/>
            </a:pPr>
            <a:r>
              <a:rPr lang="en-US" sz="2000" dirty="0" smtClean="0">
                <a:latin typeface="Times New Roman" pitchFamily="18" charset="0"/>
                <a:cs typeface="Times New Roman" pitchFamily="18" charset="0"/>
              </a:rPr>
              <a:t> Many pesticides contain chlorine in the molecule, which, for example, can be measured by analysis of total organic chlorine.</a:t>
            </a:r>
          </a:p>
          <a:p>
            <a:pPr>
              <a:buFont typeface="Wingdings" pitchFamily="2" charset="2"/>
              <a:buChar char="Ø"/>
            </a:pPr>
            <a:r>
              <a:rPr lang="en-US" sz="2000" dirty="0" smtClean="0">
                <a:latin typeface="Times New Roman" pitchFamily="18" charset="0"/>
                <a:cs typeface="Times New Roman" pitchFamily="18" charset="0"/>
              </a:rPr>
              <a:t> In an analogous way, insecticides containing phosphate can be detected by measuring total organic phosphorus. </a:t>
            </a:r>
          </a:p>
          <a:p>
            <a:pPr>
              <a:buFont typeface="Wingdings" pitchFamily="2" charset="2"/>
              <a:buChar char="Ø"/>
            </a:pPr>
            <a:r>
              <a:rPr lang="en-US" sz="2000" dirty="0" smtClean="0">
                <a:latin typeface="Times New Roman" pitchFamily="18" charset="0"/>
                <a:cs typeface="Times New Roman" pitchFamily="18" charset="0"/>
              </a:rPr>
              <a:t>Alternative classification of pesticides may be based on their intended use, for example: fungicides,herbicides,insecticides,acarcicides, nematocide, rodenticides,bactericides</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t> </a:t>
            </a:r>
            <a:r>
              <a:rPr lang="en-US" sz="2000" dirty="0" smtClean="0">
                <a:latin typeface="Times New Roman" pitchFamily="18" charset="0"/>
                <a:cs typeface="Times New Roman" pitchFamily="18" charset="0"/>
              </a:rPr>
              <a:t>An ARL (in mg of pesticide per kg of plant material) can be calculated on the basis of the maximum acceptable daily intake of the pesticide for humans (ADI), as, recommended WHO, and the mean daily intake (MDI) of the medicinal plant material.</a:t>
            </a:r>
          </a:p>
          <a:p>
            <a:pPr>
              <a:buNone/>
            </a:pPr>
            <a:r>
              <a:rPr lang="en-US" sz="2000" dirty="0" smtClean="0">
                <a:solidFill>
                  <a:srgbClr val="00B050"/>
                </a:solidFill>
                <a:latin typeface="Times New Roman" pitchFamily="18" charset="0"/>
                <a:cs typeface="Times New Roman" pitchFamily="18" charset="0"/>
              </a:rPr>
              <a:t>               ARL=ADI*E*60/MDI*100 </a:t>
            </a:r>
          </a:p>
          <a:p>
            <a:pPr>
              <a:buFont typeface="Wingdings" pitchFamily="2" charset="2"/>
              <a:buChar char="Ø"/>
            </a:pPr>
            <a:r>
              <a:rPr lang="en-US" sz="2000" dirty="0" smtClean="0">
                <a:latin typeface="Times New Roman" pitchFamily="18" charset="0"/>
                <a:cs typeface="Times New Roman" pitchFamily="18" charset="0"/>
              </a:rPr>
              <a:t>ADI = maximum acceptable daily intake of pesticide (mg/kg of body weight);</a:t>
            </a:r>
          </a:p>
          <a:p>
            <a:pPr>
              <a:buFont typeface="Wingdings" pitchFamily="2" charset="2"/>
              <a:buChar char="Ø"/>
            </a:pPr>
            <a:r>
              <a:rPr lang="en-US" sz="2000" dirty="0" smtClean="0">
                <a:latin typeface="Times New Roman" pitchFamily="18" charset="0"/>
                <a:cs typeface="Times New Roman" pitchFamily="18" charset="0"/>
              </a:rPr>
              <a:t> E = extraction factor, which determines the transition rate of the pesticide from the plant material into the dosage form;</a:t>
            </a:r>
          </a:p>
          <a:p>
            <a:pPr>
              <a:buFont typeface="Wingdings" pitchFamily="2" charset="2"/>
              <a:buChar char="Ø"/>
            </a:pPr>
            <a:r>
              <a:rPr lang="en-US" sz="2000" dirty="0" smtClean="0">
                <a:latin typeface="Times New Roman" pitchFamily="18" charset="0"/>
                <a:cs typeface="Times New Roman" pitchFamily="18" charset="0"/>
              </a:rPr>
              <a:t> MDI = mean daily intake of medicinal plant product.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v"/>
            </a:pPr>
            <a:r>
              <a:rPr lang="en-US" sz="2000" dirty="0" smtClean="0">
                <a:solidFill>
                  <a:schemeClr val="tx2"/>
                </a:solidFill>
                <a:latin typeface="Times New Roman" pitchFamily="18" charset="0"/>
                <a:cs typeface="Times New Roman" pitchFamily="18" charset="0"/>
              </a:rPr>
              <a:t>DETERMINATION OF ARSENIC AND HEAVY METALS</a:t>
            </a:r>
          </a:p>
          <a:p>
            <a:pPr>
              <a:buFont typeface="Wingdings" pitchFamily="2" charset="2"/>
              <a:buChar char="Ø"/>
            </a:pPr>
            <a:r>
              <a:rPr lang="en-US" sz="2000" dirty="0" smtClean="0">
                <a:latin typeface="Times New Roman" pitchFamily="18" charset="0"/>
                <a:cs typeface="Times New Roman" pitchFamily="18" charset="0"/>
              </a:rPr>
              <a:t>Arsenic and heavy metals occur in trace amounts but they are dangerous so must be  removed from herbal drugs.</a:t>
            </a:r>
          </a:p>
          <a:p>
            <a:pPr>
              <a:buFont typeface="Wingdings" pitchFamily="2" charset="2"/>
              <a:buChar char="Ø"/>
            </a:pPr>
            <a:r>
              <a:rPr lang="en-US" sz="2000" dirty="0" smtClean="0">
                <a:latin typeface="Times New Roman" pitchFamily="18" charset="0"/>
                <a:cs typeface="Times New Roman" pitchFamily="18" charset="0"/>
              </a:rPr>
              <a:t>Amount is estimated by matching the depth of colour with of standard stain </a:t>
            </a:r>
          </a:p>
          <a:p>
            <a:pPr>
              <a:buFont typeface="Wingdings" pitchFamily="2" charset="2"/>
              <a:buChar char="Ø"/>
            </a:pPr>
            <a:r>
              <a:rPr lang="en-US" sz="2000" dirty="0" smtClean="0">
                <a:latin typeface="Times New Roman" pitchFamily="18" charset="0"/>
                <a:cs typeface="Times New Roman" pitchFamily="18" charset="0"/>
              </a:rPr>
              <a:t>Place 35-70g accurately weighed ground material in kjeldahl flask </a:t>
            </a:r>
          </a:p>
          <a:p>
            <a:pPr>
              <a:buFont typeface="Wingdings" pitchFamily="2" charset="2"/>
              <a:buChar char="Ø"/>
            </a:pPr>
            <a:r>
              <a:rPr lang="en-US" sz="2000" dirty="0" smtClean="0">
                <a:latin typeface="Times New Roman" pitchFamily="18" charset="0"/>
                <a:cs typeface="Times New Roman" pitchFamily="18" charset="0"/>
              </a:rPr>
              <a:t>Add 10-25ml of water,25-50ml of nitric acid and then 20ml of sulphuric acid</a:t>
            </a:r>
          </a:p>
          <a:p>
            <a:pPr>
              <a:buFont typeface="Wingdings" pitchFamily="2" charset="2"/>
              <a:buChar char="Ø"/>
            </a:pPr>
            <a:r>
              <a:rPr lang="en-US" sz="2000" dirty="0" smtClean="0">
                <a:latin typeface="Times New Roman" pitchFamily="18" charset="0"/>
                <a:cs typeface="Times New Roman" pitchFamily="18" charset="0"/>
              </a:rPr>
              <a:t>Gradually add nitric acid drop by drop until no organic matter is destroyed</a:t>
            </a:r>
          </a:p>
          <a:p>
            <a:pPr>
              <a:buFont typeface="Wingdings" pitchFamily="2" charset="2"/>
              <a:buChar char="Ø"/>
            </a:pPr>
            <a:r>
              <a:rPr lang="en-US" sz="2000" dirty="0" smtClean="0">
                <a:latin typeface="Times New Roman" pitchFamily="18" charset="0"/>
                <a:cs typeface="Times New Roman" pitchFamily="18" charset="0"/>
              </a:rPr>
              <a:t>This is achieved when no further darkening of the solution is observed with continous heating and a clear solution of copious vapours is obtained</a:t>
            </a:r>
          </a:p>
          <a:p>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0" dirty="0" smtClean="0">
                <a:latin typeface="Times New Roman" pitchFamily="18" charset="0"/>
                <a:cs typeface="Times New Roman" pitchFamily="18" charset="0"/>
              </a:rPr>
              <a:t>standardization</a:t>
            </a:r>
            <a:endParaRPr lang="en-US" sz="3200" b="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dirty="0" smtClean="0"/>
              <a:t> </a:t>
            </a:r>
            <a:r>
              <a:rPr lang="en-US" sz="2000" dirty="0" smtClean="0"/>
              <a:t> </a:t>
            </a:r>
            <a:r>
              <a:rPr lang="en-US" sz="2000" dirty="0" smtClean="0">
                <a:latin typeface="Times New Roman" pitchFamily="18" charset="0"/>
                <a:cs typeface="Times New Roman" pitchFamily="18" charset="0"/>
              </a:rPr>
              <a:t>Standardization of herbal drug refers to “confirmation of its identity and determination of its quality, purity and detection of nature of adulterant by various parameters like Morphological,Microscopical, Physical, Chemical and Biological observations.”</a:t>
            </a:r>
            <a:endParaRPr lang="en-US" sz="2000" dirty="0">
              <a:latin typeface="Times New Roman" pitchFamily="18" charset="0"/>
              <a:cs typeface="Times New Roman" pitchFamily="18" charset="0"/>
            </a:endParaRPr>
          </a:p>
        </p:txBody>
      </p:sp>
      <p:pic>
        <p:nvPicPr>
          <p:cNvPr id="3074" name="Picture 2" descr="C:\Users\jay-kumar\Desktop\New folder\WHO 3.jpg"/>
          <p:cNvPicPr>
            <a:picLocks noChangeAspect="1" noChangeArrowheads="1"/>
          </p:cNvPicPr>
          <p:nvPr/>
        </p:nvPicPr>
        <p:blipFill>
          <a:blip r:embed="rId2" cstate="print"/>
          <a:srcRect/>
          <a:stretch>
            <a:fillRect/>
          </a:stretch>
        </p:blipFill>
        <p:spPr bwMode="auto">
          <a:xfrm>
            <a:off x="2819400" y="3352800"/>
            <a:ext cx="2895600" cy="274320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cool and add 75ml ofwater and 25ml of ammonium oxalate</a:t>
            </a:r>
          </a:p>
          <a:p>
            <a:pPr>
              <a:buFont typeface="Wingdings" pitchFamily="2" charset="2"/>
              <a:buChar char="Ø"/>
            </a:pPr>
            <a:r>
              <a:rPr lang="en-US" sz="2000" dirty="0" smtClean="0">
                <a:latin typeface="Times New Roman" pitchFamily="18" charset="0"/>
                <a:cs typeface="Times New Roman" pitchFamily="18" charset="0"/>
              </a:rPr>
              <a:t> Heat again until sulphur trioxide vapors apperas</a:t>
            </a:r>
          </a:p>
          <a:p>
            <a:pPr>
              <a:buFont typeface="Wingdings" pitchFamily="2" charset="2"/>
              <a:buChar char="Ø"/>
            </a:pPr>
            <a:r>
              <a:rPr lang="en-US" sz="2000" dirty="0" smtClean="0">
                <a:latin typeface="Times New Roman" pitchFamily="18" charset="0"/>
                <a:cs typeface="Times New Roman" pitchFamily="18" charset="0"/>
              </a:rPr>
              <a:t> Add potassium iodide and granulated zinc keep for 40 minutes Compare the stains with standard solution on mercuric bromide paper</a:t>
            </a:r>
          </a:p>
          <a:p>
            <a:pPr>
              <a:buNone/>
            </a:pPr>
            <a:r>
              <a:rPr lang="en-US" sz="2000" dirty="0" smtClean="0">
                <a:solidFill>
                  <a:schemeClr val="tx2"/>
                </a:solidFill>
                <a:latin typeface="Times New Roman" pitchFamily="18" charset="0"/>
                <a:cs typeface="Times New Roman" pitchFamily="18" charset="0"/>
              </a:rPr>
              <a:t>Standard stain preparation </a:t>
            </a:r>
          </a:p>
          <a:p>
            <a:pPr>
              <a:buFont typeface="Wingdings" pitchFamily="2" charset="2"/>
              <a:buChar char="Ø"/>
            </a:pPr>
            <a:r>
              <a:rPr lang="en-US" sz="2000" dirty="0" smtClean="0">
                <a:latin typeface="Times New Roman" pitchFamily="18" charset="0"/>
                <a:cs typeface="Times New Roman" pitchFamily="18" charset="0"/>
              </a:rPr>
              <a:t>10ml of Standard hydrochloride +1ml of dilute arsenic + 50ml of  water</a:t>
            </a:r>
          </a:p>
          <a:p>
            <a:pPr>
              <a:buFont typeface="Wingdings" pitchFamily="2" charset="2"/>
              <a:buChar char="Ø"/>
            </a:pPr>
            <a:r>
              <a:rPr lang="en-US" sz="2000" dirty="0" smtClean="0">
                <a:latin typeface="Times New Roman" pitchFamily="18" charset="0"/>
                <a:cs typeface="Times New Roman" pitchFamily="18" charset="0"/>
              </a:rPr>
              <a:t>The resulting solution yields a  stain on mercuric bromide paper referred to as the standard stain.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000" dirty="0" smtClean="0">
                <a:solidFill>
                  <a:schemeClr val="tx2"/>
                </a:solidFill>
                <a:latin typeface="Times New Roman" pitchFamily="18" charset="0"/>
                <a:cs typeface="Times New Roman" pitchFamily="18" charset="0"/>
              </a:rPr>
              <a:t>Limit test for cadmium and lead</a:t>
            </a:r>
          </a:p>
          <a:p>
            <a:pPr>
              <a:buFont typeface="Wingdings" pitchFamily="2" charset="2"/>
              <a:buChar char="Ø"/>
            </a:pPr>
            <a:r>
              <a:rPr lang="en-US" sz="2000" dirty="0" smtClean="0">
                <a:latin typeface="Times New Roman" pitchFamily="18" charset="0"/>
                <a:cs typeface="Times New Roman" pitchFamily="18" charset="0"/>
              </a:rPr>
              <a:t>Material weighed</a:t>
            </a:r>
          </a:p>
          <a:p>
            <a:pPr>
              <a:buFont typeface="Wingdings" pitchFamily="2" charset="2"/>
              <a:buChar char="Ø"/>
            </a:pPr>
            <a:r>
              <a:rPr lang="en-US" sz="2000" dirty="0" smtClean="0">
                <a:latin typeface="Times New Roman" pitchFamily="18" charset="0"/>
                <a:cs typeface="Times New Roman" pitchFamily="18" charset="0"/>
              </a:rPr>
              <a:t>Add digestion mixture</a:t>
            </a:r>
          </a:p>
          <a:p>
            <a:pPr>
              <a:buFont typeface="Wingdings" pitchFamily="2" charset="2"/>
              <a:buChar char="Ø"/>
            </a:pPr>
            <a:r>
              <a:rPr lang="en-US" sz="2000" dirty="0" smtClean="0">
                <a:latin typeface="Times New Roman" pitchFamily="18" charset="0"/>
                <a:cs typeface="Times New Roman" pitchFamily="18" charset="0"/>
              </a:rPr>
              <a:t>Heat and Dissolve in nitric acid</a:t>
            </a:r>
          </a:p>
          <a:p>
            <a:pPr>
              <a:buFont typeface="Wingdings" pitchFamily="2" charset="2"/>
              <a:buChar char="Ø"/>
            </a:pPr>
            <a:r>
              <a:rPr lang="en-US" sz="2000" dirty="0" smtClean="0">
                <a:latin typeface="Times New Roman" pitchFamily="18" charset="0"/>
                <a:cs typeface="Times New Roman" pitchFamily="18" charset="0"/>
              </a:rPr>
              <a:t>Determination of the metal concentration</a:t>
            </a:r>
          </a:p>
          <a:p>
            <a:pPr>
              <a:buFont typeface="Wingdings" pitchFamily="2" charset="2"/>
              <a:buChar char="Ø"/>
            </a:pPr>
            <a:r>
              <a:rPr lang="en-US" sz="2000" dirty="0" smtClean="0">
                <a:latin typeface="Times New Roman" pitchFamily="18" charset="0"/>
                <a:cs typeface="Times New Roman" pitchFamily="18" charset="0"/>
              </a:rPr>
              <a:t>Maximum amount should not exceed 10 mg/kg for lead and for cadmium 0.3 mg/kg</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pPr algn="ctr"/>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7239000" cy="4931736"/>
          </a:xfrm>
          <a:ln>
            <a:solidFill>
              <a:schemeClr val="tx1"/>
            </a:solidFill>
          </a:ln>
        </p:spPr>
        <p:txBody>
          <a:bodyPr/>
          <a:lstStyle/>
          <a:p>
            <a:r>
              <a:rPr lang="en-US" sz="2000" dirty="0" smtClean="0">
                <a:latin typeface="Times New Roman" pitchFamily="18" charset="0"/>
                <a:cs typeface="Times New Roman" pitchFamily="18" charset="0"/>
              </a:rPr>
              <a:t>“Pharmacognosy”, C.K. Kokate, A.P. Purohit, S.B. Gokhale, 52</a:t>
            </a:r>
            <a:r>
              <a:rPr lang="en-US" sz="2000" baseline="30000" dirty="0" smtClean="0">
                <a:latin typeface="Times New Roman" pitchFamily="18" charset="0"/>
                <a:cs typeface="Times New Roman" pitchFamily="18" charset="0"/>
              </a:rPr>
              <a:t>nd</a:t>
            </a:r>
            <a:r>
              <a:rPr lang="en-US" sz="2000" dirty="0" smtClean="0">
                <a:latin typeface="Times New Roman" pitchFamily="18" charset="0"/>
                <a:cs typeface="Times New Roman" pitchFamily="18" charset="0"/>
              </a:rPr>
              <a:t> Edition, Nirali Prakashan</a:t>
            </a:r>
          </a:p>
          <a:p>
            <a:r>
              <a:rPr lang="en-US" sz="2000" dirty="0" smtClean="0">
                <a:latin typeface="Times New Roman" pitchFamily="18" charset="0"/>
                <a:cs typeface="Times New Roman" pitchFamily="18" charset="0"/>
              </a:rPr>
              <a:t>“Quality Control Methods for Medicinal Plant Materials”, World Health Organization, Geneva</a:t>
            </a:r>
          </a:p>
          <a:p>
            <a:r>
              <a:rPr lang="en-US" sz="2000" dirty="0" smtClean="0">
                <a:latin typeface="Times New Roman" pitchFamily="18" charset="0"/>
                <a:cs typeface="Times New Roman" pitchFamily="18" charset="0"/>
              </a:rPr>
              <a:t>“WHO guidelines for assessing of herbal medicines with reference to contaminants and residues”, world Health Organization, Geneva</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7239000" cy="4876800"/>
          </a:xfrm>
        </p:spPr>
        <p:txBody>
          <a:bodyPr>
            <a:normAutofit/>
          </a:bodyPr>
          <a:lstStyle/>
          <a:p>
            <a:pPr algn="ctr">
              <a:buNone/>
            </a:pPr>
            <a:r>
              <a:rPr lang="en-US" sz="9600" dirty="0" smtClean="0">
                <a:latin typeface="Times New Roman" pitchFamily="18" charset="0"/>
                <a:cs typeface="Times New Roman" pitchFamily="18" charset="0"/>
              </a:rPr>
              <a:t> </a:t>
            </a:r>
          </a:p>
          <a:p>
            <a:pPr algn="ctr">
              <a:buNone/>
            </a:pPr>
            <a:r>
              <a:rPr lang="en-US" sz="9600" dirty="0" smtClean="0">
                <a:latin typeface="Times New Roman" pitchFamily="18" charset="0"/>
                <a:cs typeface="Times New Roman" pitchFamily="18" charset="0"/>
              </a:rPr>
              <a:t>Thank You</a:t>
            </a:r>
            <a:endParaRPr lang="en-US" sz="9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jay-kumar\Desktop\New folder\WHO 2.jpg"/>
          <p:cNvPicPr>
            <a:picLocks noGrp="1" noChangeAspect="1" noChangeArrowheads="1"/>
          </p:cNvPicPr>
          <p:nvPr>
            <p:ph idx="1"/>
          </p:nvPr>
        </p:nvPicPr>
        <p:blipFill>
          <a:blip r:embed="rId2" cstate="print"/>
          <a:srcRect/>
          <a:stretch>
            <a:fillRect/>
          </a:stretch>
        </p:blipFill>
        <p:spPr bwMode="auto">
          <a:xfrm>
            <a:off x="-685800" y="0"/>
            <a:ext cx="8839200" cy="6858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0" dirty="0" smtClean="0">
                <a:solidFill>
                  <a:schemeClr val="accent4"/>
                </a:solidFill>
                <a:latin typeface="Times New Roman" pitchFamily="18" charset="0"/>
                <a:cs typeface="Times New Roman" pitchFamily="18" charset="0"/>
              </a:rPr>
              <a:t>BOTANICAL EVALUATION</a:t>
            </a:r>
          </a:p>
        </p:txBody>
      </p:sp>
      <p:sp>
        <p:nvSpPr>
          <p:cNvPr id="3" name="Content Placeholder 2"/>
          <p:cNvSpPr>
            <a:spLocks noGrp="1"/>
          </p:cNvSpPr>
          <p:nvPr>
            <p:ph idx="1"/>
          </p:nvPr>
        </p:nvSpPr>
        <p:spPr>
          <a:xfrm>
            <a:off x="457200" y="1752600"/>
            <a:ext cx="7239000" cy="4703136"/>
          </a:xfrm>
        </p:spPr>
        <p:txBody>
          <a:bodyPr>
            <a:normAutofit/>
          </a:bodyPr>
          <a:lstStyle/>
          <a:p>
            <a:pPr marL="457200" indent="-457200" algn="just">
              <a:buNone/>
            </a:pPr>
            <a:r>
              <a:rPr lang="en-US" sz="2000" dirty="0" smtClean="0">
                <a:solidFill>
                  <a:schemeClr val="tx2"/>
                </a:solidFill>
                <a:latin typeface="Times New Roman" pitchFamily="18" charset="0"/>
                <a:cs typeface="Times New Roman" pitchFamily="18" charset="0"/>
              </a:rPr>
              <a:t>MACROSCOPIC METHOD</a:t>
            </a:r>
          </a:p>
          <a:p>
            <a:pPr algn="just">
              <a:buNone/>
            </a:pPr>
            <a:r>
              <a:rPr lang="en-US" sz="2000" dirty="0" smtClean="0">
                <a:solidFill>
                  <a:srgbClr val="00B050"/>
                </a:solidFill>
                <a:latin typeface="Times New Roman" pitchFamily="18" charset="0"/>
                <a:cs typeface="Times New Roman" pitchFamily="18" charset="0"/>
              </a:rPr>
              <a:t>Morphological or Organoleptic evaluation</a:t>
            </a:r>
          </a:p>
          <a:p>
            <a:pPr algn="just">
              <a:buFont typeface="Wingdings" pitchFamily="2" charset="2"/>
              <a:buChar char="Ø"/>
            </a:pPr>
            <a:r>
              <a:rPr lang="en-US" sz="2000" dirty="0" smtClean="0">
                <a:latin typeface="Times New Roman" pitchFamily="18" charset="0"/>
                <a:cs typeface="Times New Roman" pitchFamily="18" charset="0"/>
              </a:rPr>
              <a:t>It refers to evaluation of drugs by colour,odour,taste,size,shape and specific features like touch,texture, etc.</a:t>
            </a:r>
          </a:p>
          <a:p>
            <a:pPr algn="just">
              <a:buFont typeface="Wingdings" pitchFamily="2" charset="2"/>
              <a:buChar char="Ø"/>
            </a:pPr>
            <a:r>
              <a:rPr lang="en-US" sz="2000" dirty="0" smtClean="0">
                <a:latin typeface="Times New Roman" pitchFamily="18" charset="0"/>
                <a:cs typeface="Times New Roman" pitchFamily="18" charset="0"/>
              </a:rPr>
              <a:t>It is technique of qualitative evaluation based on the study of morphological and sensory profiles of whole drugs.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0" dirty="0" smtClean="0">
                <a:solidFill>
                  <a:schemeClr val="accent4"/>
                </a:solidFill>
                <a:latin typeface="Times New Roman" pitchFamily="18" charset="0"/>
                <a:cs typeface="Times New Roman" pitchFamily="18" charset="0"/>
              </a:rPr>
              <a:t/>
            </a:r>
            <a:br>
              <a:rPr lang="en-US" sz="3200" b="0" dirty="0" smtClean="0">
                <a:solidFill>
                  <a:schemeClr val="accent4"/>
                </a:solidFill>
                <a:latin typeface="Times New Roman" pitchFamily="18" charset="0"/>
                <a:cs typeface="Times New Roman" pitchFamily="18" charset="0"/>
              </a:rPr>
            </a:br>
            <a:endParaRPr lang="en-US" sz="3200" b="0" dirty="0">
              <a:solidFill>
                <a:schemeClr val="accent4"/>
              </a:solidFill>
            </a:endParaRPr>
          </a:p>
        </p:txBody>
      </p:sp>
      <p:sp>
        <p:nvSpPr>
          <p:cNvPr id="3" name="Content Placeholder 2"/>
          <p:cNvSpPr>
            <a:spLocks noGrp="1"/>
          </p:cNvSpPr>
          <p:nvPr>
            <p:ph idx="1"/>
          </p:nvPr>
        </p:nvSpPr>
        <p:spPr>
          <a:xfrm>
            <a:off x="457200" y="1371600"/>
            <a:ext cx="7239000" cy="5084136"/>
          </a:xfrm>
        </p:spPr>
        <p:txBody>
          <a:bodyPr>
            <a:normAutofit/>
          </a:bodyPr>
          <a:lstStyle/>
          <a:p>
            <a:pPr>
              <a:buNone/>
            </a:pPr>
            <a:r>
              <a:rPr lang="en-US" sz="2000" dirty="0" smtClean="0">
                <a:solidFill>
                  <a:schemeClr val="tx2"/>
                </a:solidFill>
                <a:latin typeface="Times New Roman" pitchFamily="18" charset="0"/>
                <a:cs typeface="Times New Roman" pitchFamily="18" charset="0"/>
              </a:rPr>
              <a:t>MICROSCOPIC METHOD</a:t>
            </a:r>
          </a:p>
          <a:p>
            <a:pPr>
              <a:buFont typeface="Wingdings" pitchFamily="2" charset="2"/>
              <a:buChar char="Ø"/>
            </a:pPr>
            <a:r>
              <a:rPr lang="en-US" sz="2000" dirty="0" smtClean="0">
                <a:latin typeface="Times New Roman" pitchFamily="18" charset="0"/>
                <a:cs typeface="Times New Roman" pitchFamily="18" charset="0"/>
              </a:rPr>
              <a:t>Detail of cell structure and arrangement of the cells useful for differentiating similar species. </a:t>
            </a:r>
          </a:p>
          <a:p>
            <a:pPr>
              <a:buFont typeface="Wingdings" pitchFamily="2" charset="2"/>
              <a:buChar char="Ø"/>
            </a:pPr>
            <a:r>
              <a:rPr lang="en-US" sz="2000" dirty="0" smtClean="0">
                <a:latin typeface="Times New Roman" pitchFamily="18" charset="0"/>
                <a:cs typeface="Times New Roman" pitchFamily="18" charset="0"/>
              </a:rPr>
              <a:t> Select a representative sample of the material &amp; if it is a dried parts of a plant then it may require softening before preparation for microscopy, preferably by being placed in a moist atmosphere, or by soaking in water. </a:t>
            </a:r>
          </a:p>
        </p:txBody>
      </p:sp>
      <p:pic>
        <p:nvPicPr>
          <p:cNvPr id="4" name="Picture 2" descr="C:\Users\jay-kumar\Desktop\New folder\WHO 13.jpg"/>
          <p:cNvPicPr>
            <a:picLocks noChangeAspect="1" noChangeArrowheads="1"/>
          </p:cNvPicPr>
          <p:nvPr/>
        </p:nvPicPr>
        <p:blipFill>
          <a:blip r:embed="rId2" cstate="print"/>
          <a:srcRect/>
          <a:stretch>
            <a:fillRect/>
          </a:stretch>
        </p:blipFill>
        <p:spPr bwMode="auto">
          <a:xfrm>
            <a:off x="1828800" y="4038600"/>
            <a:ext cx="2133600" cy="21336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000" dirty="0" smtClean="0">
                <a:solidFill>
                  <a:schemeClr val="tx2"/>
                </a:solidFill>
                <a:latin typeface="Times New Roman" pitchFamily="18" charset="0"/>
                <a:cs typeface="Times New Roman" pitchFamily="18" charset="0"/>
              </a:rPr>
              <a:t>Histochemical detection </a:t>
            </a:r>
          </a:p>
          <a:p>
            <a:r>
              <a:rPr lang="en-US" sz="2000" dirty="0" smtClean="0">
                <a:latin typeface="Times New Roman" pitchFamily="18" charset="0"/>
                <a:cs typeface="Times New Roman" pitchFamily="18" charset="0"/>
              </a:rPr>
              <a:t> Starch grains </a:t>
            </a:r>
          </a:p>
          <a:p>
            <a:r>
              <a:rPr lang="en-US" sz="2000" dirty="0" smtClean="0">
                <a:latin typeface="Times New Roman" pitchFamily="18" charset="0"/>
                <a:cs typeface="Times New Roman" pitchFamily="18" charset="0"/>
              </a:rPr>
              <a:t> Aleurone grains </a:t>
            </a:r>
          </a:p>
          <a:p>
            <a:r>
              <a:rPr lang="en-US" sz="2000" dirty="0" smtClean="0">
                <a:latin typeface="Times New Roman" pitchFamily="18" charset="0"/>
                <a:cs typeface="Times New Roman" pitchFamily="18" charset="0"/>
              </a:rPr>
              <a:t>Fats, fatty oils, volatile oils and resins </a:t>
            </a:r>
          </a:p>
          <a:p>
            <a:r>
              <a:rPr lang="en-US" sz="2000" dirty="0" smtClean="0">
                <a:latin typeface="Times New Roman" pitchFamily="18" charset="0"/>
                <a:cs typeface="Times New Roman" pitchFamily="18" charset="0"/>
              </a:rPr>
              <a:t>Calcium oxalate/carbonate crystals </a:t>
            </a:r>
          </a:p>
          <a:p>
            <a:r>
              <a:rPr lang="en-US" sz="2000" dirty="0" smtClean="0">
                <a:latin typeface="Times New Roman" pitchFamily="18" charset="0"/>
                <a:cs typeface="Times New Roman" pitchFamily="18" charset="0"/>
              </a:rPr>
              <a:t> Lignified cell wall </a:t>
            </a:r>
          </a:p>
          <a:p>
            <a:r>
              <a:rPr lang="en-US" sz="2000" dirty="0" smtClean="0">
                <a:latin typeface="Times New Roman" pitchFamily="18" charset="0"/>
                <a:cs typeface="Times New Roman" pitchFamily="18" charset="0"/>
              </a:rPr>
              <a:t>Cellulose cell wall </a:t>
            </a:r>
          </a:p>
          <a:p>
            <a:r>
              <a:rPr lang="en-US" sz="2000" dirty="0" smtClean="0">
                <a:latin typeface="Times New Roman" pitchFamily="18" charset="0"/>
                <a:cs typeface="Times New Roman" pitchFamily="18" charset="0"/>
              </a:rPr>
              <a:t> Mucilage </a:t>
            </a:r>
          </a:p>
          <a:p>
            <a:r>
              <a:rPr lang="en-US" sz="2000" dirty="0" smtClean="0">
                <a:latin typeface="Times New Roman" pitchFamily="18" charset="0"/>
                <a:cs typeface="Times New Roman" pitchFamily="18" charset="0"/>
              </a:rPr>
              <a:t> Tannin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000" dirty="0" smtClean="0">
                <a:solidFill>
                  <a:schemeClr val="tx2"/>
                </a:solidFill>
                <a:latin typeface="Times New Roman" pitchFamily="18" charset="0"/>
                <a:cs typeface="Times New Roman" pitchFamily="18" charset="0"/>
              </a:rPr>
              <a:t>Measurement of specimen </a:t>
            </a:r>
          </a:p>
          <a:p>
            <a:r>
              <a:rPr lang="en-US" sz="2000" dirty="0" smtClean="0">
                <a:latin typeface="Times New Roman" pitchFamily="18" charset="0"/>
                <a:cs typeface="Times New Roman" pitchFamily="18" charset="0"/>
              </a:rPr>
              <a:t>Stomatal number </a:t>
            </a:r>
          </a:p>
          <a:p>
            <a:r>
              <a:rPr lang="en-US" sz="2000" dirty="0" smtClean="0">
                <a:latin typeface="Times New Roman" pitchFamily="18" charset="0"/>
                <a:cs typeface="Times New Roman" pitchFamily="18" charset="0"/>
              </a:rPr>
              <a:t> Stomatal index </a:t>
            </a:r>
          </a:p>
          <a:p>
            <a:r>
              <a:rPr lang="en-US" sz="2000" dirty="0" smtClean="0">
                <a:latin typeface="Times New Roman" pitchFamily="18" charset="0"/>
                <a:cs typeface="Times New Roman" pitchFamily="18" charset="0"/>
              </a:rPr>
              <a:t> Palisade ratio </a:t>
            </a:r>
          </a:p>
          <a:p>
            <a:r>
              <a:rPr lang="en-US" sz="2000" dirty="0" smtClean="0">
                <a:latin typeface="Times New Roman" pitchFamily="18" charset="0"/>
                <a:cs typeface="Times New Roman" pitchFamily="18" charset="0"/>
              </a:rPr>
              <a:t>Vein-islet number </a:t>
            </a:r>
          </a:p>
          <a:p>
            <a:r>
              <a:rPr lang="en-US" sz="2000" dirty="0" smtClean="0">
                <a:latin typeface="Times New Roman" pitchFamily="18" charset="0"/>
                <a:cs typeface="Times New Roman" pitchFamily="18" charset="0"/>
              </a:rPr>
              <a:t>Vein termination number </a:t>
            </a:r>
          </a:p>
          <a:p>
            <a:r>
              <a:rPr lang="en-US" sz="2000" dirty="0" smtClean="0">
                <a:latin typeface="Times New Roman" pitchFamily="18" charset="0"/>
                <a:cs typeface="Times New Roman" pitchFamily="18" charset="0"/>
              </a:rPr>
              <a:t>Lycopodium spore method</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1396</TotalTime>
  <Words>2731</Words>
  <Application>Microsoft Office PowerPoint</Application>
  <PresentationFormat>On-screen Show (4:3)</PresentationFormat>
  <Paragraphs>264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Opulent</vt:lpstr>
      <vt:lpstr>UNIT-IV EVALUATION OF HERBAL DRUGS (WHO&amp;ICH Guidelines)</vt:lpstr>
      <vt:lpstr>Contents</vt:lpstr>
      <vt:lpstr>WORLD HEALTH ORGANISATION</vt:lpstr>
      <vt:lpstr>standardization</vt:lpstr>
      <vt:lpstr>PowerPoint Presentation</vt:lpstr>
      <vt:lpstr>BOTANICAL EVALUATION</vt:lpstr>
      <vt:lpstr> </vt:lpstr>
      <vt:lpstr>PowerPoint Presentation</vt:lpstr>
      <vt:lpstr>PowerPoint Presentation</vt:lpstr>
      <vt:lpstr>PHYSICAL EVALUATION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CHEMICAL EVALUATION  </vt:lpstr>
      <vt:lpstr>PowerPoint Presentation</vt:lpstr>
      <vt:lpstr>PowerPoint Presentation</vt:lpstr>
      <vt:lpstr>PowerPoint Presentation</vt:lpstr>
      <vt:lpstr>PowerPoint Presentation</vt:lpstr>
      <vt:lpstr>PowerPoint Presentation</vt:lpstr>
      <vt:lpstr>BIOLOGICAL EVALUATION</vt:lpstr>
      <vt:lpstr>PowerPoint Presentation</vt:lpstr>
      <vt:lpstr>PHARMACOLOGICAL EVALUATION</vt:lpstr>
      <vt:lpstr>PowerPoint Presentation</vt:lpstr>
      <vt:lpstr>PowerPoint Presentation</vt:lpstr>
      <vt:lpstr>PowerPoint Presentation</vt:lpstr>
      <vt:lpstr>PowerPoint Presentation</vt:lpstr>
      <vt:lpstr>PowerPoint Presentation</vt:lpstr>
      <vt:lpstr>TOXICOLOGICAL EVALUATION</vt:lpstr>
      <vt:lpstr>PowerPoint Presentation</vt:lpstr>
      <vt:lpstr>PowerPoint Presentation</vt:lpstr>
      <vt:lpstr>PowerPoint Presentation</vt:lpstr>
      <vt:lpstr>PowerPoint Presentation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jay-kumar</dc:creator>
  <cp:lastModifiedBy>RAVI KUMAR</cp:lastModifiedBy>
  <cp:revision>197</cp:revision>
  <dcterms:created xsi:type="dcterms:W3CDTF">2018-04-03T06:57:30Z</dcterms:created>
  <dcterms:modified xsi:type="dcterms:W3CDTF">2026-03-10T06:18:13Z</dcterms:modified>
</cp:coreProperties>
</file>