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76" r:id="rId2"/>
    <p:sldId id="258" r:id="rId3"/>
    <p:sldId id="256" r:id="rId4"/>
    <p:sldId id="257" r:id="rId5"/>
    <p:sldId id="259" r:id="rId6"/>
    <p:sldId id="260" r:id="rId7"/>
    <p:sldId id="261" r:id="rId8"/>
    <p:sldId id="262" r:id="rId9"/>
    <p:sldId id="263" r:id="rId10"/>
    <p:sldId id="264" r:id="rId11"/>
    <p:sldId id="265" r:id="rId12"/>
    <p:sldId id="266" r:id="rId13"/>
    <p:sldId id="267" r:id="rId14"/>
    <p:sldId id="270" r:id="rId15"/>
    <p:sldId id="268" r:id="rId16"/>
    <p:sldId id="271" r:id="rId17"/>
    <p:sldId id="269" r:id="rId18"/>
    <p:sldId id="272" r:id="rId19"/>
    <p:sldId id="273" r:id="rId20"/>
    <p:sldId id="274" r:id="rId21"/>
    <p:sldId id="275" r:id="rId22"/>
    <p:sldId id="277" r:id="rId23"/>
    <p:sldId id="279" r:id="rId24"/>
    <p:sldId id="278" r:id="rId25"/>
    <p:sldId id="280" r:id="rId26"/>
    <p:sldId id="281" r:id="rId27"/>
    <p:sldId id="282" r:id="rId28"/>
    <p:sldId id="283" r:id="rId29"/>
    <p:sldId id="284" r:id="rId30"/>
    <p:sldId id="285" r:id="rId31"/>
    <p:sldId id="286" r:id="rId32"/>
    <p:sldId id="287" r:id="rId33"/>
    <p:sldId id="288" r:id="rId34"/>
    <p:sldId id="296" r:id="rId35"/>
    <p:sldId id="290" r:id="rId36"/>
    <p:sldId id="291" r:id="rId37"/>
    <p:sldId id="289" r:id="rId38"/>
    <p:sldId id="292" r:id="rId39"/>
    <p:sldId id="293" r:id="rId40"/>
    <p:sldId id="294" r:id="rId41"/>
    <p:sldId id="29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892" y="48"/>
      </p:cViewPr>
      <p:guideLst/>
    </p:cSldViewPr>
  </p:slideViewPr>
  <p:notesTextViewPr>
    <p:cViewPr>
      <p:scale>
        <a:sx n="1" d="1"/>
        <a:sy n="1" d="1"/>
      </p:scale>
      <p:origin x="0" y="0"/>
    </p:cViewPr>
  </p:notesTextViewPr>
  <p:sorterViewPr>
    <p:cViewPr>
      <p:scale>
        <a:sx n="200" d="100"/>
        <a:sy n="200" d="100"/>
      </p:scale>
      <p:origin x="0" y="-505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reen21059@outlook.com" userId="8e96a975f7cbab63" providerId="LiveId" clId="{60C77289-45E6-4663-92DD-CB021B5D075E}"/>
    <pc:docChg chg="addSld modSld">
      <pc:chgData name="samreen21059@outlook.com" userId="8e96a975f7cbab63" providerId="LiveId" clId="{60C77289-45E6-4663-92DD-CB021B5D075E}" dt="2026-03-10T07:02:50.217" v="39" actId="20577"/>
      <pc:docMkLst>
        <pc:docMk/>
      </pc:docMkLst>
      <pc:sldChg chg="modSp mod">
        <pc:chgData name="samreen21059@outlook.com" userId="8e96a975f7cbab63" providerId="LiveId" clId="{60C77289-45E6-4663-92DD-CB021B5D075E}" dt="2026-03-10T07:02:50.217" v="39" actId="20577"/>
        <pc:sldMkLst>
          <pc:docMk/>
          <pc:sldMk cId="1992313855" sldId="258"/>
        </pc:sldMkLst>
        <pc:spChg chg="mod">
          <ac:chgData name="samreen21059@outlook.com" userId="8e96a975f7cbab63" providerId="LiveId" clId="{60C77289-45E6-4663-92DD-CB021B5D075E}" dt="2026-03-10T07:02:50.217" v="39" actId="20577"/>
          <ac:spMkLst>
            <pc:docMk/>
            <pc:sldMk cId="1992313855" sldId="258"/>
            <ac:spMk id="5" creationId="{2E5F39D8-DD79-69E3-72D5-A79831476E8F}"/>
          </ac:spMkLst>
        </pc:spChg>
      </pc:sldChg>
      <pc:sldChg chg="modSp mod">
        <pc:chgData name="samreen21059@outlook.com" userId="8e96a975f7cbab63" providerId="LiveId" clId="{60C77289-45E6-4663-92DD-CB021B5D075E}" dt="2026-03-10T07:02:28.759" v="26" actId="20577"/>
        <pc:sldMkLst>
          <pc:docMk/>
          <pc:sldMk cId="1526577364" sldId="276"/>
        </pc:sldMkLst>
        <pc:spChg chg="mod">
          <ac:chgData name="samreen21059@outlook.com" userId="8e96a975f7cbab63" providerId="LiveId" clId="{60C77289-45E6-4663-92DD-CB021B5D075E}" dt="2026-03-10T07:02:28.759" v="26" actId="20577"/>
          <ac:spMkLst>
            <pc:docMk/>
            <pc:sldMk cId="1526577364" sldId="276"/>
            <ac:spMk id="2" creationId="{6620C76B-D315-C672-5BE9-E83EC3909ED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4FF7E3-5282-41FA-AEBF-FEF4ECF1B56B}" type="datetimeFigureOut">
              <a:rPr lang="en-IN" smtClean="0"/>
              <a:t>10-03-2026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F137F-253B-4CFE-B7E5-483D2DAC289A}" type="slidenum">
              <a:rPr lang="en-IN" smtClean="0"/>
              <a:t>‹#›</a:t>
            </a:fld>
            <a:endParaRPr lang="en-IN"/>
          </a:p>
        </p:txBody>
      </p:sp>
    </p:spTree>
    <p:extLst>
      <p:ext uri="{BB962C8B-B14F-4D97-AF65-F5344CB8AC3E}">
        <p14:creationId xmlns:p14="http://schemas.microsoft.com/office/powerpoint/2010/main" val="2083924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92F137F-253B-4CFE-B7E5-483D2DAC289A}" type="slidenum">
              <a:rPr lang="en-IN" smtClean="0"/>
              <a:t>5</a:t>
            </a:fld>
            <a:endParaRPr lang="en-IN"/>
          </a:p>
        </p:txBody>
      </p:sp>
    </p:spTree>
    <p:extLst>
      <p:ext uri="{BB962C8B-B14F-4D97-AF65-F5344CB8AC3E}">
        <p14:creationId xmlns:p14="http://schemas.microsoft.com/office/powerpoint/2010/main" val="3359785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92F137F-253B-4CFE-B7E5-483D2DAC289A}" type="slidenum">
              <a:rPr lang="en-IN" smtClean="0"/>
              <a:t>19</a:t>
            </a:fld>
            <a:endParaRPr lang="en-IN"/>
          </a:p>
        </p:txBody>
      </p:sp>
    </p:spTree>
    <p:extLst>
      <p:ext uri="{BB962C8B-B14F-4D97-AF65-F5344CB8AC3E}">
        <p14:creationId xmlns:p14="http://schemas.microsoft.com/office/powerpoint/2010/main" val="1995997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92F137F-253B-4CFE-B7E5-483D2DAC289A}" type="slidenum">
              <a:rPr lang="en-IN" smtClean="0"/>
              <a:t>35</a:t>
            </a:fld>
            <a:endParaRPr lang="en-IN"/>
          </a:p>
        </p:txBody>
      </p:sp>
    </p:spTree>
    <p:extLst>
      <p:ext uri="{BB962C8B-B14F-4D97-AF65-F5344CB8AC3E}">
        <p14:creationId xmlns:p14="http://schemas.microsoft.com/office/powerpoint/2010/main" val="3244497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92F137F-253B-4CFE-B7E5-483D2DAC289A}" type="slidenum">
              <a:rPr lang="en-IN" smtClean="0"/>
              <a:t>38</a:t>
            </a:fld>
            <a:endParaRPr lang="en-IN"/>
          </a:p>
        </p:txBody>
      </p:sp>
    </p:spTree>
    <p:extLst>
      <p:ext uri="{BB962C8B-B14F-4D97-AF65-F5344CB8AC3E}">
        <p14:creationId xmlns:p14="http://schemas.microsoft.com/office/powerpoint/2010/main" val="2481375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92F137F-253B-4CFE-B7E5-483D2DAC289A}" type="slidenum">
              <a:rPr lang="en-IN" smtClean="0"/>
              <a:t>39</a:t>
            </a:fld>
            <a:endParaRPr lang="en-IN"/>
          </a:p>
        </p:txBody>
      </p:sp>
    </p:spTree>
    <p:extLst>
      <p:ext uri="{BB962C8B-B14F-4D97-AF65-F5344CB8AC3E}">
        <p14:creationId xmlns:p14="http://schemas.microsoft.com/office/powerpoint/2010/main" val="3483144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A2B897-95DC-43F6-85F9-5FFCE50BB4A9}" type="datetimeFigureOut">
              <a:rPr lang="en-IN" smtClean="0"/>
              <a:t>10-03-2026</a:t>
            </a:fld>
            <a:endParaRPr lang="en-IN"/>
          </a:p>
        </p:txBody>
      </p:sp>
      <p:sp>
        <p:nvSpPr>
          <p:cNvPr id="5" name="Footer Placeholder 4"/>
          <p:cNvSpPr>
            <a:spLocks noGrp="1"/>
          </p:cNvSpPr>
          <p:nvPr>
            <p:ph type="ftr" sz="quarter" idx="11"/>
          </p:nvPr>
        </p:nvSpPr>
        <p:spPr>
          <a:xfrm>
            <a:off x="2416500" y="329307"/>
            <a:ext cx="4973915" cy="309201"/>
          </a:xfrm>
        </p:spPr>
        <p:txBody>
          <a:bodyPr/>
          <a:lstStyle/>
          <a:p>
            <a:endParaRPr lang="en-IN"/>
          </a:p>
        </p:txBody>
      </p:sp>
      <p:sp>
        <p:nvSpPr>
          <p:cNvPr id="6" name="Slide Number Placeholder 5"/>
          <p:cNvSpPr>
            <a:spLocks noGrp="1"/>
          </p:cNvSpPr>
          <p:nvPr>
            <p:ph type="sldNum" sz="quarter" idx="12"/>
          </p:nvPr>
        </p:nvSpPr>
        <p:spPr>
          <a:xfrm>
            <a:off x="1437664" y="798973"/>
            <a:ext cx="811019" cy="503578"/>
          </a:xfrm>
        </p:spPr>
        <p:txBody>
          <a:bodyPr/>
          <a:lstStyle/>
          <a:p>
            <a:fld id="{46DA3965-441E-4BFA-9CC1-9711445F45FC}" type="slidenum">
              <a:rPr lang="en-IN" smtClean="0"/>
              <a:t>‹#›</a:t>
            </a:fld>
            <a:endParaRPr lang="en-IN"/>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6212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A2B897-95DC-43F6-85F9-5FFCE50BB4A9}" type="datetimeFigureOut">
              <a:rPr lang="en-IN" smtClean="0"/>
              <a:t>10-03-2026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DA3965-441E-4BFA-9CC1-9711445F45FC}" type="slidenum">
              <a:rPr lang="en-IN" smtClean="0"/>
              <a:t>‹#›</a:t>
            </a:fld>
            <a:endParaRPr lang="en-IN"/>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9350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A2B897-95DC-43F6-85F9-5FFCE50BB4A9}" type="datetimeFigureOut">
              <a:rPr lang="en-IN" smtClean="0"/>
              <a:t>10-03-2026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DA3965-441E-4BFA-9CC1-9711445F45FC}" type="slidenum">
              <a:rPr lang="en-IN" smtClean="0"/>
              <a:t>‹#›</a:t>
            </a:fld>
            <a:endParaRPr lang="en-IN"/>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1763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A2B897-95DC-43F6-85F9-5FFCE50BB4A9}" type="datetimeFigureOut">
              <a:rPr lang="en-IN" smtClean="0"/>
              <a:t>10-03-2026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DA3965-441E-4BFA-9CC1-9711445F45FC}" type="slidenum">
              <a:rPr lang="en-IN" smtClean="0"/>
              <a:t>‹#›</a:t>
            </a:fld>
            <a:endParaRPr lang="en-IN"/>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2919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A2B897-95DC-43F6-85F9-5FFCE50BB4A9}" type="datetimeFigureOut">
              <a:rPr lang="en-IN" smtClean="0"/>
              <a:t>10-03-2026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DA3965-441E-4BFA-9CC1-9711445F45FC}" type="slidenum">
              <a:rPr lang="en-IN" smtClean="0"/>
              <a:t>‹#›</a:t>
            </a:fld>
            <a:endParaRPr lang="en-IN"/>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0709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A2B897-95DC-43F6-85F9-5FFCE50BB4A9}" type="datetimeFigureOut">
              <a:rPr lang="en-IN" smtClean="0"/>
              <a:t>10-03-2026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6DA3965-441E-4BFA-9CC1-9711445F45FC}" type="slidenum">
              <a:rPr lang="en-IN" smtClean="0"/>
              <a:t>‹#›</a:t>
            </a:fld>
            <a:endParaRPr lang="en-IN"/>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3864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A2B897-95DC-43F6-85F9-5FFCE50BB4A9}" type="datetimeFigureOut">
              <a:rPr lang="en-IN" smtClean="0"/>
              <a:t>10-03-2026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6DA3965-441E-4BFA-9CC1-9711445F45FC}" type="slidenum">
              <a:rPr lang="en-IN" smtClean="0"/>
              <a:t>‹#›</a:t>
            </a:fld>
            <a:endParaRPr lang="en-IN"/>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063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A2B897-95DC-43F6-85F9-5FFCE50BB4A9}" type="datetimeFigureOut">
              <a:rPr lang="en-IN" smtClean="0"/>
              <a:t>10-03-2026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6DA3965-441E-4BFA-9CC1-9711445F45FC}" type="slidenum">
              <a:rPr lang="en-IN" smtClean="0"/>
              <a:t>‹#›</a:t>
            </a:fld>
            <a:endParaRPr lang="en-IN"/>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8608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2B897-95DC-43F6-85F9-5FFCE50BB4A9}" type="datetimeFigureOut">
              <a:rPr lang="en-IN" smtClean="0"/>
              <a:t>10-03-2026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6DA3965-441E-4BFA-9CC1-9711445F45FC}" type="slidenum">
              <a:rPr lang="en-IN" smtClean="0"/>
              <a:t>‹#›</a:t>
            </a:fld>
            <a:endParaRPr lang="en-IN"/>
          </a:p>
        </p:txBody>
      </p:sp>
    </p:spTree>
    <p:extLst>
      <p:ext uri="{BB962C8B-B14F-4D97-AF65-F5344CB8AC3E}">
        <p14:creationId xmlns:p14="http://schemas.microsoft.com/office/powerpoint/2010/main" val="357439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A2B897-95DC-43F6-85F9-5FFCE50BB4A9}" type="datetimeFigureOut">
              <a:rPr lang="en-IN" smtClean="0"/>
              <a:t>10-03-2026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6DA3965-441E-4BFA-9CC1-9711445F45FC}" type="slidenum">
              <a:rPr lang="en-IN" smtClean="0"/>
              <a:t>‹#›</a:t>
            </a:fld>
            <a:endParaRPr lang="en-IN"/>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236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1A2B897-95DC-43F6-85F9-5FFCE50BB4A9}" type="datetimeFigureOut">
              <a:rPr lang="en-IN" smtClean="0"/>
              <a:t>10-03-2026</a:t>
            </a:fld>
            <a:endParaRPr lang="en-IN"/>
          </a:p>
        </p:txBody>
      </p:sp>
      <p:sp>
        <p:nvSpPr>
          <p:cNvPr id="6" name="Footer Placeholder 5"/>
          <p:cNvSpPr>
            <a:spLocks noGrp="1"/>
          </p:cNvSpPr>
          <p:nvPr>
            <p:ph type="ftr" sz="quarter" idx="11"/>
          </p:nvPr>
        </p:nvSpPr>
        <p:spPr>
          <a:xfrm>
            <a:off x="1447382" y="318640"/>
            <a:ext cx="5541004" cy="320931"/>
          </a:xfrm>
        </p:spPr>
        <p:txBody>
          <a:bodyPr/>
          <a:lstStyle/>
          <a:p>
            <a:endParaRPr lang="en-IN"/>
          </a:p>
        </p:txBody>
      </p:sp>
      <p:sp>
        <p:nvSpPr>
          <p:cNvPr id="7" name="Slide Number Placeholder 6"/>
          <p:cNvSpPr>
            <a:spLocks noGrp="1"/>
          </p:cNvSpPr>
          <p:nvPr>
            <p:ph type="sldNum" sz="quarter" idx="12"/>
          </p:nvPr>
        </p:nvSpPr>
        <p:spPr/>
        <p:txBody>
          <a:bodyPr/>
          <a:lstStyle/>
          <a:p>
            <a:fld id="{46DA3965-441E-4BFA-9CC1-9711445F45FC}" type="slidenum">
              <a:rPr lang="en-IN" smtClean="0"/>
              <a:t>‹#›</a:t>
            </a:fld>
            <a:endParaRPr lang="en-IN"/>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68293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1A2B897-95DC-43F6-85F9-5FFCE50BB4A9}" type="datetimeFigureOut">
              <a:rPr lang="en-IN" smtClean="0"/>
              <a:t>10-03-2026</a:t>
            </a:fld>
            <a:endParaRPr lang="en-IN"/>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6DA3965-441E-4BFA-9CC1-9711445F45FC}" type="slidenum">
              <a:rPr lang="en-IN" smtClean="0"/>
              <a:t>‹#›</a:t>
            </a:fld>
            <a:endParaRPr lang="en-IN"/>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179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0C76B-D315-C672-5BE9-E83EC3909EDE}"/>
              </a:ext>
            </a:extLst>
          </p:cNvPr>
          <p:cNvSpPr>
            <a:spLocks noGrp="1"/>
          </p:cNvSpPr>
          <p:nvPr>
            <p:ph type="ctrTitle"/>
          </p:nvPr>
        </p:nvSpPr>
        <p:spPr/>
        <p:txBody>
          <a:bodyPr>
            <a:normAutofit fontScale="90000"/>
          </a:bodyPr>
          <a:lstStyle/>
          <a:p>
            <a:pPr algn="ctr"/>
            <a:r>
              <a:rPr lang="en-IN" dirty="0">
                <a:latin typeface="Algerian" panose="04020705040A02060702" pitchFamily="82" charset="0"/>
              </a:rPr>
              <a:t>INSTRUMENTATION OF  </a:t>
            </a:r>
            <a:br>
              <a:rPr lang="en-IN" dirty="0">
                <a:latin typeface="Algerian" panose="04020705040A02060702" pitchFamily="82" charset="0"/>
              </a:rPr>
            </a:br>
            <a:r>
              <a:rPr lang="en-IN" dirty="0">
                <a:latin typeface="Algerian" panose="04020705040A02060702" pitchFamily="82" charset="0"/>
              </a:rPr>
              <a:t>Infra red </a:t>
            </a:r>
            <a:r>
              <a:rPr lang="en-IN" dirty="0" err="1">
                <a:latin typeface="Algerian" panose="04020705040A02060702" pitchFamily="82" charset="0"/>
              </a:rPr>
              <a:t>spectrophotometeR</a:t>
            </a:r>
            <a:endParaRPr lang="en-IN" dirty="0">
              <a:latin typeface="Algerian" panose="04020705040A02060702" pitchFamily="82" charset="0"/>
            </a:endParaRPr>
          </a:p>
        </p:txBody>
      </p:sp>
      <p:sp>
        <p:nvSpPr>
          <p:cNvPr id="3" name="Subtitle 2">
            <a:extLst>
              <a:ext uri="{FF2B5EF4-FFF2-40B4-BE49-F238E27FC236}">
                <a16:creationId xmlns:a16="http://schemas.microsoft.com/office/drawing/2014/main" id="{A9E7B830-20A7-0B2C-0AD1-9E220D46AF22}"/>
              </a:ext>
            </a:extLst>
          </p:cNvPr>
          <p:cNvSpPr>
            <a:spLocks noGrp="1"/>
          </p:cNvSpPr>
          <p:nvPr>
            <p:ph type="subTitle" idx="1"/>
          </p:nvPr>
        </p:nvSpPr>
        <p:spPr>
          <a:xfrm>
            <a:off x="1886321" y="3868661"/>
            <a:ext cx="8637072" cy="1976967"/>
          </a:xfrm>
        </p:spPr>
        <p:txBody>
          <a:bodyPr>
            <a:normAutofit fontScale="62500" lnSpcReduction="20000"/>
          </a:bodyPr>
          <a:lstStyle/>
          <a:p>
            <a:pPr algn="ctr"/>
            <a:r>
              <a:rPr lang="en-IN" sz="5000" dirty="0"/>
              <a:t>Samreen Begum</a:t>
            </a:r>
          </a:p>
          <a:p>
            <a:pPr algn="ctr"/>
            <a:r>
              <a:rPr lang="en-IN" sz="5000" dirty="0"/>
              <a:t>Assistant professor</a:t>
            </a:r>
          </a:p>
          <a:p>
            <a:pPr algn="ctr"/>
            <a:r>
              <a:rPr lang="en-IN" sz="5000" dirty="0" err="1"/>
              <a:t>M.Pharm</a:t>
            </a:r>
            <a:r>
              <a:rPr lang="en-IN" sz="5000" dirty="0"/>
              <a:t> (Pharmaceutical analysis)</a:t>
            </a:r>
          </a:p>
          <a:p>
            <a:endParaRPr lang="en-IN" dirty="0"/>
          </a:p>
        </p:txBody>
      </p:sp>
    </p:spTree>
    <p:extLst>
      <p:ext uri="{BB962C8B-B14F-4D97-AF65-F5344CB8AC3E}">
        <p14:creationId xmlns:p14="http://schemas.microsoft.com/office/powerpoint/2010/main" val="1526577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A79CAD-F9EE-78B7-F969-C6AD6CE64ECA}"/>
              </a:ext>
            </a:extLst>
          </p:cNvPr>
          <p:cNvSpPr txBox="1"/>
          <p:nvPr/>
        </p:nvSpPr>
        <p:spPr>
          <a:xfrm>
            <a:off x="816429" y="402495"/>
            <a:ext cx="10635342" cy="3892861"/>
          </a:xfrm>
          <a:prstGeom prst="rect">
            <a:avLst/>
          </a:prstGeom>
          <a:noFill/>
        </p:spPr>
        <p:txBody>
          <a:bodyPr wrap="square">
            <a:spAutoFit/>
          </a:bodyPr>
          <a:lstStyle/>
          <a:p>
            <a:pPr>
              <a:lnSpc>
                <a:spcPct val="150000"/>
              </a:lnSpc>
              <a:buNone/>
            </a:pPr>
            <a:r>
              <a:rPr lang="en-US" sz="2800" b="1" dirty="0">
                <a:latin typeface="Times New Roman" panose="02020603050405020304" pitchFamily="18" charset="0"/>
                <a:cs typeface="Times New Roman" panose="02020603050405020304" pitchFamily="18" charset="0"/>
              </a:rPr>
              <a:t>Advantages over Prism Monochromator:</a:t>
            </a:r>
            <a:endParaRPr lang="en-US" sz="2800" dirty="0">
              <a:latin typeface="Times New Roman" panose="02020603050405020304" pitchFamily="18" charset="0"/>
              <a:cs typeface="Times New Roman" panose="02020603050405020304" pitchFamily="18" charset="0"/>
            </a:endParaRPr>
          </a:p>
          <a:p>
            <a:pPr>
              <a:lnSpc>
                <a:spcPct val="150000"/>
              </a:lnSpc>
              <a:buFont typeface="+mj-lt"/>
              <a:buAutoNum type="arabicPeriod"/>
            </a:pPr>
            <a:r>
              <a:rPr lang="en-US" sz="2800" dirty="0">
                <a:latin typeface="Times New Roman" panose="02020603050405020304" pitchFamily="18" charset="0"/>
                <a:cs typeface="Times New Roman" panose="02020603050405020304" pitchFamily="18" charset="0"/>
              </a:rPr>
              <a:t>Not affected by moisture – materials like aluminum can be used, unlike metal salt prisms (NaCl, KBr).</a:t>
            </a:r>
          </a:p>
          <a:p>
            <a:pPr>
              <a:lnSpc>
                <a:spcPct val="150000"/>
              </a:lnSpc>
              <a:buFont typeface="+mj-lt"/>
              <a:buAutoNum type="arabicPeriod"/>
            </a:pPr>
            <a:r>
              <a:rPr lang="en-US" sz="2800" dirty="0">
                <a:latin typeface="Times New Roman" panose="02020603050405020304" pitchFamily="18" charset="0"/>
                <a:cs typeface="Times New Roman" panose="02020603050405020304" pitchFamily="18" charset="0"/>
              </a:rPr>
              <a:t>Covers a wide wavelength range effectively.</a:t>
            </a:r>
          </a:p>
          <a:p>
            <a:pPr>
              <a:lnSpc>
                <a:spcPct val="150000"/>
              </a:lnSpc>
              <a:buFont typeface="+mj-lt"/>
              <a:buAutoNum type="arabicPeriod"/>
            </a:pPr>
            <a:r>
              <a:rPr lang="en-US" sz="2800" dirty="0">
                <a:latin typeface="Times New Roman" panose="02020603050405020304" pitchFamily="18" charset="0"/>
                <a:cs typeface="Times New Roman" panose="02020603050405020304" pitchFamily="18" charset="0"/>
              </a:rPr>
              <a:t>Can be used with small prisms (as </a:t>
            </a:r>
            <a:r>
              <a:rPr lang="en-US" sz="2800" i="1" dirty="0">
                <a:latin typeface="Times New Roman" panose="02020603050405020304" pitchFamily="18" charset="0"/>
                <a:cs typeface="Times New Roman" panose="02020603050405020304" pitchFamily="18" charset="0"/>
              </a:rPr>
              <a:t>order sorters</a:t>
            </a:r>
            <a:r>
              <a:rPr lang="en-US" sz="2800" dirty="0">
                <a:latin typeface="Times New Roman" panose="02020603050405020304" pitchFamily="18" charset="0"/>
                <a:cs typeface="Times New Roman" panose="02020603050405020304" pitchFamily="18" charset="0"/>
              </a:rPr>
              <a:t>) or filters to improve range and precision.</a:t>
            </a:r>
          </a:p>
        </p:txBody>
      </p:sp>
    </p:spTree>
    <p:extLst>
      <p:ext uri="{BB962C8B-B14F-4D97-AF65-F5344CB8AC3E}">
        <p14:creationId xmlns:p14="http://schemas.microsoft.com/office/powerpoint/2010/main" val="2119832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5CAC73-C5DA-F0E1-FC42-E15DC91538AC}"/>
              </a:ext>
            </a:extLst>
          </p:cNvPr>
          <p:cNvSpPr txBox="1"/>
          <p:nvPr/>
        </p:nvSpPr>
        <p:spPr>
          <a:xfrm>
            <a:off x="391886" y="247080"/>
            <a:ext cx="10820400" cy="5176161"/>
          </a:xfrm>
          <a:prstGeom prst="rect">
            <a:avLst/>
          </a:prstGeom>
          <a:noFill/>
        </p:spPr>
        <p:txBody>
          <a:bodyPr wrap="square">
            <a:spAutoFit/>
          </a:bodyPr>
          <a:lstStyle/>
          <a:p>
            <a:pPr>
              <a:lnSpc>
                <a:spcPct val="150000"/>
              </a:lnSpc>
              <a:buNone/>
            </a:pPr>
            <a:r>
              <a:rPr lang="en-US" sz="3200" b="1" dirty="0">
                <a:latin typeface="Times New Roman" panose="02020603050405020304" pitchFamily="18" charset="0"/>
                <a:cs typeface="Times New Roman" panose="02020603050405020304" pitchFamily="18" charset="0"/>
              </a:rPr>
              <a:t>Sample Cells and Sampling of Substances</a:t>
            </a:r>
          </a:p>
          <a:p>
            <a:pPr marL="457200" indent="-457200">
              <a:lnSpc>
                <a:spcPct val="150000"/>
              </a:lnSpc>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Infrared spectroscopy is used for solids, liquids, and gases.</a:t>
            </a:r>
          </a:p>
          <a:p>
            <a:pPr marL="457200" indent="-457200">
              <a:lnSpc>
                <a:spcPct val="150000"/>
              </a:lnSpc>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Each requires special handling.</a:t>
            </a:r>
          </a:p>
          <a:p>
            <a:pPr marL="457200" indent="-457200">
              <a:lnSpc>
                <a:spcPct val="150000"/>
              </a:lnSpc>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Common requirement: The sample container or material must be transparent to IR radiation.</a:t>
            </a:r>
          </a:p>
          <a:p>
            <a:pPr marL="457200" indent="-457200">
              <a:lnSpc>
                <a:spcPct val="150000"/>
              </a:lnSpc>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Typical materials used → NaCl, KBr, depending on the wavelength range.</a:t>
            </a:r>
          </a:p>
        </p:txBody>
      </p:sp>
    </p:spTree>
    <p:extLst>
      <p:ext uri="{BB962C8B-B14F-4D97-AF65-F5344CB8AC3E}">
        <p14:creationId xmlns:p14="http://schemas.microsoft.com/office/powerpoint/2010/main" val="619993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0889AB-9B3C-7CC9-ADDB-989F7F937853}"/>
              </a:ext>
            </a:extLst>
          </p:cNvPr>
          <p:cNvSpPr txBox="1"/>
          <p:nvPr/>
        </p:nvSpPr>
        <p:spPr>
          <a:xfrm>
            <a:off x="0" y="0"/>
            <a:ext cx="12192000" cy="6771084"/>
          </a:xfrm>
          <a:prstGeom prst="rect">
            <a:avLst/>
          </a:prstGeom>
          <a:noFill/>
        </p:spPr>
        <p:txBody>
          <a:bodyPr wrap="square">
            <a:spAutoFit/>
          </a:bodyPr>
          <a:lstStyle/>
          <a:p>
            <a:pPr>
              <a:lnSpc>
                <a:spcPct val="150000"/>
              </a:lnSpc>
              <a:buNone/>
            </a:pPr>
            <a:r>
              <a:rPr lang="en-US" sz="2800" b="1" dirty="0">
                <a:latin typeface="Times New Roman" panose="02020603050405020304" pitchFamily="18" charset="0"/>
                <a:cs typeface="Times New Roman" panose="02020603050405020304" pitchFamily="18" charset="0"/>
              </a:rPr>
              <a:t>(a) Sampling of Solids</a:t>
            </a:r>
          </a:p>
          <a:p>
            <a:pPr>
              <a:lnSpc>
                <a:spcPct val="150000"/>
              </a:lnSpc>
              <a:buNone/>
            </a:pPr>
            <a:r>
              <a:rPr lang="en-US" sz="2800" dirty="0">
                <a:latin typeface="Times New Roman" panose="02020603050405020304" pitchFamily="18" charset="0"/>
                <a:cs typeface="Times New Roman" panose="02020603050405020304" pitchFamily="18" charset="0"/>
              </a:rPr>
              <a:t>Four common techniques are used.</a:t>
            </a:r>
          </a:p>
          <a:p>
            <a:pPr>
              <a:lnSpc>
                <a:spcPct val="150000"/>
              </a:lnSpc>
              <a:buNone/>
            </a:pP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i</a:t>
            </a:r>
            <a:r>
              <a:rPr lang="en-US" sz="2800" b="1" dirty="0">
                <a:latin typeface="Times New Roman" panose="02020603050405020304" pitchFamily="18" charset="0"/>
                <a:cs typeface="Times New Roman" panose="02020603050405020304" pitchFamily="18" charset="0"/>
              </a:rPr>
              <a:t>) Solids Run in Solution</a:t>
            </a: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 drop of the solution is placed on an alkali metal disk and the solvent allowed to evaporate, leaving a thin film of the solute, or the entire solution is placed in a liquid sample cell. </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If the solution of solid can be prepared in a suitable solvent then the solution is run in one of the cells for liquids. </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But this method cannot be used for all solids because suitable solvents are limited in number and there is no single solvent which is transparent throughout the IR region.</a:t>
            </a:r>
          </a:p>
          <a:p>
            <a:r>
              <a:rPr lang="en-US" sz="2800" dirty="0">
                <a:latin typeface="Times New Roman" panose="02020603050405020304" pitchFamily="18" charset="0"/>
                <a:cs typeface="Times New Roman" panose="02020603050405020304" pitchFamily="18" charset="0"/>
              </a:rPr>
              <a:t>When the investigating solids are in solutions, the absorption due to solvent has to be compensated by keeping the solvent in a cell of same thickness as that containing the sample, in the path of the reference beam of double-beam spectrometer.</a:t>
            </a:r>
          </a:p>
        </p:txBody>
      </p:sp>
    </p:spTree>
    <p:extLst>
      <p:ext uri="{BB962C8B-B14F-4D97-AF65-F5344CB8AC3E}">
        <p14:creationId xmlns:p14="http://schemas.microsoft.com/office/powerpoint/2010/main" val="434980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70C9DC-4632-C48E-ADE5-6035147B8C06}"/>
              </a:ext>
            </a:extLst>
          </p:cNvPr>
          <p:cNvSpPr txBox="1"/>
          <p:nvPr/>
        </p:nvSpPr>
        <p:spPr>
          <a:xfrm>
            <a:off x="261256" y="1088571"/>
            <a:ext cx="11560630" cy="3970318"/>
          </a:xfrm>
          <a:prstGeom prst="rect">
            <a:avLst/>
          </a:prstGeom>
          <a:noFill/>
        </p:spPr>
        <p:txBody>
          <a:bodyPr wrap="square">
            <a:spAutoFit/>
          </a:bodyPr>
          <a:lstStyle/>
          <a:p>
            <a:pPr>
              <a:buNone/>
            </a:pPr>
            <a:r>
              <a:rPr lang="en-US" sz="2800" b="1" dirty="0"/>
              <a:t>ii)Solid Films</a:t>
            </a:r>
            <a:endParaRPr lang="en-US" sz="2800" dirty="0"/>
          </a:p>
          <a:p>
            <a:pPr marL="457200" indent="-457200">
              <a:buFont typeface="Wingdings" panose="05000000000000000000" pitchFamily="2" charset="2"/>
              <a:buChar char="Ø"/>
            </a:pPr>
            <a:r>
              <a:rPr lang="en-US" sz="2800" dirty="0"/>
              <a:t>The amorphous solid sample is deposited as a thin film on the surface of KBr or NaCl cell by evaporation of its solution of the solid.</a:t>
            </a:r>
          </a:p>
          <a:p>
            <a:pPr marL="457200" indent="-457200">
              <a:buFont typeface="Wingdings" panose="05000000000000000000" pitchFamily="2" charset="2"/>
              <a:buChar char="Ø"/>
            </a:pPr>
            <a:r>
              <a:rPr lang="en-US" sz="2800" dirty="0"/>
              <a:t>Rapid and </a:t>
            </a:r>
            <a:r>
              <a:rPr lang="en-US" sz="2400" dirty="0"/>
              <a:t>simple</a:t>
            </a:r>
            <a:r>
              <a:rPr lang="en-US" sz="2800" dirty="0"/>
              <a:t> method for qualitative analysis, but not suitable for quantitative studies.</a:t>
            </a:r>
          </a:p>
          <a:p>
            <a:r>
              <a:rPr lang="en-US" sz="2800" b="1" dirty="0"/>
              <a:t>iii)Mull Technique</a:t>
            </a:r>
          </a:p>
          <a:p>
            <a:pPr marL="457200" indent="-457200">
              <a:buFont typeface="Wingdings" panose="05000000000000000000" pitchFamily="2" charset="2"/>
              <a:buChar char="Ø"/>
            </a:pPr>
            <a:r>
              <a:rPr lang="en-US" sz="2800" dirty="0"/>
              <a:t>Finely ground solid is mixed with </a:t>
            </a:r>
            <a:r>
              <a:rPr lang="en-US" sz="2800" dirty="0" err="1"/>
              <a:t>Nujol</a:t>
            </a:r>
            <a:r>
              <a:rPr lang="en-US" sz="2800" dirty="0"/>
              <a:t> (mineral oil) to make a thick paste.</a:t>
            </a:r>
          </a:p>
          <a:p>
            <a:pPr marL="457200" indent="-457200">
              <a:buFont typeface="Wingdings" panose="05000000000000000000" pitchFamily="2" charset="2"/>
              <a:buChar char="Ø"/>
            </a:pPr>
            <a:r>
              <a:rPr lang="en-US" sz="2800" dirty="0"/>
              <a:t>The paste is spread between IR transmitting windows and the spectrum is recorded.</a:t>
            </a:r>
          </a:p>
        </p:txBody>
      </p:sp>
    </p:spTree>
    <p:extLst>
      <p:ext uri="{BB962C8B-B14F-4D97-AF65-F5344CB8AC3E}">
        <p14:creationId xmlns:p14="http://schemas.microsoft.com/office/powerpoint/2010/main" val="4039290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3F4454-6874-718E-2074-E76E2AB22F28}"/>
              </a:ext>
            </a:extLst>
          </p:cNvPr>
          <p:cNvPicPr>
            <a:picLocks noChangeAspect="1"/>
          </p:cNvPicPr>
          <p:nvPr/>
        </p:nvPicPr>
        <p:blipFill>
          <a:blip r:embed="rId2"/>
          <a:stretch>
            <a:fillRect/>
          </a:stretch>
        </p:blipFill>
        <p:spPr>
          <a:xfrm>
            <a:off x="8202125" y="332943"/>
            <a:ext cx="3734321" cy="3096057"/>
          </a:xfrm>
          <a:prstGeom prst="rect">
            <a:avLst/>
          </a:prstGeom>
        </p:spPr>
      </p:pic>
      <p:sp>
        <p:nvSpPr>
          <p:cNvPr id="5" name="TextBox 4">
            <a:extLst>
              <a:ext uri="{FF2B5EF4-FFF2-40B4-BE49-F238E27FC236}">
                <a16:creationId xmlns:a16="http://schemas.microsoft.com/office/drawing/2014/main" id="{C2547E98-DC33-CAC0-29C5-B3DCEC38A896}"/>
              </a:ext>
            </a:extLst>
          </p:cNvPr>
          <p:cNvSpPr txBox="1"/>
          <p:nvPr/>
        </p:nvSpPr>
        <p:spPr>
          <a:xfrm>
            <a:off x="429725" y="376486"/>
            <a:ext cx="7310017" cy="5262979"/>
          </a:xfrm>
          <a:prstGeom prst="rect">
            <a:avLst/>
          </a:prstGeom>
          <a:noFill/>
        </p:spPr>
        <p:txBody>
          <a:bodyPr wrap="square">
            <a:spAutoFit/>
          </a:bodyPr>
          <a:lstStyle/>
          <a:p>
            <a:pPr marL="457200" indent="-457200">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Nujol</a:t>
            </a:r>
            <a:r>
              <a:rPr lang="en-US" sz="2800" dirty="0">
                <a:latin typeface="Times New Roman" panose="02020603050405020304" pitchFamily="18" charset="0"/>
                <a:cs typeface="Times New Roman" panose="02020603050405020304" pitchFamily="18" charset="0"/>
              </a:rPr>
              <a:t> is transparent in most of the IR region but shows absorption peaks at 2915, 1462, 1376, and 719 cm⁻¹ (Fig. 3.11).</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Therefore, overlapping of absorption bands may occur.</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Can be used with hexachlorobutadiene (absorbs at different regions: 1630–1510, 1200–1140, and 1010–760 cm⁻¹) to avoid overlap.</a:t>
            </a:r>
          </a:p>
          <a:p>
            <a:r>
              <a:rPr lang="en-US" sz="2800" b="1" dirty="0">
                <a:latin typeface="Times New Roman" panose="02020603050405020304" pitchFamily="18" charset="0"/>
                <a:cs typeface="Times New Roman" panose="02020603050405020304" pitchFamily="18" charset="0"/>
              </a:rPr>
              <a:t>Use:</a:t>
            </a:r>
            <a:r>
              <a:rPr lang="en-US" sz="2800" dirty="0">
                <a:latin typeface="Times New Roman" panose="02020603050405020304" pitchFamily="18" charset="0"/>
                <a:cs typeface="Times New Roman" panose="02020603050405020304" pitchFamily="18" charset="0"/>
              </a:rPr>
              <a:t> Qualitative analysis only.</a:t>
            </a:r>
          </a:p>
          <a:p>
            <a:r>
              <a:rPr lang="en-US" sz="2800" b="1" dirty="0">
                <a:latin typeface="Times New Roman" panose="02020603050405020304" pitchFamily="18" charset="0"/>
                <a:cs typeface="Times New Roman" panose="02020603050405020304" pitchFamily="18" charset="0"/>
              </a:rPr>
              <a:t>Limitation:</a:t>
            </a:r>
            <a:r>
              <a:rPr lang="en-US" sz="2800" dirty="0">
                <a:latin typeface="Times New Roman" panose="02020603050405020304" pitchFamily="18" charset="0"/>
                <a:cs typeface="Times New Roman" panose="02020603050405020304" pitchFamily="18" charset="0"/>
              </a:rPr>
              <a:t> Not suitable for quantitative studies due to interference from </a:t>
            </a:r>
            <a:r>
              <a:rPr lang="en-US" sz="2800" dirty="0" err="1">
                <a:latin typeface="Times New Roman" panose="02020603050405020304" pitchFamily="18" charset="0"/>
                <a:cs typeface="Times New Roman" panose="02020603050405020304" pitchFamily="18" charset="0"/>
              </a:rPr>
              <a:t>Nujol</a:t>
            </a:r>
            <a:r>
              <a:rPr lang="en-US" sz="2800" dirty="0">
                <a:latin typeface="Times New Roman" panose="02020603050405020304" pitchFamily="18" charset="0"/>
                <a:cs typeface="Times New Roman" panose="02020603050405020304" pitchFamily="18" charset="0"/>
              </a:rPr>
              <a:t> bands</a:t>
            </a:r>
          </a:p>
        </p:txBody>
      </p:sp>
    </p:spTree>
    <p:extLst>
      <p:ext uri="{BB962C8B-B14F-4D97-AF65-F5344CB8AC3E}">
        <p14:creationId xmlns:p14="http://schemas.microsoft.com/office/powerpoint/2010/main" val="3833971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06E99F-A1E9-8EF3-A23B-42911DADD608}"/>
              </a:ext>
            </a:extLst>
          </p:cNvPr>
          <p:cNvSpPr txBox="1"/>
          <p:nvPr/>
        </p:nvSpPr>
        <p:spPr>
          <a:xfrm>
            <a:off x="146957" y="903515"/>
            <a:ext cx="11898086" cy="4832092"/>
          </a:xfrm>
          <a:prstGeom prst="rect">
            <a:avLst/>
          </a:prstGeom>
          <a:noFill/>
        </p:spPr>
        <p:txBody>
          <a:bodyPr wrap="square">
            <a:spAutoFit/>
          </a:bodyPr>
          <a:lstStyle/>
          <a:p>
            <a:pPr>
              <a:buNone/>
            </a:pPr>
            <a:r>
              <a:rPr lang="en-US" sz="2800" b="1" dirty="0">
                <a:latin typeface="Times New Roman" panose="02020603050405020304" pitchFamily="18" charset="0"/>
                <a:cs typeface="Times New Roman" panose="02020603050405020304" pitchFamily="18" charset="0"/>
              </a:rPr>
              <a:t>(iv) Pressed Pellet Technique</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Finely ground solid sample mixed with ~100 times its weight of powdered KBr.</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Mixture is compressed under high pressure (~25,000 psi) to form a thin pellet (1–2 mm thick, 1 cm diameter).</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 KBr pellet is transparent to IR radiation and used directly in the spectrometer.</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Mixture (KBr + sample) placed in a steel cylinder.</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Tightened to form a disc.</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 sample pellet is placed in the sample beam path; a blank KBr disc is placed in the reference beam path.</a:t>
            </a:r>
          </a:p>
        </p:txBody>
      </p:sp>
    </p:spTree>
    <p:extLst>
      <p:ext uri="{BB962C8B-B14F-4D97-AF65-F5344CB8AC3E}">
        <p14:creationId xmlns:p14="http://schemas.microsoft.com/office/powerpoint/2010/main" val="3117938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ED3E16-DA6A-73C7-747A-68C39721F103}"/>
              </a:ext>
            </a:extLst>
          </p:cNvPr>
          <p:cNvSpPr txBox="1"/>
          <p:nvPr/>
        </p:nvSpPr>
        <p:spPr>
          <a:xfrm>
            <a:off x="772886" y="385580"/>
            <a:ext cx="11419114" cy="2246769"/>
          </a:xfrm>
          <a:prstGeom prst="rect">
            <a:avLst/>
          </a:prstGeom>
          <a:noFill/>
        </p:spPr>
        <p:txBody>
          <a:bodyPr wrap="square">
            <a:spAutoFit/>
          </a:bodyPr>
          <a:lstStyle/>
          <a:p>
            <a:pPr>
              <a:buNone/>
            </a:pPr>
            <a:r>
              <a:rPr lang="en-US" sz="2800" b="1" dirty="0">
                <a:latin typeface="Times New Roman" panose="02020603050405020304" pitchFamily="18" charset="0"/>
                <a:cs typeface="Times New Roman" panose="02020603050405020304" pitchFamily="18" charset="0"/>
              </a:rPr>
              <a:t>Advantages </a:t>
            </a:r>
            <a:r>
              <a:rPr lang="en-US" sz="2800" dirty="0">
                <a:latin typeface="Times New Roman" panose="02020603050405020304" pitchFamily="18" charset="0"/>
                <a:cs typeface="Times New Roman" panose="02020603050405020304" pitchFamily="18" charset="0"/>
              </a:rPr>
              <a:t>over Mull Technique:</a:t>
            </a:r>
          </a:p>
          <a:p>
            <a:pPr>
              <a:buFont typeface="+mj-lt"/>
              <a:buAutoNum type="arabicPeriod"/>
            </a:pPr>
            <a:r>
              <a:rPr lang="en-US" sz="2800" dirty="0">
                <a:latin typeface="Times New Roman" panose="02020603050405020304" pitchFamily="18" charset="0"/>
                <a:cs typeface="Times New Roman" panose="02020603050405020304" pitchFamily="18" charset="0"/>
              </a:rPr>
              <a:t>No interference from mulling agents (</a:t>
            </a:r>
            <a:r>
              <a:rPr lang="en-US" sz="2800" dirty="0" err="1">
                <a:latin typeface="Times New Roman" panose="02020603050405020304" pitchFamily="18" charset="0"/>
                <a:cs typeface="Times New Roman" panose="02020603050405020304" pitchFamily="18" charset="0"/>
              </a:rPr>
              <a:t>Nujol</a:t>
            </a:r>
            <a:r>
              <a:rPr lang="en-US" sz="2800" dirty="0">
                <a:latin typeface="Times New Roman" panose="02020603050405020304" pitchFamily="18" charset="0"/>
                <a:cs typeface="Times New Roman" panose="02020603050405020304" pitchFamily="18" charset="0"/>
              </a:rPr>
              <a:t>).</a:t>
            </a:r>
          </a:p>
          <a:p>
            <a:pPr>
              <a:buFont typeface="+mj-lt"/>
              <a:buAutoNum type="arabicPeriod"/>
            </a:pPr>
            <a:r>
              <a:rPr lang="en-US" sz="2800" dirty="0">
                <a:latin typeface="Times New Roman" panose="02020603050405020304" pitchFamily="18" charset="0"/>
                <a:cs typeface="Times New Roman" panose="02020603050405020304" pitchFamily="18" charset="0"/>
              </a:rPr>
              <a:t>Long shelf life – KBr pellets can be stored.</a:t>
            </a:r>
          </a:p>
          <a:p>
            <a:pPr>
              <a:buFont typeface="+mj-lt"/>
              <a:buAutoNum type="arabicPeriod"/>
            </a:pPr>
            <a:r>
              <a:rPr lang="en-US" sz="2800" dirty="0">
                <a:latin typeface="Times New Roman" panose="02020603050405020304" pitchFamily="18" charset="0"/>
                <a:cs typeface="Times New Roman" panose="02020603050405020304" pitchFamily="18" charset="0"/>
              </a:rPr>
              <a:t>Adjustable sample concentration – allows quantitative analysis.</a:t>
            </a:r>
          </a:p>
          <a:p>
            <a:pPr>
              <a:buFont typeface="+mj-lt"/>
              <a:buAutoNum type="arabicPeriod"/>
            </a:pPr>
            <a:r>
              <a:rPr lang="en-US" sz="2800" dirty="0">
                <a:latin typeface="Times New Roman" panose="02020603050405020304" pitchFamily="18" charset="0"/>
                <a:cs typeface="Times New Roman" panose="02020603050405020304" pitchFamily="18" charset="0"/>
              </a:rPr>
              <a:t>Better resolution of IR spectra than with mulls.</a:t>
            </a:r>
          </a:p>
        </p:txBody>
      </p:sp>
      <p:pic>
        <p:nvPicPr>
          <p:cNvPr id="5" name="Picture 4">
            <a:extLst>
              <a:ext uri="{FF2B5EF4-FFF2-40B4-BE49-F238E27FC236}">
                <a16:creationId xmlns:a16="http://schemas.microsoft.com/office/drawing/2014/main" id="{CB503445-8848-8234-3227-7F7A52D81B6A}"/>
              </a:ext>
            </a:extLst>
          </p:cNvPr>
          <p:cNvPicPr>
            <a:picLocks noChangeAspect="1"/>
          </p:cNvPicPr>
          <p:nvPr/>
        </p:nvPicPr>
        <p:blipFill>
          <a:blip r:embed="rId2"/>
          <a:stretch>
            <a:fillRect/>
          </a:stretch>
        </p:blipFill>
        <p:spPr>
          <a:xfrm>
            <a:off x="1970637" y="2853193"/>
            <a:ext cx="5975934" cy="3761388"/>
          </a:xfrm>
          <a:prstGeom prst="rect">
            <a:avLst/>
          </a:prstGeom>
        </p:spPr>
      </p:pic>
    </p:spTree>
    <p:extLst>
      <p:ext uri="{BB962C8B-B14F-4D97-AF65-F5344CB8AC3E}">
        <p14:creationId xmlns:p14="http://schemas.microsoft.com/office/powerpoint/2010/main" val="1954307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7B63F8-2D41-A65D-A479-9442A98C4397}"/>
              </a:ext>
            </a:extLst>
          </p:cNvPr>
          <p:cNvSpPr txBox="1"/>
          <p:nvPr/>
        </p:nvSpPr>
        <p:spPr>
          <a:xfrm>
            <a:off x="381000" y="181098"/>
            <a:ext cx="11430000" cy="5693866"/>
          </a:xfrm>
          <a:prstGeom prst="rect">
            <a:avLst/>
          </a:prstGeom>
          <a:noFill/>
        </p:spPr>
        <p:txBody>
          <a:bodyPr wrap="square">
            <a:spAutoFit/>
          </a:bodyPr>
          <a:lstStyle/>
          <a:p>
            <a:pPr>
              <a:buNone/>
            </a:pPr>
            <a:r>
              <a:rPr lang="en-US" sz="2800" b="1" dirty="0">
                <a:latin typeface="Times New Roman" panose="02020603050405020304" pitchFamily="18" charset="0"/>
                <a:cs typeface="Times New Roman" panose="02020603050405020304" pitchFamily="18" charset="0"/>
              </a:rPr>
              <a:t>Disadvantages :</a:t>
            </a:r>
          </a:p>
          <a:p>
            <a:pPr marL="457200" indent="-457200">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Moisture Band:</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It always has a band at 3450 cm⁻¹ from the –OH group of moisture present (always) in the sample. Thus, care must be taken when studying the region of the OH band.</a:t>
            </a:r>
          </a:p>
          <a:p>
            <a:pPr marL="457200" indent="-457200">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Polymorphic Changes: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The high pressure used during pellet formation may cause polymorphic changes or crystallinity variations, especially in inorganic complexes. In some cases, bromide substitution for chloride may occur in inorganic samples.</a:t>
            </a:r>
          </a:p>
          <a:p>
            <a:pPr marL="457200" indent="-457200">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Unsuitable for Some Polymers: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This method is not successful for polymers that are difficult to grind with KBr.</a:t>
            </a:r>
          </a:p>
        </p:txBody>
      </p:sp>
      <p:sp>
        <p:nvSpPr>
          <p:cNvPr id="5" name="TextBox 4">
            <a:extLst>
              <a:ext uri="{FF2B5EF4-FFF2-40B4-BE49-F238E27FC236}">
                <a16:creationId xmlns:a16="http://schemas.microsoft.com/office/drawing/2014/main" id="{E7EFC94A-2812-69A7-CDBB-0235D15B2C16}"/>
              </a:ext>
            </a:extLst>
          </p:cNvPr>
          <p:cNvSpPr txBox="1"/>
          <p:nvPr/>
        </p:nvSpPr>
        <p:spPr>
          <a:xfrm>
            <a:off x="468086" y="5657671"/>
            <a:ext cx="10515600" cy="1200329"/>
          </a:xfrm>
          <a:prstGeom prst="rect">
            <a:avLst/>
          </a:prstGeom>
          <a:noFill/>
        </p:spPr>
        <p:txBody>
          <a:bodyPr wrap="square">
            <a:spAutoFit/>
          </a:bodyPr>
          <a:lstStyle/>
          <a:p>
            <a:r>
              <a:rPr lang="en-US" sz="2400" dirty="0"/>
              <a:t>From the above, it can be concluded that </a:t>
            </a:r>
            <a:r>
              <a:rPr lang="en-US" sz="2400" b="1" dirty="0" err="1"/>
              <a:t>Nujol</a:t>
            </a:r>
            <a:r>
              <a:rPr lang="en-US" sz="2400" b="1" dirty="0"/>
              <a:t> Mull method</a:t>
            </a:r>
            <a:r>
              <a:rPr lang="en-US" sz="2400" dirty="0"/>
              <a:t> is preferable for </a:t>
            </a:r>
            <a:r>
              <a:rPr lang="en-US" sz="2400" b="1" dirty="0"/>
              <a:t>crystalline compounds</a:t>
            </a:r>
            <a:r>
              <a:rPr lang="en-US" sz="2400" dirty="0"/>
              <a:t> (including complexes), and </a:t>
            </a:r>
            <a:r>
              <a:rPr lang="en-US" sz="2400" b="1" dirty="0"/>
              <a:t>KBr pellet method</a:t>
            </a:r>
            <a:r>
              <a:rPr lang="en-US" sz="2400" dirty="0"/>
              <a:t> may be reserved for </a:t>
            </a:r>
            <a:r>
              <a:rPr lang="en-US" sz="2400" b="1" dirty="0"/>
              <a:t>non-crystalline solids</a:t>
            </a:r>
            <a:r>
              <a:rPr lang="en-US" sz="2400" dirty="0"/>
              <a:t>.</a:t>
            </a:r>
            <a:endParaRPr lang="en-IN" sz="2400" dirty="0"/>
          </a:p>
        </p:txBody>
      </p:sp>
    </p:spTree>
    <p:extLst>
      <p:ext uri="{BB962C8B-B14F-4D97-AF65-F5344CB8AC3E}">
        <p14:creationId xmlns:p14="http://schemas.microsoft.com/office/powerpoint/2010/main" val="813566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FA1AE0-1035-9C72-31C2-E3B38DCB0459}"/>
              </a:ext>
            </a:extLst>
          </p:cNvPr>
          <p:cNvSpPr txBox="1"/>
          <p:nvPr/>
        </p:nvSpPr>
        <p:spPr>
          <a:xfrm>
            <a:off x="555171" y="536139"/>
            <a:ext cx="11277600" cy="3046988"/>
          </a:xfrm>
          <a:prstGeom prst="rect">
            <a:avLst/>
          </a:prstGeom>
          <a:noFill/>
        </p:spPr>
        <p:txBody>
          <a:bodyPr wrap="square">
            <a:spAutoFit/>
          </a:bodyPr>
          <a:lstStyle/>
          <a:p>
            <a:pPr>
              <a:buNone/>
            </a:pPr>
            <a:r>
              <a:rPr lang="en-US" sz="2400" b="1" dirty="0">
                <a:latin typeface="Times New Roman" panose="02020603050405020304" pitchFamily="18" charset="0"/>
                <a:cs typeface="Times New Roman" panose="02020603050405020304" pitchFamily="18" charset="0"/>
              </a:rPr>
              <a:t>(b) Sampling of Liquids</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Liquids at room temperature are usually placed directly (without preparation) into rectangular cells made of NaCl, KBr, or </a:t>
            </a:r>
            <a:r>
              <a:rPr lang="en-US" sz="2400" dirty="0" err="1">
                <a:latin typeface="Times New Roman" panose="02020603050405020304" pitchFamily="18" charset="0"/>
                <a:cs typeface="Times New Roman" panose="02020603050405020304" pitchFamily="18" charset="0"/>
              </a:rPr>
              <a:t>ThBr</a:t>
            </a:r>
            <a:r>
              <a:rPr lang="en-US" sz="2400" dirty="0">
                <a:latin typeface="Times New Roman" panose="02020603050405020304" pitchFamily="18" charset="0"/>
                <a:cs typeface="Times New Roman" panose="02020603050405020304" pitchFamily="18" charset="0"/>
              </a:rPr>
              <a:t> and their IR spectra are obtained directly(Fig. 3.13).</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sample thickness should be adjusted so that transmittance lies between 15–20%, representing a thin layer of 0.01–0.05 mm.</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If a cell has good quality windows, flat and parallel, its thickness </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in cm can be calculated using the equation:</a:t>
            </a:r>
          </a:p>
        </p:txBody>
      </p:sp>
      <p:pic>
        <p:nvPicPr>
          <p:cNvPr id="5" name="Picture 4">
            <a:extLst>
              <a:ext uri="{FF2B5EF4-FFF2-40B4-BE49-F238E27FC236}">
                <a16:creationId xmlns:a16="http://schemas.microsoft.com/office/drawing/2014/main" id="{6DC1CBCF-86BC-1EC9-3F03-27B1599FE51E}"/>
              </a:ext>
            </a:extLst>
          </p:cNvPr>
          <p:cNvPicPr>
            <a:picLocks noChangeAspect="1"/>
          </p:cNvPicPr>
          <p:nvPr/>
        </p:nvPicPr>
        <p:blipFill>
          <a:blip r:embed="rId2"/>
          <a:stretch>
            <a:fillRect/>
          </a:stretch>
        </p:blipFill>
        <p:spPr>
          <a:xfrm>
            <a:off x="8033467" y="3180374"/>
            <a:ext cx="3829584" cy="3572374"/>
          </a:xfrm>
          <a:prstGeom prst="rect">
            <a:avLst/>
          </a:prstGeom>
        </p:spPr>
      </p:pic>
      <p:pic>
        <p:nvPicPr>
          <p:cNvPr id="7" name="Picture 6">
            <a:extLst>
              <a:ext uri="{FF2B5EF4-FFF2-40B4-BE49-F238E27FC236}">
                <a16:creationId xmlns:a16="http://schemas.microsoft.com/office/drawing/2014/main" id="{6B2AA8A5-F859-63C1-7619-46BB773C114D}"/>
              </a:ext>
            </a:extLst>
          </p:cNvPr>
          <p:cNvPicPr>
            <a:picLocks noChangeAspect="1"/>
          </p:cNvPicPr>
          <p:nvPr/>
        </p:nvPicPr>
        <p:blipFill>
          <a:blip r:embed="rId3"/>
          <a:stretch>
            <a:fillRect/>
          </a:stretch>
        </p:blipFill>
        <p:spPr>
          <a:xfrm>
            <a:off x="3297087" y="3570382"/>
            <a:ext cx="2743583" cy="771633"/>
          </a:xfrm>
          <a:prstGeom prst="rect">
            <a:avLst/>
          </a:prstGeom>
        </p:spPr>
      </p:pic>
      <p:sp>
        <p:nvSpPr>
          <p:cNvPr id="9" name="TextBox 8">
            <a:extLst>
              <a:ext uri="{FF2B5EF4-FFF2-40B4-BE49-F238E27FC236}">
                <a16:creationId xmlns:a16="http://schemas.microsoft.com/office/drawing/2014/main" id="{C28F7580-C1C4-70E8-A311-AC5066F63ED1}"/>
              </a:ext>
            </a:extLst>
          </p:cNvPr>
          <p:cNvSpPr txBox="1"/>
          <p:nvPr/>
        </p:nvSpPr>
        <p:spPr>
          <a:xfrm>
            <a:off x="555171" y="3644205"/>
            <a:ext cx="6651172" cy="3108543"/>
          </a:xfrm>
          <a:prstGeom prst="rect">
            <a:avLst/>
          </a:prstGeom>
          <a:noFill/>
        </p:spPr>
        <p:txBody>
          <a:bodyPr wrap="square">
            <a:spAutoFit/>
          </a:bodyPr>
          <a:lstStyle/>
          <a:p>
            <a:pPr>
              <a:buNone/>
            </a:pPr>
            <a:r>
              <a:rPr lang="en-US" sz="2800" dirty="0">
                <a:latin typeface="Times New Roman" panose="02020603050405020304" pitchFamily="18" charset="0"/>
                <a:cs typeface="Times New Roman" panose="02020603050405020304" pitchFamily="18" charset="0"/>
              </a:rPr>
              <a:t>where</a:t>
            </a:r>
          </a:p>
          <a:p>
            <a:pPr>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 number of fringes between wave numbers </a:t>
            </a:r>
            <a:r>
              <a:rPr lang="en-US" sz="2800" i="1" dirty="0">
                <a:latin typeface="Times New Roman" panose="02020603050405020304" pitchFamily="18" charset="0"/>
                <a:cs typeface="Times New Roman" panose="02020603050405020304" pitchFamily="18" charset="0"/>
              </a:rPr>
              <a:t>v₁</a:t>
            </a:r>
            <a:r>
              <a:rPr lang="en-US" sz="2800" dirty="0">
                <a:latin typeface="Times New Roman" panose="02020603050405020304" pitchFamily="18" charset="0"/>
                <a:cs typeface="Times New Roman" panose="02020603050405020304" pitchFamily="18" charset="0"/>
              </a:rPr>
              <a:t> and </a:t>
            </a:r>
            <a:r>
              <a:rPr lang="en-US" sz="2800" i="1" dirty="0">
                <a:latin typeface="Times New Roman" panose="02020603050405020304" pitchFamily="18" charset="0"/>
                <a:cs typeface="Times New Roman" panose="02020603050405020304" pitchFamily="18" charset="0"/>
              </a:rPr>
              <a:t>v₂</a:t>
            </a:r>
            <a:r>
              <a:rPr lang="en-US" sz="2800" dirty="0">
                <a:latin typeface="Times New Roman" panose="02020603050405020304" pitchFamily="18" charset="0"/>
                <a:cs typeface="Times New Roman" panose="02020603050405020304" pitchFamily="18" charset="0"/>
              </a:rPr>
              <a:t>.</a:t>
            </a:r>
          </a:p>
          <a:p>
            <a:pPr>
              <a:buNone/>
            </a:pPr>
            <a:r>
              <a:rPr lang="en-US" sz="2800" dirty="0">
                <a:latin typeface="Times New Roman" panose="02020603050405020304" pitchFamily="18" charset="0"/>
                <a:cs typeface="Times New Roman" panose="02020603050405020304" pitchFamily="18" charset="0"/>
              </a:rPr>
              <a:t>For </a:t>
            </a:r>
            <a:r>
              <a:rPr lang="en-US" sz="2800" b="1" dirty="0">
                <a:latin typeface="Times New Roman" panose="02020603050405020304" pitchFamily="18" charset="0"/>
                <a:cs typeface="Times New Roman" panose="02020603050405020304" pitchFamily="18" charset="0"/>
              </a:rPr>
              <a:t>double-beam instruments</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matched cells</a:t>
            </a:r>
            <a:r>
              <a:rPr lang="en-US" sz="2800" dirty="0">
                <a:latin typeface="Times New Roman" panose="02020603050405020304" pitchFamily="18" charset="0"/>
                <a:cs typeface="Times New Roman" panose="02020603050405020304" pitchFamily="18" charset="0"/>
              </a:rPr>
              <a:t> are used — one with the sample and the other with solvent used in the sample. Both cells must have the same thickness.</a:t>
            </a:r>
          </a:p>
        </p:txBody>
      </p:sp>
    </p:spTree>
    <p:extLst>
      <p:ext uri="{BB962C8B-B14F-4D97-AF65-F5344CB8AC3E}">
        <p14:creationId xmlns:p14="http://schemas.microsoft.com/office/powerpoint/2010/main" val="4039982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180359-F5B7-A3DE-587E-FE77A0F4F982}"/>
              </a:ext>
            </a:extLst>
          </p:cNvPr>
          <p:cNvSpPr txBox="1"/>
          <p:nvPr/>
        </p:nvSpPr>
        <p:spPr>
          <a:xfrm>
            <a:off x="446314" y="461780"/>
            <a:ext cx="11364686" cy="2246769"/>
          </a:xfrm>
          <a:prstGeom prst="rect">
            <a:avLst/>
          </a:prstGeom>
          <a:noFill/>
        </p:spPr>
        <p:txBody>
          <a:bodyPr wrap="square">
            <a:spAutoFit/>
          </a:bodyPr>
          <a:lstStyle/>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All cells must be protected from moisture since salts like NaCl and KBr are water-soluble.</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Liquid samples should be dried before use.</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Quantitative IR analysis of liquids is less precise than in the UV/visible region due to uncertainty in thickness.</a:t>
            </a:r>
          </a:p>
        </p:txBody>
      </p:sp>
      <p:sp>
        <p:nvSpPr>
          <p:cNvPr id="5" name="TextBox 4">
            <a:extLst>
              <a:ext uri="{FF2B5EF4-FFF2-40B4-BE49-F238E27FC236}">
                <a16:creationId xmlns:a16="http://schemas.microsoft.com/office/drawing/2014/main" id="{3AA345A8-346A-62DA-423E-AE8501FEA362}"/>
              </a:ext>
            </a:extLst>
          </p:cNvPr>
          <p:cNvSpPr txBox="1"/>
          <p:nvPr/>
        </p:nvSpPr>
        <p:spPr>
          <a:xfrm>
            <a:off x="413657" y="2853775"/>
            <a:ext cx="11364686" cy="3539430"/>
          </a:xfrm>
          <a:prstGeom prst="rect">
            <a:avLst/>
          </a:prstGeom>
          <a:noFill/>
        </p:spPr>
        <p:txBody>
          <a:bodyPr wrap="square">
            <a:spAutoFit/>
          </a:bodyPr>
          <a:lstStyle/>
          <a:p>
            <a:pPr>
              <a:buNone/>
            </a:pPr>
            <a:r>
              <a:rPr lang="en-US" sz="2800" b="1" dirty="0"/>
              <a:t>(</a:t>
            </a:r>
            <a:r>
              <a:rPr lang="en-US" sz="2800" b="1" dirty="0">
                <a:latin typeface="Times New Roman" panose="02020603050405020304" pitchFamily="18" charset="0"/>
                <a:cs typeface="Times New Roman" panose="02020603050405020304" pitchFamily="18" charset="0"/>
              </a:rPr>
              <a:t>c) Sampling of Gases</a:t>
            </a:r>
          </a:p>
          <a:p>
            <a:pPr>
              <a:buNone/>
            </a:pPr>
            <a:r>
              <a:rPr lang="en-US" sz="2800" dirty="0">
                <a:latin typeface="Times New Roman" panose="02020603050405020304" pitchFamily="18" charset="0"/>
                <a:cs typeface="Times New Roman" panose="02020603050405020304" pitchFamily="18" charset="0"/>
              </a:rPr>
              <a:t>The gas sample cell is similar to the cell for liquid samples in as much as the surfaces in the light path are made of KBr, NaCl, and so on. </a:t>
            </a:r>
          </a:p>
          <a:p>
            <a:pPr>
              <a:buNone/>
            </a:pPr>
            <a:r>
              <a:rPr lang="en-US" sz="2800" dirty="0">
                <a:latin typeface="Times New Roman" panose="02020603050405020304" pitchFamily="18" charset="0"/>
                <a:cs typeface="Times New Roman" panose="02020603050405020304" pitchFamily="18" charset="0"/>
              </a:rPr>
              <a:t>To compensate for the small number of molecules of a sample that is contained in a gas, however, the cells are larger; usually they are about 10 cm long, but they may be up to 1 m long. Multiple reflections can be used to make the effective path length as long as 40 m, so that constituents of the gas can be determined. Such a cell is shown in Fig. 3.14.</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643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5F39D8-DD79-69E3-72D5-A79831476E8F}"/>
              </a:ext>
            </a:extLst>
          </p:cNvPr>
          <p:cNvSpPr txBox="1"/>
          <p:nvPr/>
        </p:nvSpPr>
        <p:spPr>
          <a:xfrm>
            <a:off x="664029" y="838820"/>
            <a:ext cx="11092542" cy="4435830"/>
          </a:xfrm>
          <a:prstGeom prst="rect">
            <a:avLst/>
          </a:prstGeom>
          <a:noFill/>
        </p:spPr>
        <p:txBody>
          <a:bodyPr wrap="square">
            <a:spAutoFit/>
          </a:bodyPr>
          <a:lstStyle/>
          <a:p>
            <a:pPr algn="just">
              <a:buNone/>
            </a:pPr>
            <a:r>
              <a:rPr lang="en-US" sz="3200" b="1" dirty="0">
                <a:latin typeface="Times New Roman" panose="02020603050405020304" pitchFamily="18" charset="0"/>
                <a:cs typeface="Times New Roman" panose="02020603050405020304" pitchFamily="18" charset="0"/>
              </a:rPr>
              <a:t>Instrumentation</a:t>
            </a:r>
            <a:endParaRPr lang="en-US" sz="3200" dirty="0">
              <a:latin typeface="Times New Roman" panose="02020603050405020304" pitchFamily="18" charset="0"/>
              <a:cs typeface="Times New Roman" panose="02020603050405020304" pitchFamily="18" charset="0"/>
            </a:endParaRPr>
          </a:p>
          <a:p>
            <a:pPr algn="just">
              <a:buNone/>
            </a:pPr>
            <a:r>
              <a:rPr lang="en-US" sz="3200" dirty="0">
                <a:latin typeface="Times New Roman" panose="02020603050405020304" pitchFamily="18" charset="0"/>
                <a:cs typeface="Times New Roman" panose="02020603050405020304" pitchFamily="18" charset="0"/>
              </a:rPr>
              <a:t>The main parts of an IR spectrophotometer are as follows:</a:t>
            </a:r>
          </a:p>
          <a:p>
            <a:pPr algn="just">
              <a:buNone/>
            </a:pPr>
            <a:endParaRPr lang="en-US" sz="3200" dirty="0">
              <a:latin typeface="Times New Roman" panose="02020603050405020304" pitchFamily="18" charset="0"/>
              <a:cs typeface="Times New Roman" panose="02020603050405020304" pitchFamily="18" charset="0"/>
            </a:endParaRPr>
          </a:p>
          <a:p>
            <a:pPr algn="just">
              <a:lnSpc>
                <a:spcPct val="150000"/>
              </a:lnSpc>
              <a:buFont typeface="+mj-lt"/>
              <a:buAutoNum type="arabicPeriod"/>
            </a:pPr>
            <a:r>
              <a:rPr lang="en-US" sz="3200" b="1" dirty="0">
                <a:latin typeface="Times New Roman" panose="02020603050405020304" pitchFamily="18" charset="0"/>
                <a:cs typeface="Times New Roman" panose="02020603050405020304" pitchFamily="18" charset="0"/>
              </a:rPr>
              <a:t>IR radiation sources</a:t>
            </a:r>
            <a:endParaRPr lang="en-US" sz="3200" dirty="0">
              <a:latin typeface="Times New Roman" panose="02020603050405020304" pitchFamily="18" charset="0"/>
              <a:cs typeface="Times New Roman" panose="02020603050405020304" pitchFamily="18" charset="0"/>
            </a:endParaRPr>
          </a:p>
          <a:p>
            <a:pPr algn="just">
              <a:lnSpc>
                <a:spcPct val="150000"/>
              </a:lnSpc>
              <a:buFont typeface="+mj-lt"/>
              <a:buAutoNum type="arabicPeriod"/>
            </a:pPr>
            <a:r>
              <a:rPr lang="en-US" sz="3200" b="1" dirty="0">
                <a:latin typeface="Times New Roman" panose="02020603050405020304" pitchFamily="18" charset="0"/>
                <a:cs typeface="Times New Roman" panose="02020603050405020304" pitchFamily="18" charset="0"/>
              </a:rPr>
              <a:t>Monochromators</a:t>
            </a:r>
            <a:endParaRPr lang="en-US" sz="3200" dirty="0">
              <a:latin typeface="Times New Roman" panose="02020603050405020304" pitchFamily="18" charset="0"/>
              <a:cs typeface="Times New Roman" panose="02020603050405020304" pitchFamily="18" charset="0"/>
            </a:endParaRPr>
          </a:p>
          <a:p>
            <a:pPr algn="just">
              <a:lnSpc>
                <a:spcPct val="150000"/>
              </a:lnSpc>
              <a:buFont typeface="+mj-lt"/>
              <a:buAutoNum type="arabicPeriod"/>
            </a:pPr>
            <a:r>
              <a:rPr lang="en-US" sz="3200" b="1" dirty="0">
                <a:latin typeface="Times New Roman" panose="02020603050405020304" pitchFamily="18" charset="0"/>
                <a:cs typeface="Times New Roman" panose="02020603050405020304" pitchFamily="18" charset="0"/>
              </a:rPr>
              <a:t>Sample cells and sampling of substances</a:t>
            </a:r>
            <a:endParaRPr lang="en-US" sz="3200" dirty="0">
              <a:latin typeface="Times New Roman" panose="02020603050405020304" pitchFamily="18" charset="0"/>
              <a:cs typeface="Times New Roman" panose="02020603050405020304" pitchFamily="18" charset="0"/>
            </a:endParaRPr>
          </a:p>
          <a:p>
            <a:pPr algn="just">
              <a:lnSpc>
                <a:spcPct val="150000"/>
              </a:lnSpc>
              <a:buFont typeface="+mj-lt"/>
              <a:buAutoNum type="arabicPeriod"/>
            </a:pPr>
            <a:r>
              <a:rPr lang="en-US" sz="3200" b="1" dirty="0">
                <a:latin typeface="Times New Roman" panose="02020603050405020304" pitchFamily="18" charset="0"/>
                <a:cs typeface="Times New Roman" panose="02020603050405020304" pitchFamily="18" charset="0"/>
              </a:rPr>
              <a:t>Detectors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313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833A28-CDA5-0148-C0DD-AE99A51568F8}"/>
              </a:ext>
            </a:extLst>
          </p:cNvPr>
          <p:cNvSpPr txBox="1"/>
          <p:nvPr/>
        </p:nvSpPr>
        <p:spPr>
          <a:xfrm>
            <a:off x="653142" y="649852"/>
            <a:ext cx="11538857" cy="2677656"/>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Requirements:</a:t>
            </a:r>
            <a:endParaRPr lang="en-US" sz="28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 gas must not react with window materials or reflective surfaces.</a:t>
            </a:r>
          </a:p>
          <a:p>
            <a:pPr marL="342900" indent="-3429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Moisture must be avoided, as its strong absorption bands at 3710 cm⁻¹ and 1625 cm⁻¹ interfere with analysis.</a:t>
            </a:r>
          </a:p>
          <a:p>
            <a:pPr marL="342900" indent="-3429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Windows and other IR components (especially salts) can be damaged by moisture.</a:t>
            </a:r>
          </a:p>
        </p:txBody>
      </p:sp>
      <p:pic>
        <p:nvPicPr>
          <p:cNvPr id="5" name="Picture 4">
            <a:extLst>
              <a:ext uri="{FF2B5EF4-FFF2-40B4-BE49-F238E27FC236}">
                <a16:creationId xmlns:a16="http://schemas.microsoft.com/office/drawing/2014/main" id="{29683E29-D426-453A-744E-09413B861D94}"/>
              </a:ext>
            </a:extLst>
          </p:cNvPr>
          <p:cNvPicPr>
            <a:picLocks noChangeAspect="1"/>
          </p:cNvPicPr>
          <p:nvPr/>
        </p:nvPicPr>
        <p:blipFill>
          <a:blip r:embed="rId2"/>
          <a:stretch>
            <a:fillRect/>
          </a:stretch>
        </p:blipFill>
        <p:spPr>
          <a:xfrm>
            <a:off x="1340424" y="3701626"/>
            <a:ext cx="8030696" cy="2829320"/>
          </a:xfrm>
          <a:prstGeom prst="rect">
            <a:avLst/>
          </a:prstGeom>
        </p:spPr>
      </p:pic>
    </p:spTree>
    <p:extLst>
      <p:ext uri="{BB962C8B-B14F-4D97-AF65-F5344CB8AC3E}">
        <p14:creationId xmlns:p14="http://schemas.microsoft.com/office/powerpoint/2010/main" val="800855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9AAF2C-48C0-3567-0311-3224D5EAD987}"/>
              </a:ext>
            </a:extLst>
          </p:cNvPr>
          <p:cNvSpPr txBox="1"/>
          <p:nvPr/>
        </p:nvSpPr>
        <p:spPr>
          <a:xfrm>
            <a:off x="449034" y="176324"/>
            <a:ext cx="10578193" cy="5187061"/>
          </a:xfrm>
          <a:prstGeom prst="rect">
            <a:avLst/>
          </a:prstGeom>
          <a:noFill/>
        </p:spPr>
        <p:txBody>
          <a:bodyPr wrap="square">
            <a:spAutoFit/>
          </a:bodyPr>
          <a:lstStyle/>
          <a:p>
            <a:pPr>
              <a:lnSpc>
                <a:spcPct val="150000"/>
              </a:lnSpc>
              <a:buNone/>
            </a:pPr>
            <a:r>
              <a:rPr lang="en-US" sz="2800" b="1" dirty="0"/>
              <a:t>DETECTORS</a:t>
            </a:r>
          </a:p>
          <a:p>
            <a:pPr>
              <a:lnSpc>
                <a:spcPct val="150000"/>
              </a:lnSpc>
              <a:buNone/>
            </a:pPr>
            <a:r>
              <a:rPr lang="en-US" sz="2800" b="1" dirty="0"/>
              <a:t>General Information</a:t>
            </a:r>
          </a:p>
          <a:p>
            <a:pPr>
              <a:lnSpc>
                <a:spcPct val="150000"/>
              </a:lnSpc>
              <a:buFont typeface="Arial" panose="020B0604020202020204" pitchFamily="34" charset="0"/>
              <a:buChar char="•"/>
            </a:pPr>
            <a:r>
              <a:rPr lang="en-US" sz="2800" dirty="0"/>
              <a:t>In the </a:t>
            </a:r>
            <a:r>
              <a:rPr lang="en-US" sz="2800" b="1" dirty="0"/>
              <a:t>near-infrared region</a:t>
            </a:r>
            <a:r>
              <a:rPr lang="en-US" sz="2800" dirty="0"/>
              <a:t>, photoconductivity cells are generally used.</a:t>
            </a:r>
          </a:p>
          <a:p>
            <a:pPr>
              <a:lnSpc>
                <a:spcPct val="150000"/>
              </a:lnSpc>
              <a:buFont typeface="Arial" panose="020B0604020202020204" pitchFamily="34" charset="0"/>
              <a:buChar char="•"/>
            </a:pPr>
            <a:r>
              <a:rPr lang="en-US" sz="2800" dirty="0"/>
              <a:t>For other IR regions, </a:t>
            </a:r>
            <a:r>
              <a:rPr lang="en-US" sz="2800" b="1" dirty="0"/>
              <a:t>thermal detectors</a:t>
            </a:r>
            <a:r>
              <a:rPr lang="en-US" sz="2800" dirty="0"/>
              <a:t> are preferred.</a:t>
            </a:r>
          </a:p>
          <a:p>
            <a:pPr>
              <a:lnSpc>
                <a:spcPct val="150000"/>
              </a:lnSpc>
              <a:buFont typeface="Arial" panose="020B0604020202020204" pitchFamily="34" charset="0"/>
              <a:buChar char="•"/>
            </a:pPr>
            <a:r>
              <a:rPr lang="en-US" sz="2800" dirty="0"/>
              <a:t>Thermal detectors respond to </a:t>
            </a:r>
            <a:r>
              <a:rPr lang="en-US" sz="2800" b="1" dirty="0"/>
              <a:t>all frequencies</a:t>
            </a:r>
            <a:r>
              <a:rPr lang="en-US" sz="2800" dirty="0"/>
              <a:t>.</a:t>
            </a:r>
          </a:p>
          <a:p>
            <a:pPr>
              <a:lnSpc>
                <a:spcPct val="150000"/>
              </a:lnSpc>
              <a:buFont typeface="Arial" panose="020B0604020202020204" pitchFamily="34" charset="0"/>
              <a:buChar char="•"/>
            </a:pPr>
            <a:r>
              <a:rPr lang="en-US" sz="2800" dirty="0"/>
              <a:t>Since IR radiation </a:t>
            </a:r>
            <a:r>
              <a:rPr lang="en-US" sz="2800" dirty="0">
                <a:latin typeface="Times New Roman" panose="02020603050405020304" pitchFamily="18" charset="0"/>
                <a:cs typeface="Times New Roman" panose="02020603050405020304" pitchFamily="18" charset="0"/>
              </a:rPr>
              <a:t>has</a:t>
            </a:r>
            <a:r>
              <a:rPr lang="en-US" sz="2800" dirty="0"/>
              <a:t> </a:t>
            </a:r>
            <a:r>
              <a:rPr lang="en-US" sz="2800" b="1" dirty="0"/>
              <a:t>low radiant power</a:t>
            </a:r>
            <a:r>
              <a:rPr lang="en-US" sz="2800" dirty="0"/>
              <a:t>, detector signals are weak; thus, </a:t>
            </a:r>
            <a:r>
              <a:rPr lang="en-US" sz="2800" b="1" dirty="0"/>
              <a:t>preamplifiers</a:t>
            </a:r>
            <a:r>
              <a:rPr lang="en-US" sz="2800" dirty="0"/>
              <a:t> are used.</a:t>
            </a:r>
          </a:p>
        </p:txBody>
      </p:sp>
    </p:spTree>
    <p:extLst>
      <p:ext uri="{BB962C8B-B14F-4D97-AF65-F5344CB8AC3E}">
        <p14:creationId xmlns:p14="http://schemas.microsoft.com/office/powerpoint/2010/main" val="714486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16F7B4-90B0-E263-DD70-79255A3AF925}"/>
              </a:ext>
            </a:extLst>
          </p:cNvPr>
          <p:cNvSpPr txBox="1"/>
          <p:nvPr/>
        </p:nvSpPr>
        <p:spPr>
          <a:xfrm>
            <a:off x="119743" y="0"/>
            <a:ext cx="11593286" cy="5935279"/>
          </a:xfrm>
          <a:prstGeom prst="rect">
            <a:avLst/>
          </a:prstGeom>
          <a:noFill/>
        </p:spPr>
        <p:txBody>
          <a:bodyPr wrap="square">
            <a:spAutoFit/>
          </a:bodyPr>
          <a:lstStyle/>
          <a:p>
            <a:pPr>
              <a:buNone/>
            </a:pPr>
            <a:r>
              <a:rPr lang="en-US" sz="2400" b="1" dirty="0">
                <a:latin typeface="Times New Roman" panose="02020603050405020304" pitchFamily="18" charset="0"/>
                <a:cs typeface="Times New Roman" panose="02020603050405020304" pitchFamily="18" charset="0"/>
              </a:rPr>
              <a:t>Bolometers</a:t>
            </a:r>
          </a:p>
          <a:p>
            <a:pPr marL="342900" indent="-342900">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 bolometer is based upon the fact that the electrical resistance of a metal increases approximately 0.4% for every </a:t>
            </a:r>
            <a:r>
              <a:rPr lang="en-US" sz="2400" dirty="0" err="1">
                <a:latin typeface="Times New Roman" panose="02020603050405020304" pitchFamily="18" charset="0"/>
                <a:cs typeface="Times New Roman" panose="02020603050405020304" pitchFamily="18" charset="0"/>
              </a:rPr>
              <a:t>celsius</a:t>
            </a:r>
            <a:r>
              <a:rPr lang="en-US" sz="2400" dirty="0">
                <a:latin typeface="Times New Roman" panose="02020603050405020304" pitchFamily="18" charset="0"/>
                <a:cs typeface="Times New Roman" panose="02020603050405020304" pitchFamily="18" charset="0"/>
              </a:rPr>
              <a:t> degree increase of temperature.</a:t>
            </a:r>
          </a:p>
          <a:p>
            <a:pPr marL="342900" indent="-342900">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 bolometer usually consists of a thin metal conductor.</a:t>
            </a:r>
          </a:p>
          <a:p>
            <a:pPr marL="342900" indent="-342900">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When radiation, such as IR, falls on this conductor, its temperature changes.</a:t>
            </a:r>
          </a:p>
          <a:p>
            <a:pPr marL="342900" indent="-342900">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As the resistance of a metallic conductor changes with temperature, the degree of change in resistance is regarded as a measure of the amount of radiation that has fallen on the bolometer.</a:t>
            </a:r>
          </a:p>
          <a:p>
            <a:pPr marL="342900" indent="-342900">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 bolometer is made one arm of the Wheatstone bridge (Fig. 3.15).</a:t>
            </a:r>
          </a:p>
          <a:p>
            <a:pPr marL="342900" indent="-342900">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 similar strip of metal is used as the balancing arm of the bridge.</a:t>
            </a:r>
          </a:p>
          <a:p>
            <a:pPr marL="342900" indent="-342900">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This strip is not exposed to IR radiation.</a:t>
            </a:r>
          </a:p>
        </p:txBody>
      </p:sp>
    </p:spTree>
    <p:extLst>
      <p:ext uri="{BB962C8B-B14F-4D97-AF65-F5344CB8AC3E}">
        <p14:creationId xmlns:p14="http://schemas.microsoft.com/office/powerpoint/2010/main" val="1614687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501227-6F31-2905-4A2E-91A73B96C8AD}"/>
              </a:ext>
            </a:extLst>
          </p:cNvPr>
          <p:cNvPicPr>
            <a:picLocks noChangeAspect="1"/>
          </p:cNvPicPr>
          <p:nvPr/>
        </p:nvPicPr>
        <p:blipFill>
          <a:blip r:embed="rId2"/>
          <a:stretch>
            <a:fillRect/>
          </a:stretch>
        </p:blipFill>
        <p:spPr>
          <a:xfrm>
            <a:off x="3794803" y="2192589"/>
            <a:ext cx="4315416" cy="3779107"/>
          </a:xfrm>
          <a:prstGeom prst="rect">
            <a:avLst/>
          </a:prstGeom>
        </p:spPr>
      </p:pic>
      <p:sp>
        <p:nvSpPr>
          <p:cNvPr id="6" name="Rectangle 5">
            <a:extLst>
              <a:ext uri="{FF2B5EF4-FFF2-40B4-BE49-F238E27FC236}">
                <a16:creationId xmlns:a16="http://schemas.microsoft.com/office/drawing/2014/main" id="{5D3F6D3F-ED1D-8704-4D58-7768995BE477}"/>
              </a:ext>
            </a:extLst>
          </p:cNvPr>
          <p:cNvSpPr/>
          <p:nvPr/>
        </p:nvSpPr>
        <p:spPr>
          <a:xfrm>
            <a:off x="2100942" y="6063342"/>
            <a:ext cx="7358743" cy="7946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2400" b="1" dirty="0">
                <a:latin typeface="Times New Roman" panose="02020603050405020304" pitchFamily="18" charset="0"/>
                <a:cs typeface="Times New Roman" panose="02020603050405020304" pitchFamily="18" charset="0"/>
              </a:rPr>
              <a:t>Schematic diagram of a bolometer –Wheatstone Bridge for infrared detection</a:t>
            </a:r>
          </a:p>
        </p:txBody>
      </p:sp>
      <p:sp>
        <p:nvSpPr>
          <p:cNvPr id="8" name="TextBox 7">
            <a:extLst>
              <a:ext uri="{FF2B5EF4-FFF2-40B4-BE49-F238E27FC236}">
                <a16:creationId xmlns:a16="http://schemas.microsoft.com/office/drawing/2014/main" id="{FA47CF5F-A1A9-41A2-7EAB-5FF4F5A2ED04}"/>
              </a:ext>
            </a:extLst>
          </p:cNvPr>
          <p:cNvSpPr txBox="1"/>
          <p:nvPr/>
        </p:nvSpPr>
        <p:spPr>
          <a:xfrm>
            <a:off x="235404" y="0"/>
            <a:ext cx="11721192" cy="2535566"/>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When no radiation falls on the bolometer, the bridge remains balanced.</a:t>
            </a:r>
          </a:p>
          <a:p>
            <a:pPr marL="342900" indent="-342900">
              <a:lnSpc>
                <a:spcPct val="15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If IR radiation falls on the bolometer, the bridge becomes unbalanced due to change in the electrical resistance which causes a current to flow through the galvanometer G.</a:t>
            </a:r>
          </a:p>
          <a:p>
            <a:pPr marL="342900" indent="-342900">
              <a:lnSpc>
                <a:spcPct val="15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The amount of current flowing through the galvanometer is a measure of the intensity of the radiation falling on the detector.</a:t>
            </a:r>
          </a:p>
          <a:p>
            <a:pPr marL="342900" indent="-342900">
              <a:lnSpc>
                <a:spcPct val="15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The response time for a bolometer is 4 m sec.</a:t>
            </a:r>
          </a:p>
        </p:txBody>
      </p:sp>
    </p:spTree>
    <p:extLst>
      <p:ext uri="{BB962C8B-B14F-4D97-AF65-F5344CB8AC3E}">
        <p14:creationId xmlns:p14="http://schemas.microsoft.com/office/powerpoint/2010/main" val="2241174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9C3C97-EACF-B6A7-9594-7CEE78000436}"/>
              </a:ext>
            </a:extLst>
          </p:cNvPr>
          <p:cNvSpPr txBox="1"/>
          <p:nvPr/>
        </p:nvSpPr>
        <p:spPr>
          <a:xfrm>
            <a:off x="344261" y="0"/>
            <a:ext cx="11503478" cy="6740307"/>
          </a:xfrm>
          <a:prstGeom prst="rect">
            <a:avLst/>
          </a:prstGeom>
          <a:noFill/>
        </p:spPr>
        <p:txBody>
          <a:bodyPr wrap="square">
            <a:spAutoFit/>
          </a:bodyPr>
          <a:lstStyle/>
          <a:p>
            <a:pPr>
              <a:lnSpc>
                <a:spcPct val="150000"/>
              </a:lnSpc>
              <a:buNone/>
            </a:pPr>
            <a:r>
              <a:rPr lang="en-US" sz="2400" b="1" dirty="0">
                <a:latin typeface="Times New Roman" panose="02020603050405020304" pitchFamily="18" charset="0"/>
                <a:cs typeface="Times New Roman" panose="02020603050405020304" pitchFamily="18" charset="0"/>
              </a:rPr>
              <a:t>Thermocouple</a:t>
            </a:r>
          </a:p>
          <a:p>
            <a:pPr marL="342900" indent="-342900">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Thermocouple detector is based upon the fact that an electrical current will flow when two dissimilar metal wires are connected together at both ends and a temperature differential exists between the two ends.</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end exposed to the infrared radiation is called the “hot junction.”</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In order to increase the energy gathering efficiency, it is usually a “black body.”</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other connection, the “cold junction,” is thermally insulated and carefully screened from stray light.</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electricity which flows is directly proportional to the energy differential between the two connections.</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 thermocouple is made by welding together at each end two wires of different semiconductors materials of high thermoelectric efficiency.</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If two welded joints are kept at different temperatures, a small electrical potential is developed between the joints.</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 thermocouple is closed in an evacuated steel casing with a KBr (or </a:t>
            </a:r>
            <a:r>
              <a:rPr lang="en-US" sz="2400" dirty="0" err="1">
                <a:latin typeface="Times New Roman" panose="02020603050405020304" pitchFamily="18" charset="0"/>
                <a:cs typeface="Times New Roman" panose="02020603050405020304" pitchFamily="18" charset="0"/>
              </a:rPr>
              <a:t>CsI</a:t>
            </a:r>
            <a:r>
              <a:rPr lang="en-US" sz="2400" dirty="0">
                <a:latin typeface="Times New Roman" panose="02020603050405020304" pitchFamily="18" charset="0"/>
                <a:cs typeface="Times New Roman" panose="02020603050405020304" pitchFamily="18" charset="0"/>
              </a:rPr>
              <a:t>) window to avoid losses of energy by convection</a:t>
            </a:r>
            <a:r>
              <a:rPr lang="en-US" dirty="0"/>
              <a:t>.</a:t>
            </a:r>
          </a:p>
        </p:txBody>
      </p:sp>
    </p:spTree>
    <p:extLst>
      <p:ext uri="{BB962C8B-B14F-4D97-AF65-F5344CB8AC3E}">
        <p14:creationId xmlns:p14="http://schemas.microsoft.com/office/powerpoint/2010/main" val="1650076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5AB8C7-262D-641B-9F47-AE4525EC70AD}"/>
              </a:ext>
            </a:extLst>
          </p:cNvPr>
          <p:cNvSpPr txBox="1"/>
          <p:nvPr/>
        </p:nvSpPr>
        <p:spPr>
          <a:xfrm>
            <a:off x="257513" y="0"/>
            <a:ext cx="11514364" cy="3349956"/>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In the IR spectroscopy, one welded joint (called cold junction) is kept at a constant temperature and is not exposed to IR radiation, but the other welded joint (called hot junction) is exposed to the IR radiation which increases the temperature of the junction.</a:t>
            </a:r>
          </a:p>
          <a:p>
            <a:pPr marL="342900" indent="-342900" algn="just">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temperature difference between the two junctions generates potential difference which depends on how much IR radiation falls on the hot junction.</a:t>
            </a:r>
          </a:p>
          <a:p>
            <a:pPr marL="342900" indent="-342900" algn="just">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response time of a thermocouple is about 60 m sec.</a:t>
            </a:r>
          </a:p>
        </p:txBody>
      </p:sp>
      <p:pic>
        <p:nvPicPr>
          <p:cNvPr id="7" name="Picture 6">
            <a:extLst>
              <a:ext uri="{FF2B5EF4-FFF2-40B4-BE49-F238E27FC236}">
                <a16:creationId xmlns:a16="http://schemas.microsoft.com/office/drawing/2014/main" id="{6FEEC4C7-3CBA-9843-02AE-CA0B09D1EB3F}"/>
              </a:ext>
            </a:extLst>
          </p:cNvPr>
          <p:cNvPicPr>
            <a:picLocks noChangeAspect="1"/>
          </p:cNvPicPr>
          <p:nvPr/>
        </p:nvPicPr>
        <p:blipFill>
          <a:blip r:embed="rId2"/>
          <a:srcRect r="13832"/>
          <a:stretch>
            <a:fillRect/>
          </a:stretch>
        </p:blipFill>
        <p:spPr>
          <a:xfrm>
            <a:off x="3342892" y="3429000"/>
            <a:ext cx="5550738" cy="2340429"/>
          </a:xfrm>
          <a:prstGeom prst="rect">
            <a:avLst/>
          </a:prstGeom>
        </p:spPr>
      </p:pic>
      <p:sp>
        <p:nvSpPr>
          <p:cNvPr id="8" name="Rectangle 7">
            <a:extLst>
              <a:ext uri="{FF2B5EF4-FFF2-40B4-BE49-F238E27FC236}">
                <a16:creationId xmlns:a16="http://schemas.microsoft.com/office/drawing/2014/main" id="{685A2753-982A-DC24-5856-4649656B2D34}"/>
              </a:ext>
            </a:extLst>
          </p:cNvPr>
          <p:cNvSpPr/>
          <p:nvPr/>
        </p:nvSpPr>
        <p:spPr>
          <a:xfrm>
            <a:off x="4604657" y="6008914"/>
            <a:ext cx="3864429"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THERMOCOUPLE</a:t>
            </a:r>
          </a:p>
        </p:txBody>
      </p:sp>
    </p:spTree>
    <p:extLst>
      <p:ext uri="{BB962C8B-B14F-4D97-AF65-F5344CB8AC3E}">
        <p14:creationId xmlns:p14="http://schemas.microsoft.com/office/powerpoint/2010/main" val="3572641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76594C-CEE6-30BB-8AC8-12E0B74A4993}"/>
              </a:ext>
            </a:extLst>
          </p:cNvPr>
          <p:cNvSpPr txBox="1"/>
          <p:nvPr/>
        </p:nvSpPr>
        <p:spPr>
          <a:xfrm>
            <a:off x="166006" y="0"/>
            <a:ext cx="12025993" cy="5185522"/>
          </a:xfrm>
          <a:prstGeom prst="rect">
            <a:avLst/>
          </a:prstGeom>
          <a:noFill/>
        </p:spPr>
        <p:txBody>
          <a:bodyPr wrap="square">
            <a:spAutoFit/>
          </a:bodyPr>
          <a:lstStyle/>
          <a:p>
            <a:pPr>
              <a:lnSpc>
                <a:spcPct val="150000"/>
              </a:lnSpc>
              <a:buNone/>
            </a:pPr>
            <a:r>
              <a:rPr lang="en-US" sz="2800" b="1" dirty="0">
                <a:latin typeface="Times New Roman" panose="02020603050405020304" pitchFamily="18" charset="0"/>
                <a:cs typeface="Times New Roman" panose="02020603050405020304" pitchFamily="18" charset="0"/>
              </a:rPr>
              <a:t>Thermistors</a:t>
            </a:r>
          </a:p>
          <a:p>
            <a:pPr>
              <a:lnSpc>
                <a:spcPct val="150000"/>
              </a:lnSpc>
              <a:buFont typeface="+mj-lt"/>
              <a:buAutoNum type="arabicPeriod"/>
            </a:pPr>
            <a:r>
              <a:rPr lang="en-US" sz="2800" dirty="0">
                <a:latin typeface="Times New Roman" panose="02020603050405020304" pitchFamily="18" charset="0"/>
                <a:cs typeface="Times New Roman" panose="02020603050405020304" pitchFamily="18" charset="0"/>
              </a:rPr>
              <a:t>A thermistor is made of a fused mixture of metal oxides.</a:t>
            </a:r>
          </a:p>
          <a:p>
            <a:pPr>
              <a:lnSpc>
                <a:spcPct val="150000"/>
              </a:lnSpc>
              <a:buFont typeface="+mj-lt"/>
              <a:buAutoNum type="arabicPeriod"/>
            </a:pPr>
            <a:r>
              <a:rPr lang="en-US" sz="2800" dirty="0">
                <a:latin typeface="Times New Roman" panose="02020603050405020304" pitchFamily="18" charset="0"/>
                <a:cs typeface="Times New Roman" panose="02020603050405020304" pitchFamily="18" charset="0"/>
              </a:rPr>
              <a:t>As the temperature of the mixture increases, its electrical resistance decreases (as opposed to the bolometer).</a:t>
            </a:r>
          </a:p>
          <a:p>
            <a:pPr>
              <a:lnSpc>
                <a:spcPct val="150000"/>
              </a:lnSpc>
              <a:buFont typeface="+mj-lt"/>
              <a:buAutoNum type="arabicPeriod"/>
            </a:pPr>
            <a:r>
              <a:rPr lang="en-US" sz="2800" dirty="0">
                <a:latin typeface="Times New Roman" panose="02020603050405020304" pitchFamily="18" charset="0"/>
                <a:cs typeface="Times New Roman" panose="02020603050405020304" pitchFamily="18" charset="0"/>
              </a:rPr>
              <a:t>This relationship between temperature and electrical resistance allows thermistors to be used as IR detectors in the same way as bolometers.</a:t>
            </a:r>
          </a:p>
          <a:p>
            <a:pPr>
              <a:lnSpc>
                <a:spcPct val="150000"/>
              </a:lnSpc>
              <a:buFont typeface="+mj-lt"/>
              <a:buAutoNum type="arabicPeriod"/>
            </a:pPr>
            <a:r>
              <a:rPr lang="en-US" sz="2800" dirty="0">
                <a:latin typeface="Times New Roman" panose="02020603050405020304" pitchFamily="18" charset="0"/>
                <a:cs typeface="Times New Roman" panose="02020603050405020304" pitchFamily="18" charset="0"/>
              </a:rPr>
              <a:t>The thermistor typically changes resistance by about 5% per °C.</a:t>
            </a:r>
          </a:p>
          <a:p>
            <a:pPr>
              <a:lnSpc>
                <a:spcPct val="150000"/>
              </a:lnSpc>
              <a:buFont typeface="+mj-lt"/>
              <a:buAutoNum type="arabicPeriod"/>
            </a:pPr>
            <a:r>
              <a:rPr lang="en-US" sz="2800" dirty="0">
                <a:latin typeface="Times New Roman" panose="02020603050405020304" pitchFamily="18" charset="0"/>
                <a:cs typeface="Times New Roman" panose="02020603050405020304" pitchFamily="18" charset="0"/>
              </a:rPr>
              <a:t>Its response time is also slow.</a:t>
            </a:r>
          </a:p>
        </p:txBody>
      </p:sp>
    </p:spTree>
    <p:extLst>
      <p:ext uri="{BB962C8B-B14F-4D97-AF65-F5344CB8AC3E}">
        <p14:creationId xmlns:p14="http://schemas.microsoft.com/office/powerpoint/2010/main" val="3328083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E36DC01-B398-FD5F-3C87-47B9FFDABB38}"/>
              </a:ext>
            </a:extLst>
          </p:cNvPr>
          <p:cNvSpPr>
            <a:spLocks noChangeArrowheads="1"/>
          </p:cNvSpPr>
          <p:nvPr/>
        </p:nvSpPr>
        <p:spPr bwMode="auto">
          <a:xfrm>
            <a:off x="0" y="638636"/>
            <a:ext cx="12192000" cy="583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sz="2400" b="1" dirty="0">
                <a:latin typeface="Times New Roman" panose="02020603050405020304" pitchFamily="18" charset="0"/>
                <a:cs typeface="Times New Roman" panose="02020603050405020304" pitchFamily="18" charset="0"/>
              </a:rPr>
              <a:t>Golay Cell</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5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Golay detector is used in many commercial spectrophotometers.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5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It has a small metal cylinder closed at one end by a blackened metal plate and at the other by a flexible metalized diaphragm.</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5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cylinder is filled with xenon gas and then sealed.</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5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When infrared radiation falls on the black plate, it heats the gas, causing it to expand.</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5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expanding gas increases pressure, which pushes the diaphragm.</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5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 lamp light shines on the diaphragm, and the reflected light goes to a photocell.</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5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When the diaphragm moves, the amount of reflected light changes, so the photocell signal varies according to the IR radiation.</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5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This means the detector’s output depends on the intensity of the IR beam hitting it.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5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Golay detector has similar sensitivity to a thermocouple detector in the mid-IR region.</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5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It works best for wavelengths above 15 micrometers (µm).</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5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However, it is expensive, large, and less convenient than other detectors.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045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205AA3-9E9A-31D2-AE53-A736D9C49A61}"/>
              </a:ext>
            </a:extLst>
          </p:cNvPr>
          <p:cNvSpPr txBox="1"/>
          <p:nvPr/>
        </p:nvSpPr>
        <p:spPr>
          <a:xfrm>
            <a:off x="-140970" y="0"/>
            <a:ext cx="11688536" cy="4273286"/>
          </a:xfrm>
          <a:prstGeom prst="rect">
            <a:avLst/>
          </a:prstGeom>
          <a:noFill/>
        </p:spPr>
        <p:txBody>
          <a:bodyPr wrap="square">
            <a:spAutoFit/>
          </a:bodyPr>
          <a:lstStyle/>
          <a:p>
            <a:pPr>
              <a:lnSpc>
                <a:spcPct val="150000"/>
              </a:lnSpc>
              <a:buNone/>
            </a:pPr>
            <a:r>
              <a:rPr lang="en-US" sz="2400" b="1" dirty="0">
                <a:latin typeface="Times New Roman" panose="02020603050405020304" pitchFamily="18" charset="0"/>
                <a:cs typeface="Times New Roman" panose="02020603050405020304" pitchFamily="18" charset="0"/>
              </a:rPr>
              <a:t>Advantages </a:t>
            </a:r>
          </a:p>
          <a:p>
            <a:pPr marL="342900" indent="-342900">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Its useful wavelength range is very wide.</a:t>
            </a:r>
          </a:p>
          <a:p>
            <a:pPr marL="342900" indent="-342900">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response is linear over the entire range from the ultraviolet through the visible and infrared into the microwave range to wavelengths about as long as 7.0 mm.</a:t>
            </a:r>
          </a:p>
          <a:p>
            <a:pPr marL="342900" indent="-342900">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Golay detector’s response time is about 10⁻² sec, much faster than that of the bolometer, thermistor, or thermocouple.</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It is best suited when working at wavelengths greater than about 15 µ.</a:t>
            </a:r>
          </a:p>
          <a:p>
            <a:pPr>
              <a:lnSpc>
                <a:spcPct val="150000"/>
              </a:lnSpc>
            </a:pPr>
            <a:endParaRPr lang="en-US"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4FC1E0C-84F3-CEC7-2473-A1977F7A821E}"/>
              </a:ext>
            </a:extLst>
          </p:cNvPr>
          <p:cNvPicPr>
            <a:picLocks noChangeAspect="1"/>
          </p:cNvPicPr>
          <p:nvPr/>
        </p:nvPicPr>
        <p:blipFill>
          <a:blip r:embed="rId2"/>
          <a:stretch>
            <a:fillRect/>
          </a:stretch>
        </p:blipFill>
        <p:spPr>
          <a:xfrm>
            <a:off x="3195862" y="3891231"/>
            <a:ext cx="5800275" cy="3075651"/>
          </a:xfrm>
          <a:prstGeom prst="rect">
            <a:avLst/>
          </a:prstGeom>
        </p:spPr>
      </p:pic>
    </p:spTree>
    <p:extLst>
      <p:ext uri="{BB962C8B-B14F-4D97-AF65-F5344CB8AC3E}">
        <p14:creationId xmlns:p14="http://schemas.microsoft.com/office/powerpoint/2010/main" val="1764794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5B486D-5952-A453-8B5C-B4FF6F71521C}"/>
              </a:ext>
            </a:extLst>
          </p:cNvPr>
          <p:cNvSpPr txBox="1"/>
          <p:nvPr/>
        </p:nvSpPr>
        <p:spPr>
          <a:xfrm>
            <a:off x="306160" y="156899"/>
            <a:ext cx="11579679" cy="6673943"/>
          </a:xfrm>
          <a:prstGeom prst="rect">
            <a:avLst/>
          </a:prstGeom>
          <a:noFill/>
        </p:spPr>
        <p:txBody>
          <a:bodyPr wrap="square">
            <a:spAutoFit/>
          </a:bodyPr>
          <a:lstStyle/>
          <a:p>
            <a:pPr>
              <a:lnSpc>
                <a:spcPct val="150000"/>
              </a:lnSpc>
              <a:buNone/>
            </a:pPr>
            <a:r>
              <a:rPr lang="en-US" sz="2400" b="1" dirty="0">
                <a:latin typeface="Times New Roman" panose="02020603050405020304" pitchFamily="18" charset="0"/>
                <a:cs typeface="Times New Roman" panose="02020603050405020304" pitchFamily="18" charset="0"/>
              </a:rPr>
              <a:t>(e) Photoconductivity Cell</a:t>
            </a:r>
          </a:p>
          <a:p>
            <a:pPr marL="342900" indent="-342900">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This is a non-thermal detector of greater sensitivity.</a:t>
            </a:r>
          </a:p>
          <a:p>
            <a:pPr marL="342900" indent="-342900">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It consists of a thin layer of lead </a:t>
            </a:r>
            <a:r>
              <a:rPr lang="en-US" sz="2400" dirty="0" err="1">
                <a:latin typeface="Times New Roman" panose="02020603050405020304" pitchFamily="18" charset="0"/>
                <a:cs typeface="Times New Roman" panose="02020603050405020304" pitchFamily="18" charset="0"/>
              </a:rPr>
              <a:t>sulphide</a:t>
            </a:r>
            <a:r>
              <a:rPr lang="en-US" sz="2400" dirty="0">
                <a:latin typeface="Times New Roman" panose="02020603050405020304" pitchFamily="18" charset="0"/>
                <a:cs typeface="Times New Roman" panose="02020603050405020304" pitchFamily="18" charset="0"/>
              </a:rPr>
              <a:t> or lead telluride supported on glass and enclosed into an evacuated glass envelope.</a:t>
            </a:r>
          </a:p>
          <a:p>
            <a:pPr marL="342900" indent="-342900">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When IR radiation is </a:t>
            </a:r>
            <a:r>
              <a:rPr lang="en-US" sz="2400" dirty="0" err="1">
                <a:latin typeface="Times New Roman" panose="02020603050405020304" pitchFamily="18" charset="0"/>
                <a:cs typeface="Times New Roman" panose="02020603050405020304" pitchFamily="18" charset="0"/>
              </a:rPr>
              <a:t>focussed</a:t>
            </a:r>
            <a:r>
              <a:rPr lang="en-US" sz="2400" dirty="0">
                <a:latin typeface="Times New Roman" panose="02020603050405020304" pitchFamily="18" charset="0"/>
                <a:cs typeface="Times New Roman" panose="02020603050405020304" pitchFamily="18" charset="0"/>
              </a:rPr>
              <a:t> on lead </a:t>
            </a:r>
            <a:r>
              <a:rPr lang="en-US" sz="2400" dirty="0" err="1">
                <a:latin typeface="Times New Roman" panose="02020603050405020304" pitchFamily="18" charset="0"/>
                <a:cs typeface="Times New Roman" panose="02020603050405020304" pitchFamily="18" charset="0"/>
              </a:rPr>
              <a:t>sulphide</a:t>
            </a:r>
            <a:r>
              <a:rPr lang="en-US" sz="2400" dirty="0">
                <a:latin typeface="Times New Roman" panose="02020603050405020304" pitchFamily="18" charset="0"/>
                <a:cs typeface="Times New Roman" panose="02020603050405020304" pitchFamily="18" charset="0"/>
              </a:rPr>
              <a:t> or lead telluride, its conductance increases and causes more current to flow.</a:t>
            </a:r>
          </a:p>
          <a:p>
            <a:pPr marL="342900" indent="-342900">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Response time is 0.5 m sec.</a:t>
            </a:r>
          </a:p>
          <a:p>
            <a:pPr marL="342900" indent="-342900">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Photoconductivity cell has high sensitivity and good speed of response in infrared detection, but it suffers from many practical disadvantages.</a:t>
            </a:r>
          </a:p>
          <a:p>
            <a:pPr marL="342900" indent="-342900">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When operated at room temperature, it has a very restricted range, usually limited to the near infrared.</a:t>
            </a:r>
          </a:p>
          <a:p>
            <a:pPr marL="342900" indent="-342900">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range can be broadened by drastic cooling.</a:t>
            </a:r>
          </a:p>
        </p:txBody>
      </p:sp>
    </p:spTree>
    <p:extLst>
      <p:ext uri="{BB962C8B-B14F-4D97-AF65-F5344CB8AC3E}">
        <p14:creationId xmlns:p14="http://schemas.microsoft.com/office/powerpoint/2010/main" val="436251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AA870C-2D4C-5A01-06A9-DE565C38B351}"/>
              </a:ext>
            </a:extLst>
          </p:cNvPr>
          <p:cNvSpPr txBox="1"/>
          <p:nvPr/>
        </p:nvSpPr>
        <p:spPr>
          <a:xfrm>
            <a:off x="195942" y="218336"/>
            <a:ext cx="11179629" cy="5913157"/>
          </a:xfrm>
          <a:prstGeom prst="rect">
            <a:avLst/>
          </a:prstGeom>
          <a:noFill/>
        </p:spPr>
        <p:txBody>
          <a:bodyPr wrap="square">
            <a:spAutoFit/>
          </a:bodyPr>
          <a:lstStyle/>
          <a:p>
            <a:pPr>
              <a:lnSpc>
                <a:spcPct val="150000"/>
              </a:lnSpc>
              <a:buNone/>
            </a:pPr>
            <a:r>
              <a:rPr lang="en-US" sz="3200" b="1" dirty="0">
                <a:latin typeface="Times New Roman" panose="02020603050405020304" pitchFamily="18" charset="0"/>
                <a:cs typeface="Times New Roman" panose="02020603050405020304" pitchFamily="18" charset="0"/>
              </a:rPr>
              <a:t>The IR Radiation Sources: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common with other types of absorption spectrometers, infrared instruments require a source of radiant energy which provides a means for </a:t>
            </a:r>
            <a:r>
              <a:rPr lang="en-US" sz="3200" i="1" dirty="0">
                <a:latin typeface="Times New Roman" panose="02020603050405020304" pitchFamily="18" charset="0"/>
                <a:cs typeface="Times New Roman" panose="02020603050405020304" pitchFamily="18" charset="0"/>
              </a:rPr>
              <a:t>isolating narrow frequency bands.</a:t>
            </a:r>
            <a:r>
              <a:rPr lang="en-US" sz="3200" dirty="0">
                <a:latin typeface="Times New Roman" panose="02020603050405020304" pitchFamily="18" charset="0"/>
                <a:cs typeface="Times New Roman" panose="02020603050405020304" pitchFamily="18" charset="0"/>
              </a:rPr>
              <a:t> The radiation source must emit IR radiation which must be</a:t>
            </a:r>
          </a:p>
          <a:p>
            <a:pPr>
              <a:lnSpc>
                <a:spcPct val="150000"/>
              </a:lnSpc>
              <a:buNone/>
            </a:pP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intense enough for detection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(ii) steady</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(iii) extend over the desired wavelengths</a:t>
            </a:r>
          </a:p>
        </p:txBody>
      </p:sp>
    </p:spTree>
    <p:extLst>
      <p:ext uri="{BB962C8B-B14F-4D97-AF65-F5344CB8AC3E}">
        <p14:creationId xmlns:p14="http://schemas.microsoft.com/office/powerpoint/2010/main" val="2863617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4E0EBA-6576-8FF9-A146-CC111E10FBC5}"/>
              </a:ext>
            </a:extLst>
          </p:cNvPr>
          <p:cNvSpPr txBox="1"/>
          <p:nvPr/>
        </p:nvSpPr>
        <p:spPr>
          <a:xfrm>
            <a:off x="0" y="0"/>
            <a:ext cx="12279086" cy="6673943"/>
          </a:xfrm>
          <a:prstGeom prst="rect">
            <a:avLst/>
          </a:prstGeom>
          <a:noFill/>
        </p:spPr>
        <p:txBody>
          <a:bodyPr wrap="square">
            <a:spAutoFit/>
          </a:bodyPr>
          <a:lstStyle/>
          <a:p>
            <a:pPr>
              <a:lnSpc>
                <a:spcPct val="150000"/>
              </a:lnSpc>
              <a:buNone/>
            </a:pPr>
            <a:r>
              <a:rPr lang="en-US" sz="2400" b="1" dirty="0">
                <a:latin typeface="Times New Roman" panose="02020603050405020304" pitchFamily="18" charset="0"/>
                <a:cs typeface="Times New Roman" panose="02020603050405020304" pitchFamily="18" charset="0"/>
              </a:rPr>
              <a:t>(f) Semiconductor Detectors</a:t>
            </a:r>
          </a:p>
          <a:p>
            <a:pPr>
              <a:lnSpc>
                <a:spcPct val="150000"/>
              </a:lnSpc>
              <a:buFont typeface="+mj-lt"/>
              <a:buAutoNum type="arabicPeriod"/>
            </a:pPr>
            <a:r>
              <a:rPr lang="en-US" sz="2400" dirty="0">
                <a:latin typeface="Times New Roman" panose="02020603050405020304" pitchFamily="18" charset="0"/>
                <a:cs typeface="Times New Roman" panose="02020603050405020304" pitchFamily="18" charset="0"/>
              </a:rPr>
              <a:t>Semiconductor are materials that are insulators when no radiation falls on them, but which become conductors when radiation falls on them.</a:t>
            </a:r>
          </a:p>
          <a:p>
            <a:pPr>
              <a:lnSpc>
                <a:spcPct val="150000"/>
              </a:lnSpc>
              <a:buFont typeface="+mj-lt"/>
              <a:buAutoNum type="arabicPeriod"/>
            </a:pPr>
            <a:r>
              <a:rPr lang="en-US" sz="2400" dirty="0">
                <a:latin typeface="Times New Roman" panose="02020603050405020304" pitchFamily="18" charset="0"/>
                <a:cs typeface="Times New Roman" panose="02020603050405020304" pitchFamily="18" charset="0"/>
              </a:rPr>
              <a:t>Exposure to radiation causes very rapid change in their electrical resistance and therefore a very rapid response to the IR signal.</a:t>
            </a:r>
          </a:p>
          <a:p>
            <a:pPr>
              <a:lnSpc>
                <a:spcPct val="150000"/>
              </a:lnSpc>
            </a:pPr>
            <a:r>
              <a:rPr lang="en-US" sz="2400" dirty="0">
                <a:latin typeface="Times New Roman" panose="02020603050405020304" pitchFamily="18" charset="0"/>
                <a:cs typeface="Times New Roman" panose="02020603050405020304" pitchFamily="18" charset="0"/>
              </a:rPr>
              <a:t>The basic concept behind this system is that an IR photon displaces an electron in the detector, changing its In order to do this, the photon must have sufficient energy to displace the electron.</a:t>
            </a:r>
          </a:p>
          <a:p>
            <a:pPr>
              <a:lnSpc>
                <a:spcPct val="150000"/>
              </a:lnSpc>
            </a:pPr>
            <a:r>
              <a:rPr lang="en-US" sz="2400" dirty="0">
                <a:latin typeface="Times New Roman" panose="02020603050405020304" pitchFamily="18" charset="0"/>
                <a:cs typeface="Times New Roman" panose="02020603050405020304" pitchFamily="18" charset="0"/>
              </a:rPr>
              <a:t>For this reason, early semiconductors were limited in the wavelength range over which they were applicable.</a:t>
            </a:r>
          </a:p>
          <a:p>
            <a:pPr>
              <a:lnSpc>
                <a:spcPct val="150000"/>
              </a:lnSpc>
            </a:pPr>
            <a:r>
              <a:rPr lang="en-US" sz="2400" dirty="0">
                <a:latin typeface="Times New Roman" panose="02020603050405020304" pitchFamily="18" charset="0"/>
                <a:cs typeface="Times New Roman" panose="02020603050405020304" pitchFamily="18" charset="0"/>
              </a:rPr>
              <a:t>For example, lead </a:t>
            </a:r>
            <a:r>
              <a:rPr lang="en-US" sz="2400" dirty="0" err="1">
                <a:latin typeface="Times New Roman" panose="02020603050405020304" pitchFamily="18" charset="0"/>
                <a:cs typeface="Times New Roman" panose="02020603050405020304" pitchFamily="18" charset="0"/>
              </a:rPr>
              <a:t>sulphide</a:t>
            </a:r>
            <a:r>
              <a:rPr lang="en-US" sz="2400" dirty="0">
                <a:latin typeface="Times New Roman" panose="02020603050405020304" pitchFamily="18" charset="0"/>
                <a:cs typeface="Times New Roman" panose="02020603050405020304" pitchFamily="18" charset="0"/>
              </a:rPr>
              <a:t> detectors were sensitive to radiation with wavelengths as long as 3 µm, but were insensitive to longer wavelengths.</a:t>
            </a:r>
          </a:p>
          <a:p>
            <a:pPr>
              <a:lnSpc>
                <a:spcPct val="150000"/>
              </a:lnSpc>
            </a:pPr>
            <a:r>
              <a:rPr lang="en-US" sz="2400" dirty="0">
                <a:latin typeface="Times New Roman" panose="02020603050405020304" pitchFamily="18" charset="0"/>
                <a:cs typeface="Times New Roman" panose="02020603050405020304" pitchFamily="18" charset="0"/>
              </a:rPr>
              <a:t>Such detectors had a very limited application, except in the near IR.</a:t>
            </a:r>
          </a:p>
        </p:txBody>
      </p:sp>
    </p:spTree>
    <p:extLst>
      <p:ext uri="{BB962C8B-B14F-4D97-AF65-F5344CB8AC3E}">
        <p14:creationId xmlns:p14="http://schemas.microsoft.com/office/powerpoint/2010/main" val="2251902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6636C5-9E06-1B5C-5403-12DFA486A0B5}"/>
              </a:ext>
            </a:extLst>
          </p:cNvPr>
          <p:cNvSpPr txBox="1"/>
          <p:nvPr/>
        </p:nvSpPr>
        <p:spPr>
          <a:xfrm>
            <a:off x="100692" y="0"/>
            <a:ext cx="11764735" cy="7417415"/>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More recently, other materials such as lead telluride, indium antimonide, and germanium doped with copper or mercury have been used as semiconductor detectors.</a:t>
            </a:r>
          </a:p>
          <a:p>
            <a:r>
              <a:rPr lang="en-US" sz="2800" dirty="0">
                <a:latin typeface="Times New Roman" panose="02020603050405020304" pitchFamily="18" charset="0"/>
                <a:cs typeface="Times New Roman" panose="02020603050405020304" pitchFamily="18" charset="0"/>
              </a:rPr>
              <a:t>Doped germanium detectors cooled in liquid helium are sensitive to radiation with wavelengths as long as 120 µm, and for this reason are very popular.</a:t>
            </a:r>
          </a:p>
          <a:p>
            <a:r>
              <a:rPr lang="en-US" sz="2800" dirty="0">
                <a:latin typeface="Times New Roman" panose="02020603050405020304" pitchFamily="18" charset="0"/>
                <a:cs typeface="Times New Roman" panose="02020603050405020304" pitchFamily="18" charset="0"/>
              </a:rPr>
              <a:t>This range covers more than the entire IR range.</a:t>
            </a:r>
          </a:p>
          <a:p>
            <a:r>
              <a:rPr lang="en-US" sz="2800" dirty="0">
                <a:latin typeface="Times New Roman" panose="02020603050405020304" pitchFamily="18" charset="0"/>
                <a:cs typeface="Times New Roman" panose="02020603050405020304" pitchFamily="18" charset="0"/>
              </a:rPr>
              <a:t>There are other semiconductors that can be used at room temperature which are sensitive to a lower range of wavelengths, but are nevertheless sensitive over the entire IR range.</a:t>
            </a:r>
          </a:p>
          <a:p>
            <a:r>
              <a:rPr lang="en-US" sz="2800" dirty="0">
                <a:latin typeface="Times New Roman" panose="02020603050405020304" pitchFamily="18" charset="0"/>
                <a:cs typeface="Times New Roman" panose="02020603050405020304" pitchFamily="18" charset="0"/>
              </a:rPr>
              <a:t>In general, a semiconductor detector is fabricated with the semiconductor material deposited onto glass in a sealed, evacuated envelope.</a:t>
            </a:r>
          </a:p>
          <a:p>
            <a:r>
              <a:rPr lang="en-US" sz="2800" dirty="0">
                <a:latin typeface="Times New Roman" panose="02020603050405020304" pitchFamily="18" charset="0"/>
                <a:cs typeface="Times New Roman" panose="02020603050405020304" pitchFamily="18" charset="0"/>
              </a:rPr>
              <a:t>Exposure to radiation causes a rapid change in the material’s conductivity.</a:t>
            </a:r>
          </a:p>
          <a:p>
            <a:r>
              <a:rPr lang="en-US" sz="2800" dirty="0">
                <a:latin typeface="Times New Roman" panose="02020603050405020304" pitchFamily="18" charset="0"/>
                <a:cs typeface="Times New Roman" panose="02020603050405020304" pitchFamily="18" charset="0"/>
              </a:rPr>
              <a:t>The response time of this detector is the time required to change the semiconductor from an insulator to a conductor, which is frequently as short as 1 msec.</a:t>
            </a:r>
          </a:p>
          <a:p>
            <a:r>
              <a:rPr lang="en-US" sz="2800" dirty="0">
                <a:latin typeface="Times New Roman" panose="02020603050405020304" pitchFamily="18" charset="0"/>
                <a:cs typeface="Times New Roman" panose="02020603050405020304" pitchFamily="18" charset="0"/>
              </a:rPr>
              <a:t>This fast response time is a valuable attribute and has enabled fast-scan infrared to become reality.</a:t>
            </a:r>
          </a:p>
        </p:txBody>
      </p:sp>
    </p:spTree>
    <p:extLst>
      <p:ext uri="{BB962C8B-B14F-4D97-AF65-F5344CB8AC3E}">
        <p14:creationId xmlns:p14="http://schemas.microsoft.com/office/powerpoint/2010/main" val="69318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5F1C4E-AA65-DF82-CF8E-B88ECCE597B4}"/>
              </a:ext>
            </a:extLst>
          </p:cNvPr>
          <p:cNvSpPr txBox="1"/>
          <p:nvPr/>
        </p:nvSpPr>
        <p:spPr>
          <a:xfrm>
            <a:off x="76200" y="0"/>
            <a:ext cx="12115800" cy="5565947"/>
          </a:xfrm>
          <a:prstGeom prst="rect">
            <a:avLst/>
          </a:prstGeom>
          <a:noFill/>
        </p:spPr>
        <p:txBody>
          <a:bodyPr wrap="square">
            <a:spAutoFit/>
          </a:bodyPr>
          <a:lstStyle/>
          <a:p>
            <a:pPr>
              <a:lnSpc>
                <a:spcPct val="150000"/>
              </a:lnSpc>
              <a:buNone/>
            </a:pPr>
            <a:r>
              <a:rPr lang="en-US" sz="2400" b="1" dirty="0">
                <a:latin typeface="Times New Roman" panose="02020603050405020304" pitchFamily="18" charset="0"/>
                <a:cs typeface="Times New Roman" panose="02020603050405020304" pitchFamily="18" charset="0"/>
              </a:rPr>
              <a:t>Pyroelectric Detectors</a:t>
            </a:r>
          </a:p>
          <a:p>
            <a:pPr>
              <a:lnSpc>
                <a:spcPct val="150000"/>
              </a:lnSpc>
            </a:pPr>
            <a:r>
              <a:rPr lang="en-US" sz="2400" b="1" dirty="0">
                <a:latin typeface="Times New Roman" panose="02020603050405020304" pitchFamily="18" charset="0"/>
                <a:cs typeface="Times New Roman" panose="02020603050405020304" pitchFamily="18" charset="0"/>
              </a:rPr>
              <a:t>Principle:</a:t>
            </a:r>
          </a:p>
          <a:p>
            <a:pPr>
              <a:lnSpc>
                <a:spcPct val="150000"/>
              </a:lnSpc>
            </a:pPr>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pyroelectric detector</a:t>
            </a:r>
            <a:r>
              <a:rPr lang="en-US" sz="2400" dirty="0">
                <a:latin typeface="Times New Roman" panose="02020603050405020304" pitchFamily="18" charset="0"/>
                <a:cs typeface="Times New Roman" panose="02020603050405020304" pitchFamily="18" charset="0"/>
              </a:rPr>
              <a:t> works on the </a:t>
            </a:r>
            <a:r>
              <a:rPr lang="en-US" sz="2400" b="1" dirty="0">
                <a:latin typeface="Times New Roman" panose="02020603050405020304" pitchFamily="18" charset="0"/>
                <a:cs typeface="Times New Roman" panose="02020603050405020304" pitchFamily="18" charset="0"/>
              </a:rPr>
              <a:t>pyroelectric effect</a:t>
            </a:r>
            <a:r>
              <a:rPr lang="en-US" sz="2400" dirty="0">
                <a:latin typeface="Times New Roman" panose="02020603050405020304" pitchFamily="18" charset="0"/>
                <a:cs typeface="Times New Roman" panose="02020603050405020304" pitchFamily="18" charset="0"/>
              </a:rPr>
              <a:t>, which is the ability of certain crystalline materials (like </a:t>
            </a:r>
            <a:r>
              <a:rPr lang="en-US" sz="2400" b="1" dirty="0">
                <a:latin typeface="Times New Roman" panose="02020603050405020304" pitchFamily="18" charset="0"/>
                <a:cs typeface="Times New Roman" panose="02020603050405020304" pitchFamily="18" charset="0"/>
              </a:rPr>
              <a:t>triglycine sulfate – TGS</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lithium tantalate</a:t>
            </a:r>
            <a:r>
              <a:rPr lang="en-US" sz="2400" dirty="0">
                <a:latin typeface="Times New Roman" panose="02020603050405020304" pitchFamily="18" charset="0"/>
                <a:cs typeface="Times New Roman" panose="02020603050405020304" pitchFamily="18" charset="0"/>
              </a:rPr>
              <a:t>, etc.) to generate a temporary voltage when they are </a:t>
            </a:r>
            <a:r>
              <a:rPr lang="en-US" sz="2400" b="1" dirty="0">
                <a:latin typeface="Times New Roman" panose="02020603050405020304" pitchFamily="18" charset="0"/>
                <a:cs typeface="Times New Roman" panose="02020603050405020304" pitchFamily="18" charset="0"/>
              </a:rPr>
              <a:t>heated or cooled</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When infrared (IR) radiation falls on the crystal, its </a:t>
            </a:r>
            <a:r>
              <a:rPr lang="en-US" sz="2400" b="1" dirty="0">
                <a:latin typeface="Times New Roman" panose="02020603050405020304" pitchFamily="18" charset="0"/>
                <a:cs typeface="Times New Roman" panose="02020603050405020304" pitchFamily="18" charset="0"/>
              </a:rPr>
              <a:t>temperature changes</a:t>
            </a:r>
            <a:r>
              <a:rPr lang="en-US" sz="2400" dirty="0">
                <a:latin typeface="Times New Roman" panose="02020603050405020304" pitchFamily="18" charset="0"/>
                <a:cs typeface="Times New Roman" panose="02020603050405020304" pitchFamily="18" charset="0"/>
              </a:rPr>
              <a:t>, causing a change in </a:t>
            </a:r>
            <a:r>
              <a:rPr lang="en-US" sz="2400" b="1" dirty="0">
                <a:latin typeface="Times New Roman" panose="02020603050405020304" pitchFamily="18" charset="0"/>
                <a:cs typeface="Times New Roman" panose="02020603050405020304" pitchFamily="18" charset="0"/>
              </a:rPr>
              <a:t>polarization</a:t>
            </a:r>
            <a:r>
              <a:rPr lang="en-US" sz="2400" dirty="0">
                <a:latin typeface="Times New Roman" panose="02020603050405020304" pitchFamily="18" charset="0"/>
                <a:cs typeface="Times New Roman" panose="02020603050405020304" pitchFamily="18" charset="0"/>
              </a:rPr>
              <a:t> within the material.</a:t>
            </a:r>
          </a:p>
          <a:p>
            <a:pPr>
              <a:lnSpc>
                <a:spcPct val="150000"/>
              </a:lnSpc>
            </a:pPr>
            <a:r>
              <a:rPr lang="en-US" sz="2400" dirty="0">
                <a:latin typeface="Times New Roman" panose="02020603050405020304" pitchFamily="18" charset="0"/>
                <a:cs typeface="Times New Roman" panose="02020603050405020304" pitchFamily="18" charset="0"/>
              </a:rPr>
              <a:t>This change in polarization results in a </a:t>
            </a:r>
            <a:r>
              <a:rPr lang="en-US" sz="2400" b="1" dirty="0">
                <a:latin typeface="Times New Roman" panose="02020603050405020304" pitchFamily="18" charset="0"/>
                <a:cs typeface="Times New Roman" panose="02020603050405020304" pitchFamily="18" charset="0"/>
              </a:rPr>
              <a:t>flow of current (voltage signal)</a:t>
            </a:r>
            <a:r>
              <a:rPr lang="en-US" sz="2400" dirty="0">
                <a:latin typeface="Times New Roman" panose="02020603050405020304" pitchFamily="18" charset="0"/>
                <a:cs typeface="Times New Roman" panose="02020603050405020304" pitchFamily="18" charset="0"/>
              </a:rPr>
              <a:t> that is proportional to the amount of incident IR radiation.</a:t>
            </a:r>
          </a:p>
          <a:p>
            <a:pPr>
              <a:lnSpc>
                <a:spcPct val="150000"/>
              </a:lnSpc>
              <a:buNone/>
            </a:pP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6046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06AFC6-FA01-5E88-088B-1B396F40295A}"/>
              </a:ext>
            </a:extLst>
          </p:cNvPr>
          <p:cNvSpPr txBox="1"/>
          <p:nvPr/>
        </p:nvSpPr>
        <p:spPr>
          <a:xfrm>
            <a:off x="186418" y="259726"/>
            <a:ext cx="11819163" cy="3539430"/>
          </a:xfrm>
          <a:prstGeom prst="rect">
            <a:avLst/>
          </a:prstGeom>
          <a:noFill/>
        </p:spPr>
        <p:txBody>
          <a:bodyPr wrap="square">
            <a:spAutoFit/>
          </a:bodyPr>
          <a:lstStyle/>
          <a:p>
            <a:r>
              <a:rPr lang="en-US" sz="2800" b="1" dirty="0"/>
              <a:t>Construction:</a:t>
            </a:r>
          </a:p>
          <a:p>
            <a:r>
              <a:rPr lang="en-US" sz="2800" dirty="0"/>
              <a:t>The detector consists of a </a:t>
            </a:r>
            <a:r>
              <a:rPr lang="en-US" sz="2800" b="1" dirty="0"/>
              <a:t>thin pyroelectric crystal</a:t>
            </a:r>
            <a:r>
              <a:rPr lang="en-US" sz="2800" dirty="0"/>
              <a:t> coated on both sides with </a:t>
            </a:r>
            <a:r>
              <a:rPr lang="en-US" sz="2800" b="1" dirty="0"/>
              <a:t>conductive electrodes</a:t>
            </a:r>
            <a:r>
              <a:rPr lang="en-US" sz="2800" dirty="0"/>
              <a:t>.</a:t>
            </a:r>
          </a:p>
          <a:p>
            <a:r>
              <a:rPr lang="en-US" sz="2800" dirty="0"/>
              <a:t>It is usually enclosed in a </a:t>
            </a:r>
            <a:r>
              <a:rPr lang="en-US" sz="2800" b="1" dirty="0"/>
              <a:t>vacuum or inert atmosphere</a:t>
            </a:r>
            <a:r>
              <a:rPr lang="en-US" sz="2800" dirty="0"/>
              <a:t> to prevent moisture damage.</a:t>
            </a:r>
          </a:p>
          <a:p>
            <a:r>
              <a:rPr lang="en-US" sz="2800" dirty="0"/>
              <a:t>The output is connected to a </a:t>
            </a:r>
            <a:r>
              <a:rPr lang="en-US" sz="2800" b="1" dirty="0"/>
              <a:t>pre-amplifier</a:t>
            </a:r>
            <a:r>
              <a:rPr lang="en-US" sz="2800" dirty="0"/>
              <a:t> to convert the weak signal into a measurable voltage.</a:t>
            </a:r>
          </a:p>
          <a:p>
            <a:pPr marR="0" lvl="0" algn="l" defTabSz="914400" rtl="0" eaLnBrk="0" fontAlgn="base" latinLnBrk="0" hangingPunct="0">
              <a:lnSpc>
                <a:spcPct val="100000"/>
              </a:lnSpc>
              <a:spcBef>
                <a:spcPct val="0"/>
              </a:spcBef>
              <a:spcAft>
                <a:spcPct val="0"/>
              </a:spcAft>
              <a:buClrTx/>
              <a:buSzTx/>
              <a:tabLst/>
            </a:pPr>
            <a:endParaRPr kumimoji="0" lang="en-US" altLang="en-US"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9203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CEC2B-2D14-2B59-426E-4D1A9D040E95}"/>
              </a:ext>
            </a:extLst>
          </p:cNvPr>
          <p:cNvSpPr txBox="1"/>
          <p:nvPr/>
        </p:nvSpPr>
        <p:spPr>
          <a:xfrm>
            <a:off x="655864" y="234940"/>
            <a:ext cx="11089822" cy="3416320"/>
          </a:xfrm>
          <a:prstGeom prst="rect">
            <a:avLst/>
          </a:prstGeom>
          <a:noFill/>
        </p:spPr>
        <p:txBody>
          <a:bodyPr wrap="square">
            <a:spAutoFit/>
          </a:bodyPr>
          <a:lstStyle/>
          <a:p>
            <a:pPr>
              <a:buNone/>
            </a:pPr>
            <a:r>
              <a:rPr lang="en-US" sz="2400" b="1" dirty="0">
                <a:latin typeface="Times New Roman" panose="02020603050405020304" pitchFamily="18" charset="0"/>
                <a:cs typeface="Times New Roman" panose="02020603050405020304" pitchFamily="18" charset="0"/>
              </a:rPr>
              <a:t>Working:</a:t>
            </a:r>
          </a:p>
          <a:p>
            <a:pPr>
              <a:buFont typeface="+mj-lt"/>
              <a:buAutoNum type="arabicPeriod"/>
            </a:pPr>
            <a:r>
              <a:rPr lang="en-US" sz="2400" b="1" dirty="0">
                <a:latin typeface="Times New Roman" panose="02020603050405020304" pitchFamily="18" charset="0"/>
                <a:cs typeface="Times New Roman" panose="02020603050405020304" pitchFamily="18" charset="0"/>
              </a:rPr>
              <a:t>Incident IR radiation</a:t>
            </a:r>
            <a:r>
              <a:rPr lang="en-US" sz="2400" dirty="0">
                <a:latin typeface="Times New Roman" panose="02020603050405020304" pitchFamily="18" charset="0"/>
                <a:cs typeface="Times New Roman" panose="02020603050405020304" pitchFamily="18" charset="0"/>
              </a:rPr>
              <a:t> periodically falls on the pyroelectric crystal (usually modulated by a chopper to produce an alternating signal).</a:t>
            </a:r>
          </a:p>
          <a:p>
            <a:pPr>
              <a:buFont typeface="+mj-lt"/>
              <a:buAutoNum type="arabicPeriod"/>
            </a:pPr>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absorbed radiation</a:t>
            </a:r>
            <a:r>
              <a:rPr lang="en-US" sz="2400" dirty="0">
                <a:latin typeface="Times New Roman" panose="02020603050405020304" pitchFamily="18" charset="0"/>
                <a:cs typeface="Times New Roman" panose="02020603050405020304" pitchFamily="18" charset="0"/>
              </a:rPr>
              <a:t> changes the </a:t>
            </a:r>
            <a:r>
              <a:rPr lang="en-US" sz="2400" b="1" dirty="0">
                <a:latin typeface="Times New Roman" panose="02020603050405020304" pitchFamily="18" charset="0"/>
                <a:cs typeface="Times New Roman" panose="02020603050405020304" pitchFamily="18" charset="0"/>
              </a:rPr>
              <a:t>temperature</a:t>
            </a:r>
            <a:r>
              <a:rPr lang="en-US" sz="2400" dirty="0">
                <a:latin typeface="Times New Roman" panose="02020603050405020304" pitchFamily="18" charset="0"/>
                <a:cs typeface="Times New Roman" panose="02020603050405020304" pitchFamily="18" charset="0"/>
              </a:rPr>
              <a:t> of the crystal.</a:t>
            </a:r>
          </a:p>
          <a:p>
            <a:pPr>
              <a:buFont typeface="+mj-lt"/>
              <a:buAutoNum type="arabicPeriod"/>
            </a:pPr>
            <a:r>
              <a:rPr lang="en-US" sz="2400" dirty="0">
                <a:latin typeface="Times New Roman" panose="02020603050405020304" pitchFamily="18" charset="0"/>
                <a:cs typeface="Times New Roman" panose="02020603050405020304" pitchFamily="18" charset="0"/>
              </a:rPr>
              <a:t>This causes a </a:t>
            </a:r>
            <a:r>
              <a:rPr lang="en-US" sz="2400" b="1" dirty="0">
                <a:latin typeface="Times New Roman" panose="02020603050405020304" pitchFamily="18" charset="0"/>
                <a:cs typeface="Times New Roman" panose="02020603050405020304" pitchFamily="18" charset="0"/>
              </a:rPr>
              <a:t>change in spontaneous polarization</a:t>
            </a:r>
            <a:r>
              <a:rPr lang="en-US" sz="2400" dirty="0">
                <a:latin typeface="Times New Roman" panose="02020603050405020304" pitchFamily="18" charset="0"/>
                <a:cs typeface="Times New Roman" panose="02020603050405020304" pitchFamily="18" charset="0"/>
              </a:rPr>
              <a:t> of the crystal material.</a:t>
            </a:r>
          </a:p>
          <a:p>
            <a:pPr>
              <a:buFont typeface="+mj-lt"/>
              <a:buAutoNum type="arabicPeriod"/>
            </a:pPr>
            <a:r>
              <a:rPr lang="en-US" sz="2400" dirty="0">
                <a:latin typeface="Times New Roman" panose="02020603050405020304" pitchFamily="18" charset="0"/>
                <a:cs typeface="Times New Roman" panose="02020603050405020304" pitchFamily="18" charset="0"/>
              </a:rPr>
              <a:t>The change in polarization induces a </a:t>
            </a:r>
            <a:r>
              <a:rPr lang="en-US" sz="2400" b="1" dirty="0">
                <a:latin typeface="Times New Roman" panose="02020603050405020304" pitchFamily="18" charset="0"/>
                <a:cs typeface="Times New Roman" panose="02020603050405020304" pitchFamily="18" charset="0"/>
              </a:rPr>
              <a:t>charge displacement</a:t>
            </a:r>
            <a:r>
              <a:rPr lang="en-US" sz="2400" dirty="0">
                <a:latin typeface="Times New Roman" panose="02020603050405020304" pitchFamily="18" charset="0"/>
                <a:cs typeface="Times New Roman" panose="02020603050405020304" pitchFamily="18" charset="0"/>
              </a:rPr>
              <a:t>, which appears as a </a:t>
            </a:r>
            <a:r>
              <a:rPr lang="en-US" sz="2400" b="1" dirty="0">
                <a:latin typeface="Times New Roman" panose="02020603050405020304" pitchFamily="18" charset="0"/>
                <a:cs typeface="Times New Roman" panose="02020603050405020304" pitchFamily="18" charset="0"/>
              </a:rPr>
              <a:t>current pulse</a:t>
            </a:r>
            <a:r>
              <a:rPr lang="en-US" sz="2400" dirty="0">
                <a:latin typeface="Times New Roman" panose="02020603050405020304" pitchFamily="18" charset="0"/>
                <a:cs typeface="Times New Roman" panose="02020603050405020304" pitchFamily="18" charset="0"/>
              </a:rPr>
              <a:t> across the electrodes.</a:t>
            </a:r>
          </a:p>
          <a:p>
            <a:pPr>
              <a:buFont typeface="+mj-lt"/>
              <a:buAutoNum type="arabicPeriod"/>
            </a:pPr>
            <a:r>
              <a:rPr lang="en-US" sz="2400" dirty="0">
                <a:latin typeface="Times New Roman" panose="02020603050405020304" pitchFamily="18" charset="0"/>
                <a:cs typeface="Times New Roman" panose="02020603050405020304" pitchFamily="18" charset="0"/>
              </a:rPr>
              <a:t>The resulting </a:t>
            </a:r>
            <a:r>
              <a:rPr lang="en-US" sz="2400" b="1" dirty="0">
                <a:latin typeface="Times New Roman" panose="02020603050405020304" pitchFamily="18" charset="0"/>
                <a:cs typeface="Times New Roman" panose="02020603050405020304" pitchFamily="18" charset="0"/>
              </a:rPr>
              <a:t>alternating current signal</a:t>
            </a:r>
            <a:r>
              <a:rPr lang="en-US" sz="2400" dirty="0">
                <a:latin typeface="Times New Roman" panose="02020603050405020304" pitchFamily="18" charset="0"/>
                <a:cs typeface="Times New Roman" panose="02020603050405020304" pitchFamily="18" charset="0"/>
              </a:rPr>
              <a:t> is amplified and recorded as a measure of the </a:t>
            </a:r>
            <a:r>
              <a:rPr lang="en-US" sz="2400" b="1" dirty="0">
                <a:latin typeface="Times New Roman" panose="02020603050405020304" pitchFamily="18" charset="0"/>
                <a:cs typeface="Times New Roman" panose="02020603050405020304" pitchFamily="18" charset="0"/>
              </a:rPr>
              <a:t>IR radiation intensity</a:t>
            </a:r>
            <a:r>
              <a:rPr lang="en-US" sz="2400" dirty="0">
                <a:latin typeface="Times New Roman" panose="02020603050405020304" pitchFamily="18" charset="0"/>
                <a:cs typeface="Times New Roman" panose="02020603050405020304" pitchFamily="18" charset="0"/>
              </a:rPr>
              <a:t>.</a:t>
            </a:r>
          </a:p>
        </p:txBody>
      </p:sp>
      <p:sp>
        <p:nvSpPr>
          <p:cNvPr id="4" name="Rectangle 1">
            <a:extLst>
              <a:ext uri="{FF2B5EF4-FFF2-40B4-BE49-F238E27FC236}">
                <a16:creationId xmlns:a16="http://schemas.microsoft.com/office/drawing/2014/main" id="{ADAC4870-03FB-601A-BEB4-62F1C900A983}"/>
              </a:ext>
            </a:extLst>
          </p:cNvPr>
          <p:cNvSpPr>
            <a:spLocks noChangeArrowheads="1"/>
          </p:cNvSpPr>
          <p:nvPr/>
        </p:nvSpPr>
        <p:spPr bwMode="auto">
          <a:xfrm>
            <a:off x="655864" y="3873474"/>
            <a:ext cx="95292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Widely used in </a:t>
            </a:r>
            <a:r>
              <a:rPr kumimoji="0" lang="en-US" altLang="en-US" sz="2400" b="1" i="0" u="none" strike="noStrike" cap="none" normalizeH="0" baseline="0" dirty="0">
                <a:ln>
                  <a:noFill/>
                </a:ln>
                <a:solidFill>
                  <a:schemeClr val="tx1"/>
                </a:solidFill>
                <a:effectLst/>
                <a:latin typeface="Arial" panose="020B0604020202020204" pitchFamily="34" charset="0"/>
              </a:rPr>
              <a:t>FTIR (Fourier Transform Infrared) spectrometers</a:t>
            </a:r>
            <a:r>
              <a:rPr kumimoji="0" lang="en-US" altLang="en-US" sz="2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Also used in </a:t>
            </a:r>
            <a:r>
              <a:rPr kumimoji="0" lang="en-US" altLang="en-US" sz="2400" b="1" i="0" u="none" strike="noStrike" cap="none" normalizeH="0" baseline="0" dirty="0">
                <a:ln>
                  <a:noFill/>
                </a:ln>
                <a:solidFill>
                  <a:schemeClr val="tx1"/>
                </a:solidFill>
                <a:effectLst/>
                <a:latin typeface="Arial" panose="020B0604020202020204" pitchFamily="34" charset="0"/>
              </a:rPr>
              <a:t>thermal imaging</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1" i="0" u="none" strike="noStrike" cap="none" normalizeH="0" baseline="0" dirty="0">
                <a:ln>
                  <a:noFill/>
                </a:ln>
                <a:solidFill>
                  <a:schemeClr val="tx1"/>
                </a:solidFill>
                <a:effectLst/>
                <a:latin typeface="Arial" panose="020B0604020202020204" pitchFamily="34" charset="0"/>
              </a:rPr>
              <a:t>motion detectors</a:t>
            </a:r>
            <a:r>
              <a:rPr kumimoji="0" lang="en-US" altLang="en-US" sz="2400" b="0" i="0" u="none" strike="noStrike" cap="none" normalizeH="0" baseline="0" dirty="0">
                <a:ln>
                  <a:noFill/>
                </a:ln>
                <a:solidFill>
                  <a:schemeClr val="tx1"/>
                </a:solidFill>
                <a:effectLst/>
                <a:latin typeface="Arial" panose="020B0604020202020204" pitchFamily="34" charset="0"/>
              </a:rPr>
              <a:t>, and </a:t>
            </a:r>
            <a:r>
              <a:rPr kumimoji="0" lang="en-US" altLang="en-US" sz="2400" b="1" i="0" u="none" strike="noStrike" cap="none" normalizeH="0" baseline="0" dirty="0">
                <a:ln>
                  <a:noFill/>
                </a:ln>
                <a:solidFill>
                  <a:schemeClr val="tx1"/>
                </a:solidFill>
                <a:effectLst/>
                <a:latin typeface="Arial" panose="020B0604020202020204" pitchFamily="34" charset="0"/>
              </a:rPr>
              <a:t>IR sensors</a:t>
            </a:r>
            <a:r>
              <a:rPr kumimoji="0" lang="en-US" altLang="en-US" sz="24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1867313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E92247-0F27-50D6-3623-56352CD334D6}"/>
              </a:ext>
            </a:extLst>
          </p:cNvPr>
          <p:cNvSpPr txBox="1"/>
          <p:nvPr/>
        </p:nvSpPr>
        <p:spPr>
          <a:xfrm>
            <a:off x="0" y="0"/>
            <a:ext cx="11929382" cy="6740307"/>
          </a:xfrm>
          <a:prstGeom prst="rect">
            <a:avLst/>
          </a:prstGeom>
          <a:noFill/>
        </p:spPr>
        <p:txBody>
          <a:bodyPr wrap="square">
            <a:spAutoFit/>
          </a:bodyPr>
          <a:lstStyle/>
          <a:p>
            <a:pPr>
              <a:lnSpc>
                <a:spcPct val="150000"/>
              </a:lnSpc>
              <a:buNone/>
            </a:pPr>
            <a:r>
              <a:rPr lang="en-US" sz="2400" b="1" dirty="0">
                <a:latin typeface="Times New Roman" panose="02020603050405020304" pitchFamily="18" charset="0"/>
                <a:cs typeface="Times New Roman" panose="02020603050405020304" pitchFamily="18" charset="0"/>
              </a:rPr>
              <a:t>Fourier Transform Systems</a:t>
            </a:r>
          </a:p>
          <a:p>
            <a:pPr marL="342900" indent="-342900">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If we regard light as a wave, we accept that it has </a:t>
            </a:r>
            <a:r>
              <a:rPr lang="en-US" sz="2400" b="1" dirty="0">
                <a:latin typeface="Times New Roman" panose="02020603050405020304" pitchFamily="18" charset="0"/>
                <a:cs typeface="Times New Roman" panose="02020603050405020304" pitchFamily="18" charset="0"/>
              </a:rPr>
              <a:t>wavelength</a:t>
            </a:r>
            <a:r>
              <a:rPr lang="en-US" sz="2400" dirty="0">
                <a:latin typeface="Times New Roman" panose="02020603050405020304" pitchFamily="18" charset="0"/>
                <a:cs typeface="Times New Roman" panose="02020603050405020304" pitchFamily="18" charset="0"/>
              </a:rPr>
              <a:t>.</a:t>
            </a:r>
          </a:p>
          <a:p>
            <a:pPr marL="342900" indent="-342900">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If </a:t>
            </a:r>
            <a:r>
              <a:rPr lang="en-US" sz="2400" b="1" dirty="0">
                <a:latin typeface="Times New Roman" panose="02020603050405020304" pitchFamily="18" charset="0"/>
                <a:cs typeface="Times New Roman" panose="02020603050405020304" pitchFamily="18" charset="0"/>
              </a:rPr>
              <a:t>two beams of light</a:t>
            </a:r>
            <a:r>
              <a:rPr lang="en-US" sz="2400" dirty="0">
                <a:latin typeface="Times New Roman" panose="02020603050405020304" pitchFamily="18" charset="0"/>
                <a:cs typeface="Times New Roman" panose="02020603050405020304" pitchFamily="18" charset="0"/>
              </a:rPr>
              <a:t> of the same wavelength are </a:t>
            </a:r>
            <a:r>
              <a:rPr lang="en-US" sz="2400" b="1" dirty="0">
                <a:latin typeface="Times New Roman" panose="02020603050405020304" pitchFamily="18" charset="0"/>
                <a:cs typeface="Times New Roman" panose="02020603050405020304" pitchFamily="18" charset="0"/>
              </a:rPr>
              <a:t>brought together in phase</a:t>
            </a:r>
            <a:r>
              <a:rPr lang="en-US" sz="2400" dirty="0">
                <a:latin typeface="Times New Roman" panose="02020603050405020304" pitchFamily="18" charset="0"/>
                <a:cs typeface="Times New Roman" panose="02020603050405020304" pitchFamily="18" charset="0"/>
              </a:rPr>
              <a:t>, the beams </a:t>
            </a:r>
            <a:r>
              <a:rPr lang="en-US" sz="2400" b="1" dirty="0">
                <a:latin typeface="Times New Roman" panose="02020603050405020304" pitchFamily="18" charset="0"/>
                <a:cs typeface="Times New Roman" panose="02020603050405020304" pitchFamily="18" charset="0"/>
              </a:rPr>
              <a:t>reinforce each other</a:t>
            </a:r>
            <a:r>
              <a:rPr lang="en-US" sz="2400" dirty="0">
                <a:latin typeface="Times New Roman" panose="02020603050405020304" pitchFamily="18" charset="0"/>
                <a:cs typeface="Times New Roman" panose="02020603050405020304" pitchFamily="18" charset="0"/>
              </a:rPr>
              <a:t> (constructive interference).</a:t>
            </a:r>
          </a:p>
          <a:p>
            <a:pPr marL="342900" indent="-342900">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If they are </a:t>
            </a:r>
            <a:r>
              <a:rPr lang="en-US" sz="2400" b="1" dirty="0">
                <a:latin typeface="Times New Roman" panose="02020603050405020304" pitchFamily="18" charset="0"/>
                <a:cs typeface="Times New Roman" panose="02020603050405020304" pitchFamily="18" charset="0"/>
              </a:rPr>
              <a:t>out of phase</a:t>
            </a:r>
            <a:r>
              <a:rPr lang="en-US" sz="2400" dirty="0">
                <a:latin typeface="Times New Roman" panose="02020603050405020304" pitchFamily="18" charset="0"/>
                <a:cs typeface="Times New Roman" panose="02020603050405020304" pitchFamily="18" charset="0"/>
              </a:rPr>
              <a:t>, they </a:t>
            </a:r>
            <a:r>
              <a:rPr lang="en-US" sz="2400" b="1" dirty="0">
                <a:latin typeface="Times New Roman" panose="02020603050405020304" pitchFamily="18" charset="0"/>
                <a:cs typeface="Times New Roman" panose="02020603050405020304" pitchFamily="18" charset="0"/>
              </a:rPr>
              <a:t>cancel each other</a:t>
            </a:r>
            <a:r>
              <a:rPr lang="en-US" sz="2400" dirty="0">
                <a:latin typeface="Times New Roman" panose="02020603050405020304" pitchFamily="18" charset="0"/>
                <a:cs typeface="Times New Roman" panose="02020603050405020304" pitchFamily="18" charset="0"/>
              </a:rPr>
              <a:t> (destructive interference).</a:t>
            </a:r>
          </a:p>
          <a:p>
            <a:pPr marL="342900" indent="-342900">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This principle forms the basis of </a:t>
            </a:r>
            <a:r>
              <a:rPr lang="en-US" sz="2400" b="1" dirty="0">
                <a:latin typeface="Times New Roman" panose="02020603050405020304" pitchFamily="18" charset="0"/>
                <a:cs typeface="Times New Roman" panose="02020603050405020304" pitchFamily="18" charset="0"/>
              </a:rPr>
              <a:t>Fourier Transform Infrared (FTIR) spectroscopy</a:t>
            </a:r>
            <a:r>
              <a:rPr lang="en-US" sz="2400" dirty="0">
                <a:latin typeface="Times New Roman" panose="02020603050405020304" pitchFamily="18" charset="0"/>
                <a:cs typeface="Times New Roman" panose="02020603050405020304" pitchFamily="18" charset="0"/>
              </a:rPr>
              <a:t>.</a:t>
            </a:r>
          </a:p>
          <a:p>
            <a:pPr marL="342900" indent="-342900">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interferometer</a:t>
            </a:r>
            <a:r>
              <a:rPr lang="en-US" sz="2400" dirty="0">
                <a:latin typeface="Times New Roman" panose="02020603050405020304" pitchFamily="18" charset="0"/>
                <a:cs typeface="Times New Roman" panose="02020603050405020304" pitchFamily="18" charset="0"/>
              </a:rPr>
              <a:t> splits the light beam into two — one reflected from a </a:t>
            </a:r>
            <a:r>
              <a:rPr lang="en-US" sz="2400" b="1" dirty="0">
                <a:latin typeface="Times New Roman" panose="02020603050405020304" pitchFamily="18" charset="0"/>
                <a:cs typeface="Times New Roman" panose="02020603050405020304" pitchFamily="18" charset="0"/>
              </a:rPr>
              <a:t>fixed mirror</a:t>
            </a:r>
            <a:r>
              <a:rPr lang="en-US" sz="2400" dirty="0">
                <a:latin typeface="Times New Roman" panose="02020603050405020304" pitchFamily="18" charset="0"/>
                <a:cs typeface="Times New Roman" panose="02020603050405020304" pitchFamily="18" charset="0"/>
              </a:rPr>
              <a:t>, the other from a </a:t>
            </a:r>
            <a:r>
              <a:rPr lang="en-US" sz="2400" b="1" dirty="0">
                <a:latin typeface="Times New Roman" panose="02020603050405020304" pitchFamily="18" charset="0"/>
                <a:cs typeface="Times New Roman" panose="02020603050405020304" pitchFamily="18" charset="0"/>
              </a:rPr>
              <a:t>moving mirror</a:t>
            </a:r>
            <a:r>
              <a:rPr lang="en-US" sz="2400" dirty="0">
                <a:latin typeface="Times New Roman" panose="02020603050405020304" pitchFamily="18" charset="0"/>
                <a:cs typeface="Times New Roman" panose="02020603050405020304" pitchFamily="18" charset="0"/>
              </a:rPr>
              <a:t>.</a:t>
            </a:r>
          </a:p>
          <a:p>
            <a:pPr marL="342900" indent="-342900">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When recombined, the difference in path length produces </a:t>
            </a:r>
            <a:r>
              <a:rPr lang="en-US" sz="2400" b="1" dirty="0">
                <a:latin typeface="Times New Roman" panose="02020603050405020304" pitchFamily="18" charset="0"/>
                <a:cs typeface="Times New Roman" panose="02020603050405020304" pitchFamily="18" charset="0"/>
              </a:rPr>
              <a:t>interference patterns</a:t>
            </a:r>
            <a:r>
              <a:rPr lang="en-US" sz="2400" dirty="0">
                <a:latin typeface="Times New Roman" panose="02020603050405020304" pitchFamily="18" charset="0"/>
                <a:cs typeface="Times New Roman" panose="02020603050405020304" pitchFamily="18" charset="0"/>
              </a:rPr>
              <a:t> (interferograms).</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interferogram</a:t>
            </a:r>
            <a:r>
              <a:rPr lang="en-US" sz="2400" dirty="0">
                <a:latin typeface="Times New Roman" panose="02020603050405020304" pitchFamily="18" charset="0"/>
                <a:cs typeface="Times New Roman" panose="02020603050405020304" pitchFamily="18" charset="0"/>
              </a:rPr>
              <a:t> is mathematically transformed (Fourier Transform) to obtain the </a:t>
            </a:r>
            <a:r>
              <a:rPr lang="en-US" sz="2400" b="1" dirty="0">
                <a:latin typeface="Times New Roman" panose="02020603050405020304" pitchFamily="18" charset="0"/>
                <a:cs typeface="Times New Roman" panose="02020603050405020304" pitchFamily="18" charset="0"/>
              </a:rPr>
              <a:t>infrared spectrum</a:t>
            </a:r>
            <a:r>
              <a:rPr lang="en-US" sz="24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He-Ne laser</a:t>
            </a:r>
            <a:r>
              <a:rPr lang="en-US" sz="2400" dirty="0">
                <a:latin typeface="Times New Roman" panose="02020603050405020304" pitchFamily="18" charset="0"/>
                <a:cs typeface="Times New Roman" panose="02020603050405020304" pitchFamily="18" charset="0"/>
              </a:rPr>
              <a:t> is used for </a:t>
            </a:r>
            <a:r>
              <a:rPr lang="en-US" sz="2400" b="1" dirty="0">
                <a:latin typeface="Times New Roman" panose="02020603050405020304" pitchFamily="18" charset="0"/>
                <a:cs typeface="Times New Roman" panose="02020603050405020304" pitchFamily="18" charset="0"/>
              </a:rPr>
              <a:t>alignment and calibration</a:t>
            </a:r>
            <a:r>
              <a:rPr lang="en-US" sz="2400" dirty="0">
                <a:latin typeface="Times New Roman" panose="02020603050405020304" pitchFamily="18" charset="0"/>
                <a:cs typeface="Times New Roman" panose="02020603050405020304" pitchFamily="18" charset="0"/>
              </a:rPr>
              <a:t> of the moving mirror.</a:t>
            </a:r>
          </a:p>
        </p:txBody>
      </p:sp>
    </p:spTree>
    <p:extLst>
      <p:ext uri="{BB962C8B-B14F-4D97-AF65-F5344CB8AC3E}">
        <p14:creationId xmlns:p14="http://schemas.microsoft.com/office/powerpoint/2010/main" val="3313472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0A7880-88F2-925F-5B00-7E43C5C80EF1}"/>
              </a:ext>
            </a:extLst>
          </p:cNvPr>
          <p:cNvSpPr txBox="1"/>
          <p:nvPr/>
        </p:nvSpPr>
        <p:spPr>
          <a:xfrm>
            <a:off x="0" y="-102303"/>
            <a:ext cx="12192000" cy="6960303"/>
          </a:xfrm>
          <a:prstGeom prst="rect">
            <a:avLst/>
          </a:prstGeom>
          <a:noFill/>
        </p:spPr>
        <p:txBody>
          <a:bodyPr wrap="square">
            <a:spAutoFit/>
          </a:bodyPr>
          <a:lstStyle/>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1800" b="0" i="0" u="none" strike="noStrike" cap="none" normalizeH="0" baseline="0" dirty="0">
                <a:ln>
                  <a:noFill/>
                </a:ln>
                <a:solidFill>
                  <a:schemeClr val="tx1"/>
                </a:solidFill>
                <a:effectLst/>
                <a:latin typeface="Arial" panose="020B0604020202020204" pitchFamily="34" charset="0"/>
              </a:rPr>
              <a:t>If </a:t>
            </a:r>
            <a:r>
              <a:rPr kumimoji="0" lang="en-US" altLang="en-US" sz="2000" b="0" i="0" u="none" strike="noStrike" cap="none" normalizeH="0" baseline="0" dirty="0">
                <a:ln>
                  <a:noFill/>
                </a:ln>
                <a:solidFill>
                  <a:schemeClr val="tx1"/>
                </a:solidFill>
                <a:effectLst/>
                <a:latin typeface="Arial" panose="020B0604020202020204" pitchFamily="34" charset="0"/>
              </a:rPr>
              <a:t>the two beams are </a:t>
            </a:r>
            <a:r>
              <a:rPr kumimoji="0" lang="en-US" altLang="en-US" sz="2000" b="1" i="0" u="none" strike="noStrike" cap="none" normalizeH="0" baseline="0" dirty="0">
                <a:ln>
                  <a:noFill/>
                </a:ln>
                <a:solidFill>
                  <a:schemeClr val="tx1"/>
                </a:solidFill>
                <a:effectLst/>
                <a:latin typeface="Arial" panose="020B0604020202020204" pitchFamily="34" charset="0"/>
              </a:rPr>
              <a:t>out of phase</a:t>
            </a:r>
            <a:r>
              <a:rPr kumimoji="0" lang="en-US" altLang="en-US" sz="2000" b="0" i="0" u="none" strike="noStrike" cap="none" normalizeH="0" baseline="0" dirty="0">
                <a:ln>
                  <a:noFill/>
                </a:ln>
                <a:solidFill>
                  <a:schemeClr val="tx1"/>
                </a:solidFill>
                <a:effectLst/>
                <a:latin typeface="Arial" panose="020B0604020202020204" pitchFamily="34" charset="0"/>
              </a:rPr>
              <a:t>, destructive interference occurs, and the light path continues down the spectrometer.</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2000" b="0" i="0" u="none" strike="noStrike" cap="none" normalizeH="0" baseline="0" dirty="0">
                <a:ln>
                  <a:noFill/>
                </a:ln>
                <a:solidFill>
                  <a:schemeClr val="tx1"/>
                </a:solidFill>
                <a:effectLst/>
                <a:latin typeface="Arial" panose="020B0604020202020204" pitchFamily="34" charset="0"/>
              </a:rPr>
              <a:t>This </a:t>
            </a:r>
            <a:r>
              <a:rPr kumimoji="0" lang="en-US" altLang="en-US" sz="2000" b="1" i="0" u="none" strike="noStrike" cap="none" normalizeH="0" baseline="0" dirty="0">
                <a:ln>
                  <a:noFill/>
                </a:ln>
                <a:solidFill>
                  <a:schemeClr val="tx1"/>
                </a:solidFill>
                <a:effectLst/>
                <a:latin typeface="Arial" panose="020B0604020202020204" pitchFamily="34" charset="0"/>
              </a:rPr>
              <a:t>interference</a:t>
            </a:r>
            <a:r>
              <a:rPr kumimoji="0" lang="en-US" altLang="en-US" sz="2000" b="0" i="0" u="none" strike="noStrike" cap="none" normalizeH="0" baseline="0" dirty="0">
                <a:ln>
                  <a:noFill/>
                </a:ln>
                <a:solidFill>
                  <a:schemeClr val="tx1"/>
                </a:solidFill>
                <a:effectLst/>
                <a:latin typeface="Arial" panose="020B0604020202020204" pitchFamily="34" charset="0"/>
              </a:rPr>
              <a:t> is the basis of </a:t>
            </a:r>
            <a:r>
              <a:rPr kumimoji="0" lang="en-US" altLang="en-US" sz="2000" b="1" i="0" u="none" strike="noStrike" cap="none" normalizeH="0" baseline="0" dirty="0">
                <a:ln>
                  <a:noFill/>
                </a:ln>
                <a:solidFill>
                  <a:schemeClr val="tx1"/>
                </a:solidFill>
                <a:effectLst/>
                <a:latin typeface="Arial" panose="020B0604020202020204" pitchFamily="34" charset="0"/>
              </a:rPr>
              <a:t>Fourier transform spectrophotometers</a:t>
            </a:r>
            <a:r>
              <a:rPr kumimoji="0" lang="en-US" altLang="en-US" sz="2000" b="0" i="0" u="none" strike="noStrike" cap="none" normalizeH="0" baseline="0" dirty="0">
                <a:ln>
                  <a:noFill/>
                </a:ln>
                <a:solidFill>
                  <a:schemeClr val="tx1"/>
                </a:solidFill>
                <a:effectLst/>
                <a:latin typeface="Arial" panose="020B0604020202020204" pitchFamily="34" charset="0"/>
              </a:rPr>
              <a:t>.</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2000" b="0" i="0" u="none" strike="noStrike" cap="none" normalizeH="0" baseline="0" dirty="0">
                <a:ln>
                  <a:noFill/>
                </a:ln>
                <a:solidFill>
                  <a:schemeClr val="tx1"/>
                </a:solidFill>
                <a:effectLst/>
                <a:latin typeface="Arial" panose="020B0604020202020204" pitchFamily="34" charset="0"/>
              </a:rPr>
              <a:t>The system consists of </a:t>
            </a:r>
            <a:r>
              <a:rPr kumimoji="0" lang="en-US" altLang="en-US" sz="2000" b="1" i="0" u="none" strike="noStrike" cap="none" normalizeH="0" baseline="0" dirty="0">
                <a:ln>
                  <a:noFill/>
                </a:ln>
                <a:solidFill>
                  <a:schemeClr val="tx1"/>
                </a:solidFill>
                <a:effectLst/>
                <a:latin typeface="Arial" panose="020B0604020202020204" pitchFamily="34" charset="0"/>
              </a:rPr>
              <a:t>two paths of light</a:t>
            </a:r>
            <a:r>
              <a:rPr kumimoji="0" lang="en-US" altLang="en-US" sz="2000" b="0" i="0" u="none" strike="noStrike" cap="none" normalizeH="0" baseline="0" dirty="0">
                <a:ln>
                  <a:noFill/>
                </a:ln>
                <a:solidFill>
                  <a:schemeClr val="tx1"/>
                </a:solidFill>
                <a:effectLst/>
                <a:latin typeface="Arial" panose="020B0604020202020204" pitchFamily="34" charset="0"/>
              </a:rPr>
              <a:t> at right angles to each other with a </a:t>
            </a:r>
            <a:r>
              <a:rPr kumimoji="0" lang="en-US" altLang="en-US" sz="2000" b="1" i="0" u="none" strike="noStrike" cap="none" normalizeH="0" baseline="0" dirty="0">
                <a:ln>
                  <a:noFill/>
                </a:ln>
                <a:solidFill>
                  <a:schemeClr val="tx1"/>
                </a:solidFill>
                <a:effectLst/>
                <a:latin typeface="Arial" panose="020B0604020202020204" pitchFamily="34" charset="0"/>
              </a:rPr>
              <a:t>beam splitter</a:t>
            </a:r>
            <a:r>
              <a:rPr kumimoji="0" lang="en-US" altLang="en-US" sz="2000" b="0" i="0" u="none" strike="noStrike" cap="none" normalizeH="0" baseline="0" dirty="0">
                <a:ln>
                  <a:noFill/>
                </a:ln>
                <a:solidFill>
                  <a:schemeClr val="tx1"/>
                </a:solidFill>
                <a:effectLst/>
                <a:latin typeface="Arial" panose="020B0604020202020204" pitchFamily="34" charset="0"/>
              </a:rPr>
              <a:t> at the intersection point.</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2000" b="0" i="0" u="none" strike="noStrike" cap="none" normalizeH="0" baseline="0" dirty="0">
                <a:ln>
                  <a:noFill/>
                </a:ln>
                <a:solidFill>
                  <a:schemeClr val="tx1"/>
                </a:solidFill>
                <a:effectLst/>
                <a:latin typeface="Arial" panose="020B0604020202020204" pitchFamily="34" charset="0"/>
              </a:rPr>
              <a:t>The </a:t>
            </a:r>
            <a:r>
              <a:rPr kumimoji="0" lang="en-US" altLang="en-US" sz="2000" b="1" i="0" u="none" strike="noStrike" cap="none" normalizeH="0" baseline="0" dirty="0">
                <a:ln>
                  <a:noFill/>
                </a:ln>
                <a:solidFill>
                  <a:schemeClr val="tx1"/>
                </a:solidFill>
                <a:effectLst/>
                <a:latin typeface="Arial" panose="020B0604020202020204" pitchFamily="34" charset="0"/>
              </a:rPr>
              <a:t>beam splitter</a:t>
            </a:r>
            <a:r>
              <a:rPr kumimoji="0" lang="en-US" altLang="en-US" sz="2000" b="0" i="0" u="none" strike="noStrike" cap="none" normalizeH="0" baseline="0" dirty="0">
                <a:ln>
                  <a:noFill/>
                </a:ln>
                <a:solidFill>
                  <a:schemeClr val="tx1"/>
                </a:solidFill>
                <a:effectLst/>
                <a:latin typeface="Arial" panose="020B0604020202020204" pitchFamily="34" charset="0"/>
              </a:rPr>
              <a:t> divides the radiation into two perpendicular half-beams of equal intensity.</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2000" b="0" i="0" u="none" strike="noStrike" cap="none" normalizeH="0" baseline="0" dirty="0">
                <a:ln>
                  <a:noFill/>
                </a:ln>
                <a:solidFill>
                  <a:schemeClr val="tx1"/>
                </a:solidFill>
                <a:effectLst/>
                <a:latin typeface="Arial" panose="020B0604020202020204" pitchFamily="34" charset="0"/>
              </a:rPr>
              <a:t>These beams travel along different paths, reflect off mirrors, and then </a:t>
            </a:r>
            <a:r>
              <a:rPr kumimoji="0" lang="en-US" altLang="en-US" sz="2000" b="1" i="0" u="none" strike="noStrike" cap="none" normalizeH="0" baseline="0" dirty="0">
                <a:ln>
                  <a:noFill/>
                </a:ln>
                <a:solidFill>
                  <a:schemeClr val="tx1"/>
                </a:solidFill>
                <a:effectLst/>
                <a:latin typeface="Arial" panose="020B0604020202020204" pitchFamily="34" charset="0"/>
              </a:rPr>
              <a:t>recombine</a:t>
            </a:r>
            <a:r>
              <a:rPr kumimoji="0" lang="en-US" altLang="en-US" sz="2000" b="0" i="0" u="none" strike="noStrike" cap="none" normalizeH="0" baseline="0" dirty="0">
                <a:ln>
                  <a:noFill/>
                </a:ln>
                <a:solidFill>
                  <a:schemeClr val="tx1"/>
                </a:solidFill>
                <a:effectLst/>
                <a:latin typeface="Arial" panose="020B0604020202020204" pitchFamily="34" charset="0"/>
              </a:rPr>
              <a:t> at the beam splitter.</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2000" b="0" i="0" u="none" strike="noStrike" cap="none" normalizeH="0" baseline="0" dirty="0">
                <a:ln>
                  <a:noFill/>
                </a:ln>
                <a:solidFill>
                  <a:schemeClr val="tx1"/>
                </a:solidFill>
                <a:effectLst/>
                <a:latin typeface="Arial" panose="020B0604020202020204" pitchFamily="34" charset="0"/>
              </a:rPr>
              <a:t>The recombined beams are reflected together to the </a:t>
            </a:r>
            <a:r>
              <a:rPr kumimoji="0" lang="en-US" altLang="en-US" sz="2000" b="1" i="0" u="none" strike="noStrike" cap="none" normalizeH="0" baseline="0" dirty="0">
                <a:ln>
                  <a:noFill/>
                </a:ln>
                <a:solidFill>
                  <a:schemeClr val="tx1"/>
                </a:solidFill>
                <a:effectLst/>
                <a:latin typeface="Arial" panose="020B0604020202020204" pitchFamily="34" charset="0"/>
              </a:rPr>
              <a:t>detector</a:t>
            </a:r>
            <a:r>
              <a:rPr kumimoji="0" lang="en-US" altLang="en-US" sz="2000" b="0" i="0" u="none" strike="noStrike" cap="none" normalizeH="0" baseline="0" dirty="0">
                <a:ln>
                  <a:noFill/>
                </a:ln>
                <a:solidFill>
                  <a:schemeClr val="tx1"/>
                </a:solidFill>
                <a:effectLst/>
                <a:latin typeface="Arial" panose="020B0604020202020204" pitchFamily="34" charset="0"/>
              </a:rPr>
              <a:t>.</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2000" b="0" i="0" u="none" strike="noStrike" cap="none" normalizeH="0" baseline="0" dirty="0">
                <a:ln>
                  <a:noFill/>
                </a:ln>
                <a:solidFill>
                  <a:schemeClr val="tx1"/>
                </a:solidFill>
                <a:effectLst/>
                <a:latin typeface="Arial" panose="020B0604020202020204" pitchFamily="34" charset="0"/>
              </a:rPr>
              <a:t>If the initial radiation is </a:t>
            </a:r>
            <a:r>
              <a:rPr kumimoji="0" lang="en-US" altLang="en-US" sz="2000" b="1" i="0" u="none" strike="noStrike" cap="none" normalizeH="0" baseline="0" dirty="0">
                <a:ln>
                  <a:noFill/>
                </a:ln>
                <a:solidFill>
                  <a:schemeClr val="tx1"/>
                </a:solidFill>
                <a:effectLst/>
                <a:latin typeface="Arial" panose="020B0604020202020204" pitchFamily="34" charset="0"/>
              </a:rPr>
              <a:t>at one wavelength and in phase</a:t>
            </a:r>
            <a:r>
              <a:rPr kumimoji="0" lang="en-US" altLang="en-US" sz="2000" b="0" i="0" u="none" strike="noStrike" cap="none" normalizeH="0" baseline="0" dirty="0">
                <a:ln>
                  <a:noFill/>
                </a:ln>
                <a:solidFill>
                  <a:schemeClr val="tx1"/>
                </a:solidFill>
                <a:effectLst/>
                <a:latin typeface="Arial" panose="020B0604020202020204" pitchFamily="34" charset="0"/>
              </a:rPr>
              <a:t>, the beams reinforce each other when paths are equal in length, giving a </a:t>
            </a:r>
            <a:r>
              <a:rPr kumimoji="0" lang="en-US" altLang="en-US" sz="2000" b="1" i="0" u="none" strike="noStrike" cap="none" normalizeH="0" baseline="0" dirty="0">
                <a:ln>
                  <a:noFill/>
                </a:ln>
                <a:solidFill>
                  <a:schemeClr val="tx1"/>
                </a:solidFill>
                <a:effectLst/>
                <a:latin typeface="Arial" panose="020B0604020202020204" pitchFamily="34" charset="0"/>
              </a:rPr>
              <a:t>maximum signal</a:t>
            </a:r>
            <a:r>
              <a:rPr kumimoji="0" lang="en-US" altLang="en-US" sz="2000" b="0" i="0" u="none" strike="noStrike" cap="none" normalizeH="0" baseline="0" dirty="0">
                <a:ln>
                  <a:noFill/>
                </a:ln>
                <a:solidFill>
                  <a:schemeClr val="tx1"/>
                </a:solidFill>
                <a:effectLst/>
                <a:latin typeface="Arial" panose="020B0604020202020204" pitchFamily="34" charset="0"/>
              </a:rPr>
              <a:t>.</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2000" b="0" i="0" u="none" strike="noStrike" cap="none" normalizeH="0" baseline="0" dirty="0">
                <a:ln>
                  <a:noFill/>
                </a:ln>
                <a:solidFill>
                  <a:schemeClr val="tx1"/>
                </a:solidFill>
                <a:effectLst/>
                <a:latin typeface="Arial" panose="020B0604020202020204" pitchFamily="34" charset="0"/>
              </a:rPr>
              <a:t>When the mirror in one arm is moved by </a:t>
            </a:r>
            <a:r>
              <a:rPr kumimoji="0" lang="en-US" altLang="en-US" sz="2000" b="1" i="0" u="none" strike="noStrike" cap="none" normalizeH="0" baseline="0" dirty="0">
                <a:ln>
                  <a:noFill/>
                </a:ln>
                <a:solidFill>
                  <a:schemeClr val="tx1"/>
                </a:solidFill>
                <a:effectLst/>
                <a:latin typeface="Arial" panose="020B0604020202020204" pitchFamily="34" charset="0"/>
              </a:rPr>
              <a:t>one-quarter wavelength</a:t>
            </a:r>
            <a:r>
              <a:rPr kumimoji="0" lang="en-US" altLang="en-US" sz="2000" b="0" i="0" u="none" strike="noStrike" cap="none" normalizeH="0" baseline="0" dirty="0">
                <a:ln>
                  <a:noFill/>
                </a:ln>
                <a:solidFill>
                  <a:schemeClr val="tx1"/>
                </a:solidFill>
                <a:effectLst/>
                <a:latin typeface="Arial" panose="020B0604020202020204" pitchFamily="34" charset="0"/>
              </a:rPr>
              <a:t>, the beams become </a:t>
            </a:r>
            <a:r>
              <a:rPr kumimoji="0" lang="en-US" altLang="en-US" sz="2000" b="1" i="0" u="none" strike="noStrike" cap="none" normalizeH="0" baseline="0" dirty="0">
                <a:ln>
                  <a:noFill/>
                </a:ln>
                <a:solidFill>
                  <a:schemeClr val="tx1"/>
                </a:solidFill>
                <a:effectLst/>
                <a:latin typeface="Arial" panose="020B0604020202020204" pitchFamily="34" charset="0"/>
              </a:rPr>
              <a:t>out of phase</a:t>
            </a:r>
            <a:r>
              <a:rPr kumimoji="0" lang="en-US" altLang="en-US" sz="2000" b="0" i="0" u="none" strike="noStrike" cap="none" normalizeH="0" baseline="0" dirty="0">
                <a:ln>
                  <a:noFill/>
                </a:ln>
                <a:solidFill>
                  <a:schemeClr val="tx1"/>
                </a:solidFill>
                <a:effectLst/>
                <a:latin typeface="Arial" panose="020B0604020202020204" pitchFamily="34" charset="0"/>
              </a:rPr>
              <a:t> and interfere destructively.</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2000" b="0" i="0" u="none" strike="noStrike" cap="none" normalizeH="0" baseline="0" dirty="0">
                <a:ln>
                  <a:noFill/>
                </a:ln>
                <a:solidFill>
                  <a:schemeClr val="tx1"/>
                </a:solidFill>
                <a:effectLst/>
                <a:latin typeface="Arial" panose="020B0604020202020204" pitchFamily="34" charset="0"/>
              </a:rPr>
              <a:t>The </a:t>
            </a:r>
            <a:r>
              <a:rPr kumimoji="0" lang="en-US" altLang="en-US" sz="2000" b="1" i="0" u="none" strike="noStrike" cap="none" normalizeH="0" baseline="0" dirty="0">
                <a:ln>
                  <a:noFill/>
                </a:ln>
                <a:solidFill>
                  <a:schemeClr val="tx1"/>
                </a:solidFill>
                <a:effectLst/>
                <a:latin typeface="Arial" panose="020B0604020202020204" pitchFamily="34" charset="0"/>
              </a:rPr>
              <a:t>moving mirror</a:t>
            </a:r>
            <a:r>
              <a:rPr kumimoji="0" lang="en-US" altLang="en-US" sz="2000" b="0" i="0" u="none" strike="noStrike" cap="none" normalizeH="0" baseline="0" dirty="0">
                <a:ln>
                  <a:noFill/>
                </a:ln>
                <a:solidFill>
                  <a:schemeClr val="tx1"/>
                </a:solidFill>
                <a:effectLst/>
                <a:latin typeface="Arial" panose="020B0604020202020204" pitchFamily="34" charset="0"/>
              </a:rPr>
              <a:t> produces a </a:t>
            </a:r>
            <a:r>
              <a:rPr kumimoji="0" lang="en-US" altLang="en-US" sz="2000" b="1" i="0" u="none" strike="noStrike" cap="none" normalizeH="0" baseline="0" dirty="0">
                <a:ln>
                  <a:noFill/>
                </a:ln>
                <a:solidFill>
                  <a:schemeClr val="tx1"/>
                </a:solidFill>
                <a:effectLst/>
                <a:latin typeface="Arial" panose="020B0604020202020204" pitchFamily="34" charset="0"/>
              </a:rPr>
              <a:t>cosine wave</a:t>
            </a:r>
            <a:r>
              <a:rPr kumimoji="0" lang="en-US" altLang="en-US" sz="2000" b="0" i="0" u="none" strike="noStrike" cap="none" normalizeH="0" baseline="0" dirty="0">
                <a:ln>
                  <a:noFill/>
                </a:ln>
                <a:solidFill>
                  <a:schemeClr val="tx1"/>
                </a:solidFill>
                <a:effectLst/>
                <a:latin typeface="Arial" panose="020B0604020202020204" pitchFamily="34" charset="0"/>
              </a:rPr>
              <a:t> signal with maxima and minima corresponding to constructive and destructive interference.</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2000" b="0" i="0" u="none" strike="noStrike" cap="none" normalizeH="0" baseline="0" dirty="0">
                <a:ln>
                  <a:noFill/>
                </a:ln>
                <a:solidFill>
                  <a:schemeClr val="tx1"/>
                </a:solidFill>
                <a:effectLst/>
                <a:latin typeface="Arial" panose="020B0604020202020204" pitchFamily="34" charset="0"/>
              </a:rPr>
              <a:t>The </a:t>
            </a:r>
            <a:r>
              <a:rPr kumimoji="0" lang="en-US" altLang="en-US" sz="2000" b="1" i="0" u="none" strike="noStrike" cap="none" normalizeH="0" baseline="0" dirty="0">
                <a:ln>
                  <a:noFill/>
                </a:ln>
                <a:solidFill>
                  <a:schemeClr val="tx1"/>
                </a:solidFill>
                <a:effectLst/>
                <a:latin typeface="Arial" panose="020B0604020202020204" pitchFamily="34" charset="0"/>
              </a:rPr>
              <a:t>frequency of the cosine signal</a:t>
            </a:r>
            <a:r>
              <a:rPr kumimoji="0" lang="en-US" altLang="en-US" sz="2000" b="0" i="0" u="none" strike="noStrike" cap="none" normalizeH="0" baseline="0" dirty="0">
                <a:ln>
                  <a:noFill/>
                </a:ln>
                <a:solidFill>
                  <a:schemeClr val="tx1"/>
                </a:solidFill>
                <a:effectLst/>
                <a:latin typeface="Arial" panose="020B0604020202020204" pitchFamily="34" charset="0"/>
              </a:rPr>
              <a:t> is given by:</a:t>
            </a:r>
          </a:p>
        </p:txBody>
      </p:sp>
    </p:spTree>
    <p:extLst>
      <p:ext uri="{BB962C8B-B14F-4D97-AF65-F5344CB8AC3E}">
        <p14:creationId xmlns:p14="http://schemas.microsoft.com/office/powerpoint/2010/main" val="2242074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8283CE-B03E-30F6-4631-AB977AE649F2}"/>
              </a:ext>
            </a:extLst>
          </p:cNvPr>
          <p:cNvPicPr>
            <a:picLocks noChangeAspect="1"/>
          </p:cNvPicPr>
          <p:nvPr/>
        </p:nvPicPr>
        <p:blipFill>
          <a:blip r:embed="rId2"/>
          <a:stretch>
            <a:fillRect/>
          </a:stretch>
        </p:blipFill>
        <p:spPr>
          <a:xfrm>
            <a:off x="2265932" y="0"/>
            <a:ext cx="6856297" cy="6004331"/>
          </a:xfrm>
          <a:prstGeom prst="rect">
            <a:avLst/>
          </a:prstGeom>
        </p:spPr>
      </p:pic>
    </p:spTree>
    <p:extLst>
      <p:ext uri="{BB962C8B-B14F-4D97-AF65-F5344CB8AC3E}">
        <p14:creationId xmlns:p14="http://schemas.microsoft.com/office/powerpoint/2010/main" val="2942066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E37752-94B6-EA35-F3F7-5F54EAFB0248}"/>
              </a:ext>
            </a:extLst>
          </p:cNvPr>
          <p:cNvPicPr>
            <a:picLocks noChangeAspect="1"/>
          </p:cNvPicPr>
          <p:nvPr/>
        </p:nvPicPr>
        <p:blipFill>
          <a:blip r:embed="rId3"/>
          <a:stretch>
            <a:fillRect/>
          </a:stretch>
        </p:blipFill>
        <p:spPr>
          <a:xfrm>
            <a:off x="5034542" y="285673"/>
            <a:ext cx="1448002" cy="1105054"/>
          </a:xfrm>
          <a:prstGeom prst="rect">
            <a:avLst/>
          </a:prstGeom>
        </p:spPr>
      </p:pic>
      <p:sp>
        <p:nvSpPr>
          <p:cNvPr id="5" name="TextBox 4">
            <a:extLst>
              <a:ext uri="{FF2B5EF4-FFF2-40B4-BE49-F238E27FC236}">
                <a16:creationId xmlns:a16="http://schemas.microsoft.com/office/drawing/2014/main" id="{3AE3BA4E-F267-B2CA-9E20-34601F1199E3}"/>
              </a:ext>
            </a:extLst>
          </p:cNvPr>
          <p:cNvSpPr txBox="1"/>
          <p:nvPr/>
        </p:nvSpPr>
        <p:spPr>
          <a:xfrm>
            <a:off x="0" y="1219660"/>
            <a:ext cx="11624683" cy="5509200"/>
          </a:xfrm>
          <a:prstGeom prst="rect">
            <a:avLst/>
          </a:prstGeom>
          <a:noFill/>
        </p:spPr>
        <p:txBody>
          <a:bodyPr wrap="square">
            <a:spAutoFit/>
          </a:bodyPr>
          <a:lstStyle/>
          <a:p>
            <a:pPr>
              <a:buNone/>
            </a:pPr>
            <a:r>
              <a:rPr lang="en-US" dirty="0">
                <a:latin typeface="Times New Roman" panose="02020603050405020304" pitchFamily="18" charset="0"/>
                <a:cs typeface="Times New Roman" panose="02020603050405020304" pitchFamily="18" charset="0"/>
              </a:rPr>
              <a:t>where</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 = frequency</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v = velocity of the moving mirror</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λ = wavelength of radiation</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frequency of modulation</a:t>
            </a:r>
            <a:r>
              <a:rPr lang="en-US" sz="2000" dirty="0">
                <a:latin typeface="Times New Roman" panose="02020603050405020304" pitchFamily="18" charset="0"/>
                <a:cs typeface="Times New Roman" panose="02020603050405020304" pitchFamily="18" charset="0"/>
              </a:rPr>
              <a:t> is proportional to both the wavelength of radiation and the velocity of the mirror.</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Repeated bursts of radiation of all wavelengths travel through the interferometer and reach the </a:t>
            </a:r>
            <a:r>
              <a:rPr lang="en-US" sz="2000" b="1" dirty="0">
                <a:latin typeface="Times New Roman" panose="02020603050405020304" pitchFamily="18" charset="0"/>
                <a:cs typeface="Times New Roman" panose="02020603050405020304" pitchFamily="18" charset="0"/>
              </a:rPr>
              <a:t>detector</a:t>
            </a:r>
            <a:r>
              <a:rPr lang="en-US" sz="2000" dirty="0">
                <a:latin typeface="Times New Roman" panose="02020603050405020304" pitchFamily="18" charset="0"/>
                <a:cs typeface="Times New Roman" panose="02020603050405020304" pitchFamily="18" charset="0"/>
              </a:rPr>
              <a:t>, where sample absorption occurs.</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mirror movement</a:t>
            </a:r>
            <a:r>
              <a:rPr lang="en-US" sz="2000" dirty="0">
                <a:latin typeface="Times New Roman" panose="02020603050405020304" pitchFamily="18" charset="0"/>
                <a:cs typeface="Times New Roman" panose="02020603050405020304" pitchFamily="18" charset="0"/>
              </a:rPr>
              <a:t> must be precisely controlled; this is achieved using a </a:t>
            </a:r>
            <a:r>
              <a:rPr lang="en-US" sz="2000" b="1" dirty="0">
                <a:latin typeface="Times New Roman" panose="02020603050405020304" pitchFamily="18" charset="0"/>
                <a:cs typeface="Times New Roman" panose="02020603050405020304" pitchFamily="18" charset="0"/>
              </a:rPr>
              <a:t>laser beam</a:t>
            </a:r>
            <a:r>
              <a:rPr lang="en-US" sz="2000" dirty="0">
                <a:latin typeface="Times New Roman" panose="02020603050405020304" pitchFamily="18" charset="0"/>
                <a:cs typeface="Times New Roman" panose="02020603050405020304" pitchFamily="18" charset="0"/>
              </a:rPr>
              <a:t> to regulate its velocity.</a:t>
            </a:r>
          </a:p>
          <a:p>
            <a:r>
              <a:rPr lang="en-US" sz="2000" b="1" dirty="0">
                <a:latin typeface="Times New Roman" panose="02020603050405020304" pitchFamily="18" charset="0"/>
                <a:cs typeface="Times New Roman" panose="02020603050405020304" pitchFamily="18" charset="0"/>
              </a:rPr>
              <a:t>Advantages of Fourier Transform Spectrophotometer:</a:t>
            </a:r>
            <a:endParaRPr lang="en-US" sz="20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sample is exposed to the </a:t>
            </a:r>
            <a:r>
              <a:rPr lang="en-US" sz="2000" b="1" dirty="0">
                <a:latin typeface="Times New Roman" panose="02020603050405020304" pitchFamily="18" charset="0"/>
                <a:cs typeface="Times New Roman" panose="02020603050405020304" pitchFamily="18" charset="0"/>
              </a:rPr>
              <a:t>entire radiation beam</a:t>
            </a:r>
            <a:r>
              <a:rPr lang="en-US" sz="2000" dirty="0">
                <a:latin typeface="Times New Roman" panose="02020603050405020304" pitchFamily="18" charset="0"/>
                <a:cs typeface="Times New Roman" panose="02020603050405020304" pitchFamily="18" charset="0"/>
              </a:rPr>
              <a:t> simultaneously.</a:t>
            </a:r>
          </a:p>
          <a:p>
            <a:pPr marL="800100" lvl="1"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Increases </a:t>
            </a:r>
            <a:r>
              <a:rPr lang="en-US" sz="2000" b="1" dirty="0">
                <a:latin typeface="Times New Roman" panose="02020603050405020304" pitchFamily="18" charset="0"/>
                <a:cs typeface="Times New Roman" panose="02020603050405020304" pitchFamily="18" charset="0"/>
              </a:rPr>
              <a:t>sensitivity and accuracy</a:t>
            </a:r>
            <a:r>
              <a:rPr lang="en-US" sz="2000" dirty="0">
                <a:latin typeface="Times New Roman" panose="02020603050405020304" pitchFamily="18" charset="0"/>
                <a:cs typeface="Times New Roman" panose="02020603050405020304" pitchFamily="18" charset="0"/>
              </a:rPr>
              <a:t> in measuring absorption wavelengths.</a:t>
            </a:r>
          </a:p>
          <a:p>
            <a:pPr marL="800100" lvl="1"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Offers </a:t>
            </a:r>
            <a:r>
              <a:rPr lang="en-US" sz="2000" b="1" dirty="0">
                <a:latin typeface="Times New Roman" panose="02020603050405020304" pitchFamily="18" charset="0"/>
                <a:cs typeface="Times New Roman" panose="02020603050405020304" pitchFamily="18" charset="0"/>
              </a:rPr>
              <a:t>multiplex advantage</a:t>
            </a:r>
            <a:r>
              <a:rPr lang="en-US" sz="2000" dirty="0">
                <a:latin typeface="Times New Roman" panose="02020603050405020304" pitchFamily="18" charset="0"/>
                <a:cs typeface="Times New Roman" panose="02020603050405020304" pitchFamily="18" charset="0"/>
              </a:rPr>
              <a:t>, meaning absorption effects at all wavelengths modify the final signal.</a:t>
            </a:r>
          </a:p>
          <a:p>
            <a:pPr marL="800100" lvl="1" indent="-342900">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More accurate</a:t>
            </a:r>
            <a:r>
              <a:rPr lang="en-US" sz="2000" dirty="0">
                <a:latin typeface="Times New Roman" panose="02020603050405020304" pitchFamily="18" charset="0"/>
                <a:cs typeface="Times New Roman" panose="02020603050405020304" pitchFamily="18" charset="0"/>
              </a:rPr>
              <a:t> than conventional monochromator spectrophotometers.</a:t>
            </a:r>
          </a:p>
          <a:p>
            <a:pPr marL="800100" lvl="1"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Greater </a:t>
            </a:r>
            <a:r>
              <a:rPr lang="en-US" sz="2000" b="1" dirty="0">
                <a:latin typeface="Times New Roman" panose="02020603050405020304" pitchFamily="18" charset="0"/>
                <a:cs typeface="Times New Roman" panose="02020603050405020304" pitchFamily="18" charset="0"/>
              </a:rPr>
              <a:t>intensity of radiation</a:t>
            </a:r>
            <a:r>
              <a:rPr lang="en-US" sz="2000" dirty="0">
                <a:latin typeface="Times New Roman" panose="02020603050405020304" pitchFamily="18" charset="0"/>
                <a:cs typeface="Times New Roman" panose="02020603050405020304" pitchFamily="18" charset="0"/>
              </a:rPr>
              <a:t> at the detector.</a:t>
            </a:r>
          </a:p>
          <a:p>
            <a:pPr marL="800100" lvl="1" indent="-342900">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Higher resolution</a:t>
            </a:r>
            <a:r>
              <a:rPr lang="en-US" sz="2000" dirty="0">
                <a:latin typeface="Times New Roman" panose="02020603050405020304" pitchFamily="18" charset="0"/>
                <a:cs typeface="Times New Roman" panose="02020603050405020304" pitchFamily="18" charset="0"/>
              </a:rPr>
              <a:t>, depending on the mirror’s linear movement.</a:t>
            </a:r>
          </a:p>
          <a:p>
            <a:pPr marL="800100" lvl="1"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Faster operation with improved </a:t>
            </a:r>
            <a:r>
              <a:rPr lang="en-US" sz="2000" b="1" dirty="0">
                <a:latin typeface="Times New Roman" panose="02020603050405020304" pitchFamily="18" charset="0"/>
                <a:cs typeface="Times New Roman" panose="02020603050405020304" pitchFamily="18" charset="0"/>
              </a:rPr>
              <a:t>signal-to-noise ratio</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95090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4F980-0B13-750D-85DF-93D2C389386D}"/>
              </a:ext>
            </a:extLst>
          </p:cNvPr>
          <p:cNvSpPr>
            <a:spLocks noGrp="1"/>
          </p:cNvSpPr>
          <p:nvPr>
            <p:ph type="title"/>
          </p:nvPr>
        </p:nvSpPr>
        <p:spPr/>
        <p:txBody>
          <a:bodyPr/>
          <a:lstStyle/>
          <a:p>
            <a:endParaRPr lang="en-IN" dirty="0"/>
          </a:p>
        </p:txBody>
      </p:sp>
      <p:graphicFrame>
        <p:nvGraphicFramePr>
          <p:cNvPr id="3" name="Table 2">
            <a:extLst>
              <a:ext uri="{FF2B5EF4-FFF2-40B4-BE49-F238E27FC236}">
                <a16:creationId xmlns:a16="http://schemas.microsoft.com/office/drawing/2014/main" id="{A5DC0868-9CD9-B201-8DB8-EF173BC9637D}"/>
              </a:ext>
            </a:extLst>
          </p:cNvPr>
          <p:cNvGraphicFramePr>
            <a:graphicFrameLocks noGrp="1"/>
          </p:cNvGraphicFramePr>
          <p:nvPr>
            <p:extLst>
              <p:ext uri="{D42A27DB-BD31-4B8C-83A1-F6EECF244321}">
                <p14:modId xmlns:p14="http://schemas.microsoft.com/office/powerpoint/2010/main" val="2841262517"/>
              </p:ext>
            </p:extLst>
          </p:nvPr>
        </p:nvGraphicFramePr>
        <p:xfrm>
          <a:off x="378073" y="207565"/>
          <a:ext cx="11435854" cy="6508922"/>
        </p:xfrm>
        <a:graphic>
          <a:graphicData uri="http://schemas.openxmlformats.org/drawingml/2006/table">
            <a:tbl>
              <a:tblPr>
                <a:tableStyleId>{35758FB7-9AC5-4552-8A53-C91805E547FA}</a:tableStyleId>
              </a:tblPr>
              <a:tblGrid>
                <a:gridCol w="911105">
                  <a:extLst>
                    <a:ext uri="{9D8B030D-6E8A-4147-A177-3AD203B41FA5}">
                      <a16:colId xmlns:a16="http://schemas.microsoft.com/office/drawing/2014/main" val="2180714646"/>
                    </a:ext>
                  </a:extLst>
                </a:gridCol>
                <a:gridCol w="6712798">
                  <a:extLst>
                    <a:ext uri="{9D8B030D-6E8A-4147-A177-3AD203B41FA5}">
                      <a16:colId xmlns:a16="http://schemas.microsoft.com/office/drawing/2014/main" val="2448737746"/>
                    </a:ext>
                  </a:extLst>
                </a:gridCol>
                <a:gridCol w="3811951">
                  <a:extLst>
                    <a:ext uri="{9D8B030D-6E8A-4147-A177-3AD203B41FA5}">
                      <a16:colId xmlns:a16="http://schemas.microsoft.com/office/drawing/2014/main" val="727532289"/>
                    </a:ext>
                  </a:extLst>
                </a:gridCol>
              </a:tblGrid>
              <a:tr h="357477">
                <a:tc>
                  <a:txBody>
                    <a:bodyPr/>
                    <a:lstStyle/>
                    <a:p>
                      <a:pPr algn="ctr">
                        <a:buNone/>
                      </a:pPr>
                      <a:r>
                        <a:rPr lang="en-IN" sz="2000" b="1" dirty="0" err="1">
                          <a:latin typeface="Times New Roman" panose="02020603050405020304" pitchFamily="18" charset="0"/>
                          <a:cs typeface="Times New Roman" panose="02020603050405020304" pitchFamily="18" charset="0"/>
                        </a:rPr>
                        <a:t>S.No</a:t>
                      </a:r>
                      <a:r>
                        <a:rPr lang="en-IN" sz="2000" b="1" dirty="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a:txBody>
                  <a:tcPr marL="37093" marR="37093" marT="18546" marB="18546" anchor="ctr"/>
                </a:tc>
                <a:tc>
                  <a:txBody>
                    <a:bodyPr/>
                    <a:lstStyle/>
                    <a:p>
                      <a:pPr algn="ctr">
                        <a:buNone/>
                      </a:pPr>
                      <a:r>
                        <a:rPr lang="en-IN" sz="2000" b="1" dirty="0">
                          <a:latin typeface="Times New Roman" panose="02020603050405020304" pitchFamily="18" charset="0"/>
                          <a:cs typeface="Times New Roman" panose="02020603050405020304" pitchFamily="18" charset="0"/>
                        </a:rPr>
                        <a:t>Dispersive IR</a:t>
                      </a:r>
                      <a:endParaRPr lang="en-IN" sz="2000" dirty="0">
                        <a:latin typeface="Times New Roman" panose="02020603050405020304" pitchFamily="18" charset="0"/>
                        <a:cs typeface="Times New Roman" panose="02020603050405020304" pitchFamily="18" charset="0"/>
                      </a:endParaRPr>
                    </a:p>
                  </a:txBody>
                  <a:tcPr marL="37093" marR="37093" marT="18546" marB="18546" anchor="ctr"/>
                </a:tc>
                <a:tc>
                  <a:txBody>
                    <a:bodyPr/>
                    <a:lstStyle/>
                    <a:p>
                      <a:pPr algn="ctr">
                        <a:buNone/>
                      </a:pPr>
                      <a:r>
                        <a:rPr lang="en-IN" sz="2000" b="1" dirty="0">
                          <a:latin typeface="Times New Roman" panose="02020603050405020304" pitchFamily="18" charset="0"/>
                          <a:cs typeface="Times New Roman" panose="02020603050405020304" pitchFamily="18" charset="0"/>
                        </a:rPr>
                        <a:t>Fourier Transform IR (FTIR)</a:t>
                      </a:r>
                      <a:endParaRPr lang="en-IN" sz="2000" dirty="0">
                        <a:latin typeface="Times New Roman" panose="02020603050405020304" pitchFamily="18" charset="0"/>
                        <a:cs typeface="Times New Roman" panose="02020603050405020304" pitchFamily="18" charset="0"/>
                      </a:endParaRPr>
                    </a:p>
                  </a:txBody>
                  <a:tcPr marL="37093" marR="37093" marT="18546" marB="18546" anchor="ctr"/>
                </a:tc>
                <a:extLst>
                  <a:ext uri="{0D108BD9-81ED-4DB2-BD59-A6C34878D82A}">
                    <a16:rowId xmlns:a16="http://schemas.microsoft.com/office/drawing/2014/main" val="3910820181"/>
                  </a:ext>
                </a:extLst>
              </a:tr>
              <a:tr h="676171">
                <a:tc>
                  <a:txBody>
                    <a:bodyPr/>
                    <a:lstStyle/>
                    <a:p>
                      <a:pPr>
                        <a:buNone/>
                      </a:pPr>
                      <a:r>
                        <a:rPr lang="en-IN" sz="2000">
                          <a:latin typeface="Times New Roman" panose="02020603050405020304" pitchFamily="18" charset="0"/>
                          <a:cs typeface="Times New Roman" panose="02020603050405020304" pitchFamily="18" charset="0"/>
                        </a:rPr>
                        <a:t>1</a:t>
                      </a:r>
                    </a:p>
                  </a:txBody>
                  <a:tcPr marL="37093" marR="37093" marT="18546" marB="18546" anchor="ctr"/>
                </a:tc>
                <a:tc>
                  <a:txBody>
                    <a:bodyPr/>
                    <a:lstStyle/>
                    <a:p>
                      <a:pPr>
                        <a:buNone/>
                      </a:pPr>
                      <a:r>
                        <a:rPr lang="en-US" sz="2000" dirty="0">
                          <a:latin typeface="Times New Roman" panose="02020603050405020304" pitchFamily="18" charset="0"/>
                          <a:cs typeface="Times New Roman" panose="02020603050405020304" pitchFamily="18" charset="0"/>
                        </a:rPr>
                        <a:t>There are many moving parts, resulting in mechanical slippage and wear.</a:t>
                      </a:r>
                    </a:p>
                  </a:txBody>
                  <a:tcPr marL="37093" marR="37093" marT="18546" marB="18546" anchor="ctr"/>
                </a:tc>
                <a:tc>
                  <a:txBody>
                    <a:bodyPr/>
                    <a:lstStyle/>
                    <a:p>
                      <a:pPr>
                        <a:buNone/>
                      </a:pPr>
                      <a:r>
                        <a:rPr lang="en-US" sz="2000" dirty="0">
                          <a:latin typeface="Times New Roman" panose="02020603050405020304" pitchFamily="18" charset="0"/>
                          <a:cs typeface="Times New Roman" panose="02020603050405020304" pitchFamily="18" charset="0"/>
                        </a:rPr>
                        <a:t>Only the mirror moves during an experiment.</a:t>
                      </a:r>
                    </a:p>
                  </a:txBody>
                  <a:tcPr marL="37093" marR="37093" marT="18546" marB="18546" anchor="ctr"/>
                </a:tc>
                <a:extLst>
                  <a:ext uri="{0D108BD9-81ED-4DB2-BD59-A6C34878D82A}">
                    <a16:rowId xmlns:a16="http://schemas.microsoft.com/office/drawing/2014/main" val="3189613782"/>
                  </a:ext>
                </a:extLst>
              </a:tr>
              <a:tr h="676171">
                <a:tc>
                  <a:txBody>
                    <a:bodyPr/>
                    <a:lstStyle/>
                    <a:p>
                      <a:pPr>
                        <a:buNone/>
                      </a:pPr>
                      <a:r>
                        <a:rPr lang="en-IN" sz="2000">
                          <a:latin typeface="Times New Roman" panose="02020603050405020304" pitchFamily="18" charset="0"/>
                          <a:cs typeface="Times New Roman" panose="02020603050405020304" pitchFamily="18" charset="0"/>
                        </a:rPr>
                        <a:t>2</a:t>
                      </a:r>
                    </a:p>
                  </a:txBody>
                  <a:tcPr marL="37093" marR="37093" marT="18546" marB="18546" anchor="ctr"/>
                </a:tc>
                <a:tc>
                  <a:txBody>
                    <a:bodyPr/>
                    <a:lstStyle/>
                    <a:p>
                      <a:pPr>
                        <a:buNone/>
                      </a:pPr>
                      <a:r>
                        <a:rPr lang="en-US" sz="2000" dirty="0">
                          <a:latin typeface="Times New Roman" panose="02020603050405020304" pitchFamily="18" charset="0"/>
                          <a:cs typeface="Times New Roman" panose="02020603050405020304" pitchFamily="18" charset="0"/>
                        </a:rPr>
                        <a:t>Calibration against reference spectra is required to measure frequency.</a:t>
                      </a:r>
                    </a:p>
                  </a:txBody>
                  <a:tcPr marL="37093" marR="37093" marT="18546" marB="18546" anchor="ctr"/>
                </a:tc>
                <a:tc>
                  <a:txBody>
                    <a:bodyPr/>
                    <a:lstStyle/>
                    <a:p>
                      <a:pPr>
                        <a:buNone/>
                      </a:pPr>
                      <a:r>
                        <a:rPr lang="en-US" sz="2000" dirty="0">
                          <a:latin typeface="Times New Roman" panose="02020603050405020304" pitchFamily="18" charset="0"/>
                          <a:cs typeface="Times New Roman" panose="02020603050405020304" pitchFamily="18" charset="0"/>
                        </a:rPr>
                        <a:t>Use of a laser provides high frequency accuracy (to 0.001 cm⁻¹).</a:t>
                      </a:r>
                    </a:p>
                  </a:txBody>
                  <a:tcPr marL="37093" marR="37093" marT="18546" marB="18546" anchor="ctr"/>
                </a:tc>
                <a:extLst>
                  <a:ext uri="{0D108BD9-81ED-4DB2-BD59-A6C34878D82A}">
                    <a16:rowId xmlns:a16="http://schemas.microsoft.com/office/drawing/2014/main" val="3303879721"/>
                  </a:ext>
                </a:extLst>
              </a:tr>
              <a:tr h="994865">
                <a:tc>
                  <a:txBody>
                    <a:bodyPr/>
                    <a:lstStyle/>
                    <a:p>
                      <a:pPr>
                        <a:buNone/>
                      </a:pPr>
                      <a:r>
                        <a:rPr lang="en-IN" sz="2000">
                          <a:latin typeface="Times New Roman" panose="02020603050405020304" pitchFamily="18" charset="0"/>
                          <a:cs typeface="Times New Roman" panose="02020603050405020304" pitchFamily="18" charset="0"/>
                        </a:rPr>
                        <a:t>3</a:t>
                      </a:r>
                    </a:p>
                  </a:txBody>
                  <a:tcPr marL="37093" marR="37093" marT="18546" marB="18546" anchor="ctr"/>
                </a:tc>
                <a:tc>
                  <a:txBody>
                    <a:bodyPr/>
                    <a:lstStyle/>
                    <a:p>
                      <a:pPr>
                        <a:buNone/>
                      </a:pPr>
                      <a:r>
                        <a:rPr lang="en-US" sz="2000" dirty="0">
                          <a:latin typeface="Times New Roman" panose="02020603050405020304" pitchFamily="18" charset="0"/>
                          <a:cs typeface="Times New Roman" panose="02020603050405020304" pitchFamily="18" charset="0"/>
                        </a:rPr>
                        <a:t>Stray light within the instrument causes spurious readings.</a:t>
                      </a:r>
                    </a:p>
                  </a:txBody>
                  <a:tcPr marL="37093" marR="37093" marT="18546" marB="18546" anchor="ctr"/>
                </a:tc>
                <a:tc>
                  <a:txBody>
                    <a:bodyPr/>
                    <a:lstStyle/>
                    <a:p>
                      <a:pPr>
                        <a:buNone/>
                      </a:pPr>
                      <a:r>
                        <a:rPr lang="en-US" sz="2000" dirty="0">
                          <a:latin typeface="Times New Roman" panose="02020603050405020304" pitchFamily="18" charset="0"/>
                          <a:cs typeface="Times New Roman" panose="02020603050405020304" pitchFamily="18" charset="0"/>
                        </a:rPr>
                        <a:t>Stray light does not affect the detector, since all signals are modulated.</a:t>
                      </a:r>
                    </a:p>
                  </a:txBody>
                  <a:tcPr marL="37093" marR="37093" marT="18546" marB="18546" anchor="ctr"/>
                </a:tc>
                <a:extLst>
                  <a:ext uri="{0D108BD9-81ED-4DB2-BD59-A6C34878D82A}">
                    <a16:rowId xmlns:a16="http://schemas.microsoft.com/office/drawing/2014/main" val="2009534582"/>
                  </a:ext>
                </a:extLst>
              </a:tr>
              <a:tr h="780860">
                <a:tc>
                  <a:txBody>
                    <a:bodyPr/>
                    <a:lstStyle/>
                    <a:p>
                      <a:pPr>
                        <a:buNone/>
                      </a:pPr>
                      <a:r>
                        <a:rPr lang="en-IN" sz="2000">
                          <a:latin typeface="Times New Roman" panose="02020603050405020304" pitchFamily="18" charset="0"/>
                          <a:cs typeface="Times New Roman" panose="02020603050405020304" pitchFamily="18" charset="0"/>
                        </a:rPr>
                        <a:t>4</a:t>
                      </a:r>
                    </a:p>
                  </a:txBody>
                  <a:tcPr marL="37093" marR="37093" marT="18546" marB="18546" anchor="ctr"/>
                </a:tc>
                <a:tc>
                  <a:txBody>
                    <a:bodyPr/>
                    <a:lstStyle/>
                    <a:p>
                      <a:pPr>
                        <a:buNone/>
                      </a:pPr>
                      <a:r>
                        <a:rPr lang="en-US" sz="2000">
                          <a:latin typeface="Times New Roman" panose="02020603050405020304" pitchFamily="18" charset="0"/>
                          <a:cs typeface="Times New Roman" panose="02020603050405020304" pitchFamily="18" charset="0"/>
                        </a:rPr>
                        <a:t>In order to improve resolution, only a small amount of the IR beam may be allowed to pass through the slits.</a:t>
                      </a:r>
                    </a:p>
                  </a:txBody>
                  <a:tcPr marL="37093" marR="37093" marT="18546" marB="18546" anchor="ctr"/>
                </a:tc>
                <a:tc>
                  <a:txBody>
                    <a:bodyPr/>
                    <a:lstStyle/>
                    <a:p>
                      <a:pPr>
                        <a:buNone/>
                      </a:pPr>
                      <a:r>
                        <a:rPr lang="en-US" sz="2000" dirty="0">
                          <a:latin typeface="Times New Roman" panose="02020603050405020304" pitchFamily="18" charset="0"/>
                          <a:cs typeface="Times New Roman" panose="02020603050405020304" pitchFamily="18" charset="0"/>
                        </a:rPr>
                        <a:t>A much larger beam may be used at all times. Data collection is easier.</a:t>
                      </a:r>
                    </a:p>
                  </a:txBody>
                  <a:tcPr marL="37093" marR="37093" marT="18546" marB="18546" anchor="ctr"/>
                </a:tc>
                <a:extLst>
                  <a:ext uri="{0D108BD9-81ED-4DB2-BD59-A6C34878D82A}">
                    <a16:rowId xmlns:a16="http://schemas.microsoft.com/office/drawing/2014/main" val="1404733744"/>
                  </a:ext>
                </a:extLst>
              </a:tr>
              <a:tr h="676171">
                <a:tc>
                  <a:txBody>
                    <a:bodyPr/>
                    <a:lstStyle/>
                    <a:p>
                      <a:pPr>
                        <a:buNone/>
                      </a:pPr>
                      <a:r>
                        <a:rPr lang="en-IN" sz="2000">
                          <a:latin typeface="Times New Roman" panose="02020603050405020304" pitchFamily="18" charset="0"/>
                          <a:cs typeface="Times New Roman" panose="02020603050405020304" pitchFamily="18" charset="0"/>
                        </a:rPr>
                        <a:t>5</a:t>
                      </a:r>
                    </a:p>
                  </a:txBody>
                  <a:tcPr marL="37093" marR="37093" marT="18546" marB="18546" anchor="ctr"/>
                </a:tc>
                <a:tc>
                  <a:txBody>
                    <a:bodyPr/>
                    <a:lstStyle/>
                    <a:p>
                      <a:pPr>
                        <a:buNone/>
                      </a:pPr>
                      <a:r>
                        <a:rPr lang="en-US" sz="2000">
                          <a:latin typeface="Times New Roman" panose="02020603050405020304" pitchFamily="18" charset="0"/>
                          <a:cs typeface="Times New Roman" panose="02020603050405020304" pitchFamily="18" charset="0"/>
                        </a:rPr>
                        <a:t>Only radiation of a narrow frequency range falls on the detector at any one time.</a:t>
                      </a:r>
                    </a:p>
                  </a:txBody>
                  <a:tcPr marL="37093" marR="37093" marT="18546" marB="18546" anchor="ctr"/>
                </a:tc>
                <a:tc>
                  <a:txBody>
                    <a:bodyPr/>
                    <a:lstStyle/>
                    <a:p>
                      <a:pPr>
                        <a:buNone/>
                      </a:pPr>
                      <a:r>
                        <a:rPr lang="en-US" sz="2000" dirty="0">
                          <a:latin typeface="Times New Roman" panose="02020603050405020304" pitchFamily="18" charset="0"/>
                          <a:cs typeface="Times New Roman" panose="02020603050405020304" pitchFamily="18" charset="0"/>
                        </a:rPr>
                        <a:t>All frequencies of radiation fall on the detector simultaneously.</a:t>
                      </a:r>
                    </a:p>
                  </a:txBody>
                  <a:tcPr marL="37093" marR="37093" marT="18546" marB="18546" anchor="ctr"/>
                </a:tc>
                <a:extLst>
                  <a:ext uri="{0D108BD9-81ED-4DB2-BD59-A6C34878D82A}">
                    <a16:rowId xmlns:a16="http://schemas.microsoft.com/office/drawing/2014/main" val="3913430168"/>
                  </a:ext>
                </a:extLst>
              </a:tr>
              <a:tr h="994865">
                <a:tc>
                  <a:txBody>
                    <a:bodyPr/>
                    <a:lstStyle/>
                    <a:p>
                      <a:pPr>
                        <a:buNone/>
                      </a:pPr>
                      <a:r>
                        <a:rPr lang="en-IN" sz="2000">
                          <a:latin typeface="Times New Roman" panose="02020603050405020304" pitchFamily="18" charset="0"/>
                          <a:cs typeface="Times New Roman" panose="02020603050405020304" pitchFamily="18" charset="0"/>
                        </a:rPr>
                        <a:t>6</a:t>
                      </a:r>
                    </a:p>
                  </a:txBody>
                  <a:tcPr marL="37093" marR="37093" marT="18546" marB="18546" anchor="ctr"/>
                </a:tc>
                <a:tc>
                  <a:txBody>
                    <a:bodyPr/>
                    <a:lstStyle/>
                    <a:p>
                      <a:pPr>
                        <a:buNone/>
                      </a:pPr>
                      <a:r>
                        <a:rPr lang="en-US" sz="2000">
                          <a:latin typeface="Times New Roman" panose="02020603050405020304" pitchFamily="18" charset="0"/>
                          <a:cs typeface="Times New Roman" panose="02020603050405020304" pitchFamily="18" charset="0"/>
                        </a:rPr>
                        <a:t>Slow scan speeds make dispersive instruments too slow for monitoring systems undergoing rapid change (e.g., gas chromatographic effluents).</a:t>
                      </a:r>
                    </a:p>
                  </a:txBody>
                  <a:tcPr marL="37093" marR="37093" marT="18546" marB="18546" anchor="ctr"/>
                </a:tc>
                <a:tc>
                  <a:txBody>
                    <a:bodyPr/>
                    <a:lstStyle/>
                    <a:p>
                      <a:pPr>
                        <a:buNone/>
                      </a:pPr>
                      <a:r>
                        <a:rPr lang="en-US" sz="2000" dirty="0">
                          <a:latin typeface="Times New Roman" panose="02020603050405020304" pitchFamily="18" charset="0"/>
                          <a:cs typeface="Times New Roman" panose="02020603050405020304" pitchFamily="18" charset="0"/>
                        </a:rPr>
                        <a:t>Rapid scan speeds permit monitoring sample undergoing rapid change.</a:t>
                      </a:r>
                    </a:p>
                  </a:txBody>
                  <a:tcPr marL="37093" marR="37093" marT="18546" marB="18546" anchor="ctr"/>
                </a:tc>
                <a:extLst>
                  <a:ext uri="{0D108BD9-81ED-4DB2-BD59-A6C34878D82A}">
                    <a16:rowId xmlns:a16="http://schemas.microsoft.com/office/drawing/2014/main" val="3803700424"/>
                  </a:ext>
                </a:extLst>
              </a:tr>
              <a:tr h="676171">
                <a:tc>
                  <a:txBody>
                    <a:bodyPr/>
                    <a:lstStyle/>
                    <a:p>
                      <a:pPr>
                        <a:buNone/>
                      </a:pPr>
                      <a:r>
                        <a:rPr lang="en-IN" sz="2000">
                          <a:latin typeface="Times New Roman" panose="02020603050405020304" pitchFamily="18" charset="0"/>
                          <a:cs typeface="Times New Roman" panose="02020603050405020304" pitchFamily="18" charset="0"/>
                        </a:rPr>
                        <a:t>7</a:t>
                      </a:r>
                    </a:p>
                  </a:txBody>
                  <a:tcPr marL="37093" marR="37093" marT="18546" marB="18546" anchor="ctr"/>
                </a:tc>
                <a:tc>
                  <a:txBody>
                    <a:bodyPr/>
                    <a:lstStyle/>
                    <a:p>
                      <a:pPr>
                        <a:buNone/>
                      </a:pPr>
                      <a:r>
                        <a:rPr lang="en-US" sz="2000">
                          <a:latin typeface="Times New Roman" panose="02020603050405020304" pitchFamily="18" charset="0"/>
                          <a:cs typeface="Times New Roman" panose="02020603050405020304" pitchFamily="18" charset="0"/>
                        </a:rPr>
                        <a:t>The sample is subject to thermal effect from the focused beam.</a:t>
                      </a:r>
                    </a:p>
                  </a:txBody>
                  <a:tcPr marL="37093" marR="37093" marT="18546" marB="18546" anchor="ctr"/>
                </a:tc>
                <a:tc>
                  <a:txBody>
                    <a:bodyPr/>
                    <a:lstStyle/>
                    <a:p>
                      <a:pPr>
                        <a:buNone/>
                      </a:pPr>
                      <a:r>
                        <a:rPr lang="en-US" sz="2000" dirty="0">
                          <a:latin typeface="Times New Roman" panose="02020603050405020304" pitchFamily="18" charset="0"/>
                          <a:cs typeface="Times New Roman" panose="02020603050405020304" pitchFamily="18" charset="0"/>
                        </a:rPr>
                        <a:t>The sample is not subject to thermal effects.</a:t>
                      </a:r>
                    </a:p>
                  </a:txBody>
                  <a:tcPr marL="37093" marR="37093" marT="18546" marB="18546" anchor="ctr"/>
                </a:tc>
                <a:extLst>
                  <a:ext uri="{0D108BD9-81ED-4DB2-BD59-A6C34878D82A}">
                    <a16:rowId xmlns:a16="http://schemas.microsoft.com/office/drawing/2014/main" val="1082381623"/>
                  </a:ext>
                </a:extLst>
              </a:tr>
              <a:tr h="676171">
                <a:tc>
                  <a:txBody>
                    <a:bodyPr/>
                    <a:lstStyle/>
                    <a:p>
                      <a:pPr>
                        <a:buNone/>
                      </a:pPr>
                      <a:r>
                        <a:rPr lang="en-IN" sz="2000">
                          <a:latin typeface="Times New Roman" panose="02020603050405020304" pitchFamily="18" charset="0"/>
                          <a:cs typeface="Times New Roman" panose="02020603050405020304" pitchFamily="18" charset="0"/>
                        </a:rPr>
                        <a:t>8</a:t>
                      </a:r>
                    </a:p>
                  </a:txBody>
                  <a:tcPr marL="37093" marR="37093" marT="18546" marB="18546" anchor="ctr"/>
                </a:tc>
                <a:tc>
                  <a:txBody>
                    <a:bodyPr/>
                    <a:lstStyle/>
                    <a:p>
                      <a:pPr>
                        <a:buNone/>
                      </a:pPr>
                      <a:r>
                        <a:rPr lang="en-US" sz="2000">
                          <a:latin typeface="Times New Roman" panose="02020603050405020304" pitchFamily="18" charset="0"/>
                          <a:cs typeface="Times New Roman" panose="02020603050405020304" pitchFamily="18" charset="0"/>
                        </a:rPr>
                        <a:t>Any emission of IR radiation by the sample will fall on the detector.</a:t>
                      </a:r>
                    </a:p>
                  </a:txBody>
                  <a:tcPr marL="37093" marR="37093" marT="18546" marB="18546" anchor="ctr"/>
                </a:tc>
                <a:tc>
                  <a:txBody>
                    <a:bodyPr/>
                    <a:lstStyle/>
                    <a:p>
                      <a:pPr>
                        <a:buNone/>
                      </a:pPr>
                      <a:r>
                        <a:rPr lang="en-US" sz="2000" dirty="0">
                          <a:latin typeface="Times New Roman" panose="02020603050405020304" pitchFamily="18" charset="0"/>
                          <a:cs typeface="Times New Roman" panose="02020603050405020304" pitchFamily="18" charset="0"/>
                        </a:rPr>
                        <a:t>Any emission of IR radiation by the sample will not be detected.</a:t>
                      </a:r>
                    </a:p>
                  </a:txBody>
                  <a:tcPr marL="37093" marR="37093" marT="18546" marB="18546" anchor="ctr"/>
                </a:tc>
                <a:extLst>
                  <a:ext uri="{0D108BD9-81ED-4DB2-BD59-A6C34878D82A}">
                    <a16:rowId xmlns:a16="http://schemas.microsoft.com/office/drawing/2014/main" val="191095590"/>
                  </a:ext>
                </a:extLst>
              </a:tr>
            </a:tbl>
          </a:graphicData>
        </a:graphic>
      </p:graphicFrame>
    </p:spTree>
    <p:extLst>
      <p:ext uri="{BB962C8B-B14F-4D97-AF65-F5344CB8AC3E}">
        <p14:creationId xmlns:p14="http://schemas.microsoft.com/office/powerpoint/2010/main" val="2603086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87531C-937A-AE75-4B50-7C2A3803C909}"/>
              </a:ext>
            </a:extLst>
          </p:cNvPr>
          <p:cNvSpPr txBox="1"/>
          <p:nvPr/>
        </p:nvSpPr>
        <p:spPr>
          <a:xfrm>
            <a:off x="304801" y="292556"/>
            <a:ext cx="11778342" cy="1481175"/>
          </a:xfrm>
          <a:prstGeom prst="rect">
            <a:avLst/>
          </a:prstGeom>
          <a:noFill/>
        </p:spPr>
        <p:txBody>
          <a:bodyPr wrap="square">
            <a:spAutoFit/>
          </a:bodyPr>
          <a:lstStyle/>
          <a:p>
            <a:pPr>
              <a:lnSpc>
                <a:spcPct val="150000"/>
              </a:lnSpc>
              <a:buNone/>
            </a:pPr>
            <a:r>
              <a:rPr lang="en-US" sz="3200" dirty="0">
                <a:latin typeface="Times New Roman" panose="02020603050405020304" pitchFamily="18" charset="0"/>
                <a:cs typeface="Times New Roman" panose="02020603050405020304" pitchFamily="18" charset="0"/>
              </a:rPr>
              <a:t>Although these radiations are continuous, only selected frequencies will be absorbed by the samples.</a:t>
            </a:r>
          </a:p>
        </p:txBody>
      </p:sp>
      <p:sp>
        <p:nvSpPr>
          <p:cNvPr id="7" name="TextBox 6">
            <a:extLst>
              <a:ext uri="{FF2B5EF4-FFF2-40B4-BE49-F238E27FC236}">
                <a16:creationId xmlns:a16="http://schemas.microsoft.com/office/drawing/2014/main" id="{FCA64A8C-43C9-B9A6-FF34-B67723EDBFC4}"/>
              </a:ext>
            </a:extLst>
          </p:cNvPr>
          <p:cNvSpPr txBox="1"/>
          <p:nvPr/>
        </p:nvSpPr>
        <p:spPr>
          <a:xfrm>
            <a:off x="304801" y="2037282"/>
            <a:ext cx="11103429" cy="3539430"/>
          </a:xfrm>
          <a:prstGeom prst="rect">
            <a:avLst/>
          </a:prstGeom>
          <a:noFill/>
        </p:spPr>
        <p:txBody>
          <a:bodyPr wrap="square">
            <a:spAutoFit/>
          </a:bodyPr>
          <a:lstStyle/>
          <a:p>
            <a:pPr>
              <a:lnSpc>
                <a:spcPct val="150000"/>
              </a:lnSpc>
              <a:buNone/>
            </a:pPr>
            <a:r>
              <a:rPr lang="en-US" sz="3200" dirty="0">
                <a:latin typeface="Times New Roman" panose="02020603050405020304" pitchFamily="18" charset="0"/>
                <a:cs typeface="Times New Roman" panose="02020603050405020304" pitchFamily="18" charset="0"/>
              </a:rPr>
              <a:t>The various popular sources of IR radiations are:</a:t>
            </a:r>
          </a:p>
          <a:p>
            <a:pPr marL="514350" indent="-514350">
              <a:lnSpc>
                <a:spcPct val="150000"/>
              </a:lnSpc>
              <a:buAutoNum type="alphaLcParenBoth"/>
            </a:pPr>
            <a:r>
              <a:rPr lang="en-US" sz="3200" b="1" dirty="0">
                <a:latin typeface="Times New Roman" panose="02020603050405020304" pitchFamily="18" charset="0"/>
                <a:cs typeface="Times New Roman" panose="02020603050405020304" pitchFamily="18" charset="0"/>
              </a:rPr>
              <a:t>Incandescent Lamp.</a:t>
            </a:r>
          </a:p>
          <a:p>
            <a:pPr marL="457200" indent="-457200">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In the near infrared instruments an ordinary incandescent lamp is generally used. </a:t>
            </a:r>
          </a:p>
          <a:p>
            <a:pPr marL="457200" indent="-457200">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However, this fails in the far infrared because it is glass enclosed and has a low spectral emissivity.</a:t>
            </a:r>
          </a:p>
        </p:txBody>
      </p:sp>
    </p:spTree>
    <p:extLst>
      <p:ext uri="{BB962C8B-B14F-4D97-AF65-F5344CB8AC3E}">
        <p14:creationId xmlns:p14="http://schemas.microsoft.com/office/powerpoint/2010/main" val="35307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899A-512C-B9B9-A9C3-07891E00DE29}"/>
              </a:ext>
            </a:extLst>
          </p:cNvPr>
          <p:cNvSpPr>
            <a:spLocks noGrp="1"/>
          </p:cNvSpPr>
          <p:nvPr>
            <p:ph type="title"/>
          </p:nvPr>
        </p:nvSpPr>
        <p:spPr/>
        <p:txBody>
          <a:bodyPr/>
          <a:lstStyle/>
          <a:p>
            <a:endParaRPr lang="en-IN"/>
          </a:p>
        </p:txBody>
      </p:sp>
      <p:sp>
        <p:nvSpPr>
          <p:cNvPr id="4" name="TextBox 3">
            <a:extLst>
              <a:ext uri="{FF2B5EF4-FFF2-40B4-BE49-F238E27FC236}">
                <a16:creationId xmlns:a16="http://schemas.microsoft.com/office/drawing/2014/main" id="{45499B58-4DA0-AD0C-F2DA-E9712E389B1D}"/>
              </a:ext>
            </a:extLst>
          </p:cNvPr>
          <p:cNvSpPr txBox="1"/>
          <p:nvPr/>
        </p:nvSpPr>
        <p:spPr>
          <a:xfrm>
            <a:off x="130628" y="290018"/>
            <a:ext cx="11775622" cy="6001643"/>
          </a:xfrm>
          <a:prstGeom prst="rect">
            <a:avLst/>
          </a:prstGeom>
          <a:noFill/>
        </p:spPr>
        <p:txBody>
          <a:bodyPr wrap="square">
            <a:spAutoFit/>
          </a:bodyPr>
          <a:lstStyle/>
          <a:p>
            <a:pPr>
              <a:buNone/>
            </a:pPr>
            <a:r>
              <a:rPr lang="en-US" sz="2400" b="1" dirty="0">
                <a:latin typeface="Times New Roman" panose="02020603050405020304" pitchFamily="18" charset="0"/>
                <a:cs typeface="Times New Roman" panose="02020603050405020304" pitchFamily="18" charset="0"/>
              </a:rPr>
              <a:t>Single Beam and Double Beam Spectrophotometers</a:t>
            </a:r>
          </a:p>
          <a:p>
            <a:pPr>
              <a:buNone/>
            </a:pPr>
            <a:r>
              <a:rPr lang="en-US" sz="2400" b="1" dirty="0">
                <a:latin typeface="Times New Roman" panose="02020603050405020304" pitchFamily="18" charset="0"/>
                <a:cs typeface="Times New Roman" panose="02020603050405020304" pitchFamily="18" charset="0"/>
              </a:rPr>
              <a:t>Single Beam System (Fig. 3.19)</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Radiation is emitted by the source, passes through the sample, then through a fixed prism and a rotating Littrow mirror.</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Prism and Littrow mirror select the desired wavelength and transmit it to the detector.</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detector measures the intensity of radiation after passing through the sample.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Knowing the original radiation intensity, the amount of absorbed radiation can be determined.</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absorption spectrum is obtained by measuring absorption at various wavelengths.</a:t>
            </a:r>
          </a:p>
          <a:p>
            <a:pPr>
              <a:buNone/>
            </a:pPr>
            <a:r>
              <a:rPr lang="en-US" sz="2400" b="1" dirty="0">
                <a:latin typeface="Times New Roman" panose="02020603050405020304" pitchFamily="18" charset="0"/>
                <a:cs typeface="Times New Roman" panose="02020603050405020304" pitchFamily="18" charset="0"/>
              </a:rPr>
              <a:t>Disadvantages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Intensity of emission of the radiation source varies from point to point, causing deformation of the spectrum.</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Correction for continuous variation of slit is cumbersome.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samples are analyzed in solution, solvent bands appear in the spectrum.</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Spectrum of the sample is obtained by subtracting the solvent spectrum from the resultant spectrum.</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Both spectra must be recorded under identical conditions (e.g., thickness of layer).</a:t>
            </a:r>
          </a:p>
        </p:txBody>
      </p:sp>
    </p:spTree>
    <p:extLst>
      <p:ext uri="{BB962C8B-B14F-4D97-AF65-F5344CB8AC3E}">
        <p14:creationId xmlns:p14="http://schemas.microsoft.com/office/powerpoint/2010/main" val="3683388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B3598-A072-2C23-D015-C3421FC38253}"/>
              </a:ext>
            </a:extLst>
          </p:cNvPr>
          <p:cNvSpPr>
            <a:spLocks noGrp="1"/>
          </p:cNvSpPr>
          <p:nvPr>
            <p:ph type="title"/>
          </p:nvPr>
        </p:nvSpPr>
        <p:spPr>
          <a:xfrm>
            <a:off x="6096000" y="4127788"/>
            <a:ext cx="5116936" cy="1049235"/>
          </a:xfrm>
        </p:spPr>
        <p:txBody>
          <a:bodyPr>
            <a:normAutofit/>
          </a:bodyPr>
          <a:lstStyle/>
          <a:p>
            <a:pPr algn="ctr"/>
            <a:r>
              <a:rPr lang="en-IN" sz="2800" b="1" dirty="0">
                <a:latin typeface="Times New Roman" panose="02020603050405020304" pitchFamily="18" charset="0"/>
                <a:cs typeface="Times New Roman" panose="02020603050405020304" pitchFamily="18" charset="0"/>
              </a:rPr>
              <a:t>DOUBLE beam Infrared Spectrophotometer</a:t>
            </a:r>
          </a:p>
        </p:txBody>
      </p:sp>
      <p:pic>
        <p:nvPicPr>
          <p:cNvPr id="4" name="Picture 3">
            <a:extLst>
              <a:ext uri="{FF2B5EF4-FFF2-40B4-BE49-F238E27FC236}">
                <a16:creationId xmlns:a16="http://schemas.microsoft.com/office/drawing/2014/main" id="{072CAAB5-A702-D120-0EEA-A8ECECFA9765}"/>
              </a:ext>
            </a:extLst>
          </p:cNvPr>
          <p:cNvPicPr>
            <a:picLocks noChangeAspect="1"/>
          </p:cNvPicPr>
          <p:nvPr/>
        </p:nvPicPr>
        <p:blipFill>
          <a:blip r:embed="rId2"/>
          <a:stretch>
            <a:fillRect/>
          </a:stretch>
        </p:blipFill>
        <p:spPr>
          <a:xfrm>
            <a:off x="528971" y="291003"/>
            <a:ext cx="4972744" cy="2705478"/>
          </a:xfrm>
          <a:prstGeom prst="rect">
            <a:avLst/>
          </a:prstGeom>
        </p:spPr>
      </p:pic>
      <p:pic>
        <p:nvPicPr>
          <p:cNvPr id="6" name="Picture 5">
            <a:extLst>
              <a:ext uri="{FF2B5EF4-FFF2-40B4-BE49-F238E27FC236}">
                <a16:creationId xmlns:a16="http://schemas.microsoft.com/office/drawing/2014/main" id="{2A7B3280-FC71-DE15-863C-D0BFDBDED597}"/>
              </a:ext>
            </a:extLst>
          </p:cNvPr>
          <p:cNvPicPr>
            <a:picLocks noChangeAspect="1"/>
          </p:cNvPicPr>
          <p:nvPr/>
        </p:nvPicPr>
        <p:blipFill>
          <a:blip r:embed="rId3"/>
          <a:stretch>
            <a:fillRect/>
          </a:stretch>
        </p:blipFill>
        <p:spPr>
          <a:xfrm>
            <a:off x="5780315" y="291003"/>
            <a:ext cx="6189676" cy="3496163"/>
          </a:xfrm>
          <a:prstGeom prst="rect">
            <a:avLst/>
          </a:prstGeom>
        </p:spPr>
      </p:pic>
      <p:sp>
        <p:nvSpPr>
          <p:cNvPr id="7" name="Title 1">
            <a:extLst>
              <a:ext uri="{FF2B5EF4-FFF2-40B4-BE49-F238E27FC236}">
                <a16:creationId xmlns:a16="http://schemas.microsoft.com/office/drawing/2014/main" id="{1918EC1D-F590-8AD0-EFB4-8FC3F0AD81F2}"/>
              </a:ext>
            </a:extLst>
          </p:cNvPr>
          <p:cNvSpPr txBox="1">
            <a:spLocks/>
          </p:cNvSpPr>
          <p:nvPr/>
        </p:nvSpPr>
        <p:spPr>
          <a:xfrm>
            <a:off x="537180" y="3581400"/>
            <a:ext cx="5116936"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IN" sz="2800" b="1">
                <a:latin typeface="Times New Roman" panose="02020603050405020304" pitchFamily="18" charset="0"/>
                <a:cs typeface="Times New Roman" panose="02020603050405020304" pitchFamily="18" charset="0"/>
              </a:rPr>
              <a:t>Single beam Infrared Spectrophotometer</a:t>
            </a:r>
            <a:endParaRPr lang="en-I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3078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159093-D593-F775-9B90-AF7A7B90D0A4}"/>
              </a:ext>
            </a:extLst>
          </p:cNvPr>
          <p:cNvSpPr txBox="1"/>
          <p:nvPr/>
        </p:nvSpPr>
        <p:spPr>
          <a:xfrm>
            <a:off x="119742" y="86142"/>
            <a:ext cx="11647715" cy="6555641"/>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(b) </a:t>
            </a:r>
            <a:r>
              <a:rPr lang="en-US" sz="2800" b="1" dirty="0">
                <a:latin typeface="Times New Roman" panose="02020603050405020304" pitchFamily="18" charset="0"/>
                <a:cs typeface="Times New Roman" panose="02020603050405020304" pitchFamily="18" charset="0"/>
              </a:rPr>
              <a:t>Nernst Glower.</a:t>
            </a: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It consists of a hollow rod which is about 2 mm in diameter and 30 mm in length. </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 glower is composed of rare earth oxides such as zirconia, yttria and thoria.</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 glower is non-conducting at room temperature and must be heated by external means to commence conductivity. </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Glower is generally heated to a temperature between </a:t>
            </a:r>
            <a:r>
              <a:rPr lang="en-US" sz="2800" b="1" dirty="0">
                <a:latin typeface="Times New Roman" panose="02020603050405020304" pitchFamily="18" charset="0"/>
                <a:cs typeface="Times New Roman" panose="02020603050405020304" pitchFamily="18" charset="0"/>
              </a:rPr>
              <a:t>1000 to 1800°C.</a:t>
            </a:r>
            <a:r>
              <a:rPr lang="en-US" sz="2800" dirty="0">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It emits strong radiation at about 7100 cm⁻¹ (1.4 μ).</a:t>
            </a:r>
          </a:p>
          <a:p>
            <a:r>
              <a:rPr lang="en-US" sz="2800" b="1" dirty="0">
                <a:latin typeface="Times New Roman" panose="02020603050405020304" pitchFamily="18" charset="0"/>
                <a:cs typeface="Times New Roman" panose="02020603050405020304" pitchFamily="18" charset="0"/>
              </a:rPr>
              <a:t>Advantage </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 emits IR radiation over a wide wavelength range</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radiation remains steady and constant over long periods of time.</a:t>
            </a:r>
          </a:p>
          <a:p>
            <a:r>
              <a:rPr lang="en-US" sz="2800" b="1" dirty="0">
                <a:latin typeface="Times New Roman" panose="02020603050405020304" pitchFamily="18" charset="0"/>
                <a:cs typeface="Times New Roman" panose="02020603050405020304" pitchFamily="18" charset="0"/>
              </a:rPr>
              <a:t>Disadvantage </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Its frequent mechanical failure. </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 is also concentrated in the visible and near infrared region of the spectrum.</a:t>
            </a:r>
          </a:p>
        </p:txBody>
      </p:sp>
    </p:spTree>
    <p:extLst>
      <p:ext uri="{BB962C8B-B14F-4D97-AF65-F5344CB8AC3E}">
        <p14:creationId xmlns:p14="http://schemas.microsoft.com/office/powerpoint/2010/main" val="3952291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955CC2-5E3D-97DC-6D45-F0D2E12E30A8}"/>
              </a:ext>
            </a:extLst>
          </p:cNvPr>
          <p:cNvSpPr txBox="1"/>
          <p:nvPr/>
        </p:nvSpPr>
        <p:spPr>
          <a:xfrm>
            <a:off x="566057" y="282085"/>
            <a:ext cx="11506200" cy="5262979"/>
          </a:xfrm>
          <a:prstGeom prst="rect">
            <a:avLst/>
          </a:prstGeom>
          <a:noFill/>
        </p:spPr>
        <p:txBody>
          <a:bodyPr wrap="square">
            <a:spAutoFit/>
          </a:bodyPr>
          <a:lstStyle/>
          <a:p>
            <a:pPr>
              <a:buNone/>
            </a:pPr>
            <a:r>
              <a:rPr lang="en-IN" sz="2800" b="1" dirty="0">
                <a:latin typeface="Times New Roman" panose="02020603050405020304" pitchFamily="18" charset="0"/>
                <a:cs typeface="Times New Roman" panose="02020603050405020304" pitchFamily="18" charset="0"/>
              </a:rPr>
              <a:t>(c) </a:t>
            </a:r>
            <a:r>
              <a:rPr lang="en-IN" sz="2800" b="1" dirty="0" err="1">
                <a:latin typeface="Times New Roman" panose="02020603050405020304" pitchFamily="18" charset="0"/>
                <a:cs typeface="Times New Roman" panose="02020603050405020304" pitchFamily="18" charset="0"/>
              </a:rPr>
              <a:t>Globar</a:t>
            </a:r>
            <a:r>
              <a:rPr lang="en-IN" sz="2800" b="1" dirty="0">
                <a:latin typeface="Times New Roman" panose="02020603050405020304" pitchFamily="18" charset="0"/>
                <a:cs typeface="Times New Roman" panose="02020603050405020304" pitchFamily="18" charset="0"/>
              </a:rPr>
              <a:t> Source</a:t>
            </a:r>
          </a:p>
          <a:p>
            <a:pPr marL="457200" indent="-457200">
              <a:buFont typeface="Wingdings" panose="05000000000000000000" pitchFamily="2" charset="2"/>
              <a:buChar char="Ø"/>
            </a:pPr>
            <a:r>
              <a:rPr lang="en-IN" sz="2800" dirty="0">
                <a:latin typeface="Times New Roman" panose="02020603050405020304" pitchFamily="18" charset="0"/>
                <a:cs typeface="Times New Roman" panose="02020603050405020304" pitchFamily="18" charset="0"/>
              </a:rPr>
              <a:t>Made of sintered silicon carbide (≈50 mm length, 4 mm diameter).</a:t>
            </a:r>
          </a:p>
          <a:p>
            <a:pPr marL="457200" indent="-457200">
              <a:buFont typeface="Wingdings" panose="05000000000000000000" pitchFamily="2" charset="2"/>
              <a:buChar char="Ø"/>
            </a:pPr>
            <a:r>
              <a:rPr lang="en-IN" sz="2800" dirty="0">
                <a:latin typeface="Times New Roman" panose="02020603050405020304" pitchFamily="18" charset="0"/>
                <a:cs typeface="Times New Roman" panose="02020603050405020304" pitchFamily="18" charset="0"/>
              </a:rPr>
              <a:t>Heated to 1300–1700°C, emits strongly in the IR region (maximum at 5200 cm⁻¹).</a:t>
            </a:r>
          </a:p>
          <a:p>
            <a:pPr marL="457200" indent="-457200">
              <a:buFont typeface="Wingdings" panose="05000000000000000000" pitchFamily="2" charset="2"/>
              <a:buChar char="Ø"/>
            </a:pPr>
            <a:r>
              <a:rPr lang="en-IN" sz="2800" dirty="0">
                <a:latin typeface="Times New Roman" panose="02020603050405020304" pitchFamily="18" charset="0"/>
                <a:cs typeface="Times New Roman" panose="02020603050405020304" pitchFamily="18" charset="0"/>
              </a:rPr>
              <a:t>Self-starting; positive temperature coefficient—easily controlled by a variable transformer.</a:t>
            </a:r>
          </a:p>
          <a:p>
            <a:pPr marL="457200" indent="-457200">
              <a:buFont typeface="Wingdings" panose="05000000000000000000" pitchFamily="2" charset="2"/>
              <a:buChar char="Ø"/>
            </a:pPr>
            <a:r>
              <a:rPr lang="en-IN" sz="2800" dirty="0">
                <a:latin typeface="Times New Roman" panose="02020603050405020304" pitchFamily="18" charset="0"/>
                <a:cs typeface="Times New Roman" panose="02020603050405020304" pitchFamily="18" charset="0"/>
              </a:rPr>
              <a:t>Works well for wavelengths &gt; 650 cm⁻¹ (0.15 </a:t>
            </a:r>
            <a:r>
              <a:rPr lang="el-GR" sz="2800" dirty="0">
                <a:latin typeface="Times New Roman" panose="02020603050405020304" pitchFamily="18" charset="0"/>
                <a:cs typeface="Times New Roman" panose="02020603050405020304" pitchFamily="18" charset="0"/>
              </a:rPr>
              <a:t>μ</a:t>
            </a:r>
            <a:r>
              <a:rPr lang="en-IN" sz="2800" dirty="0">
                <a:latin typeface="Times New Roman" panose="02020603050405020304" pitchFamily="18" charset="0"/>
                <a:cs typeface="Times New Roman" panose="02020603050405020304" pitchFamily="18" charset="0"/>
              </a:rPr>
              <a:t>m).</a:t>
            </a:r>
          </a:p>
          <a:p>
            <a:r>
              <a:rPr lang="en-IN" sz="2800" b="1" dirty="0">
                <a:latin typeface="Times New Roman" panose="02020603050405020304" pitchFamily="18" charset="0"/>
                <a:cs typeface="Times New Roman" panose="02020603050405020304" pitchFamily="18" charset="0"/>
              </a:rPr>
              <a:t>Disadvantage: </a:t>
            </a:r>
            <a:r>
              <a:rPr lang="en-IN" sz="2800" dirty="0">
                <a:latin typeface="Times New Roman" panose="02020603050405020304" pitchFamily="18" charset="0"/>
                <a:cs typeface="Times New Roman" panose="02020603050405020304" pitchFamily="18" charset="0"/>
              </a:rPr>
              <a:t>Less intense than the Nernst glower </a:t>
            </a:r>
          </a:p>
          <a:p>
            <a:endParaRPr lang="en-IN" sz="2800" dirty="0">
              <a:latin typeface="Times New Roman" panose="02020603050405020304" pitchFamily="18" charset="0"/>
              <a:cs typeface="Times New Roman" panose="02020603050405020304" pitchFamily="18" charset="0"/>
            </a:endParaRPr>
          </a:p>
          <a:p>
            <a:pPr>
              <a:buNone/>
            </a:pPr>
            <a:r>
              <a:rPr lang="en-IN" sz="2800" b="1" dirty="0">
                <a:latin typeface="Times New Roman" panose="02020603050405020304" pitchFamily="18" charset="0"/>
                <a:cs typeface="Times New Roman" panose="02020603050405020304" pitchFamily="18" charset="0"/>
              </a:rPr>
              <a:t>(d) Mercury Arc</a:t>
            </a:r>
          </a:p>
          <a:p>
            <a:pPr marL="457200" indent="-457200">
              <a:buFont typeface="Wingdings" panose="05000000000000000000" pitchFamily="2" charset="2"/>
              <a:buChar char="Ø"/>
            </a:pPr>
            <a:r>
              <a:rPr lang="en-IN" sz="2800" dirty="0">
                <a:latin typeface="Times New Roman" panose="02020603050405020304" pitchFamily="18" charset="0"/>
                <a:cs typeface="Times New Roman" panose="02020603050405020304" pitchFamily="18" charset="0"/>
              </a:rPr>
              <a:t>Used in the far IR region (&lt; 200 cm⁻¹).</a:t>
            </a:r>
          </a:p>
          <a:p>
            <a:pPr marL="457200" indent="-457200">
              <a:buFont typeface="Wingdings" panose="05000000000000000000" pitchFamily="2" charset="2"/>
              <a:buChar char="Ø"/>
            </a:pPr>
            <a:r>
              <a:rPr lang="en-IN" sz="2800" dirty="0">
                <a:latin typeface="Times New Roman" panose="02020603050405020304" pitchFamily="18" charset="0"/>
                <a:cs typeface="Times New Roman" panose="02020603050405020304" pitchFamily="18" charset="0"/>
              </a:rPr>
              <a:t>Other sources are ineffective here.</a:t>
            </a:r>
          </a:p>
        </p:txBody>
      </p:sp>
    </p:spTree>
    <p:extLst>
      <p:ext uri="{BB962C8B-B14F-4D97-AF65-F5344CB8AC3E}">
        <p14:creationId xmlns:p14="http://schemas.microsoft.com/office/powerpoint/2010/main" val="92250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348D03-2725-6835-598E-42DA22BB84C5}"/>
              </a:ext>
            </a:extLst>
          </p:cNvPr>
          <p:cNvSpPr txBox="1"/>
          <p:nvPr/>
        </p:nvSpPr>
        <p:spPr>
          <a:xfrm>
            <a:off x="272141" y="582067"/>
            <a:ext cx="12006943" cy="6124754"/>
          </a:xfrm>
          <a:prstGeom prst="rect">
            <a:avLst/>
          </a:prstGeom>
          <a:noFill/>
        </p:spPr>
        <p:txBody>
          <a:bodyPr wrap="square">
            <a:spAutoFit/>
          </a:bodyPr>
          <a:lstStyle/>
          <a:p>
            <a:pPr>
              <a:buNone/>
            </a:pPr>
            <a:r>
              <a:rPr lang="en-US" sz="2800" b="1" dirty="0">
                <a:latin typeface="Times New Roman" panose="02020603050405020304" pitchFamily="18" charset="0"/>
                <a:cs typeface="Times New Roman" panose="02020603050405020304" pitchFamily="18" charset="0"/>
              </a:rPr>
              <a:t>Monochromators</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Separate specific IR frequencies absorbed by the sample from the continuous radiation.</a:t>
            </a:r>
          </a:p>
          <a:p>
            <a:r>
              <a:rPr lang="en-US" sz="2800" dirty="0">
                <a:latin typeface="Times New Roman" panose="02020603050405020304" pitchFamily="18" charset="0"/>
                <a:cs typeface="Times New Roman" panose="02020603050405020304" pitchFamily="18" charset="0"/>
              </a:rPr>
              <a:t>Two main types: </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Prism Monochromator </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Grating Monochromator</a:t>
            </a:r>
          </a:p>
          <a:p>
            <a:pPr>
              <a:buNone/>
            </a:pPr>
            <a:r>
              <a:rPr lang="en-US" sz="2800" b="1" dirty="0">
                <a:latin typeface="Times New Roman" panose="02020603050405020304" pitchFamily="18" charset="0"/>
                <a:cs typeface="Times New Roman" panose="02020603050405020304" pitchFamily="18" charset="0"/>
              </a:rPr>
              <a:t>(a) Prism Monochromator</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Made of metal halide salts (e.g., NaCl), as glass/quartz absorb IR.</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Provides high dispersion in 4–15 </a:t>
            </a:r>
            <a:r>
              <a:rPr lang="en-US" sz="2800" dirty="0" err="1">
                <a:latin typeface="Times New Roman" panose="02020603050405020304" pitchFamily="18" charset="0"/>
                <a:cs typeface="Times New Roman" panose="02020603050405020304" pitchFamily="18" charset="0"/>
              </a:rPr>
              <a:t>μm</a:t>
            </a:r>
            <a:r>
              <a:rPr lang="en-US" sz="2800" dirty="0">
                <a:latin typeface="Times New Roman" panose="02020603050405020304" pitchFamily="18" charset="0"/>
                <a:cs typeface="Times New Roman" panose="02020603050405020304" pitchFamily="18" charset="0"/>
              </a:rPr>
              <a:t> region (important for functional group analysis).</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NaCl prism is common but sensitive to moisture, heat, and mechanical damage — requires protection.</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Single pass design: Sample placed near the focus of the beam before the entrance slit (A) of the monochromator.</a:t>
            </a:r>
          </a:p>
        </p:txBody>
      </p:sp>
    </p:spTree>
    <p:extLst>
      <p:ext uri="{BB962C8B-B14F-4D97-AF65-F5344CB8AC3E}">
        <p14:creationId xmlns:p14="http://schemas.microsoft.com/office/powerpoint/2010/main" val="2033573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F8AA81-422B-ED55-A310-1D9D8EA89EF4}"/>
              </a:ext>
            </a:extLst>
          </p:cNvPr>
          <p:cNvSpPr txBox="1"/>
          <p:nvPr/>
        </p:nvSpPr>
        <p:spPr>
          <a:xfrm>
            <a:off x="391885" y="352256"/>
            <a:ext cx="11397344" cy="4401205"/>
          </a:xfrm>
          <a:prstGeom prst="rect">
            <a:avLst/>
          </a:prstGeom>
          <a:noFill/>
        </p:spPr>
        <p:txBody>
          <a:bodyPr wrap="square">
            <a:spAutoFit/>
          </a:bodyPr>
          <a:lstStyle/>
          <a:p>
            <a:pPr>
              <a:buNone/>
            </a:pPr>
            <a:r>
              <a:rPr lang="en-US" sz="2800" b="1" dirty="0">
                <a:latin typeface="Times New Roman" panose="02020603050405020304" pitchFamily="18" charset="0"/>
                <a:cs typeface="Times New Roman" panose="02020603050405020304" pitchFamily="18" charset="0"/>
              </a:rPr>
              <a:t>Single-Pass Monochromator</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Radiation from the source passes through the sample and entrance slit.</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dispersed beam is reflected by mirror (D) to the exit slit, then to the detector.</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Produces moderate resolution.</a:t>
            </a:r>
          </a:p>
          <a:p>
            <a:endParaRPr lang="en-US" sz="2800" dirty="0">
              <a:latin typeface="Times New Roman" panose="02020603050405020304" pitchFamily="18" charset="0"/>
              <a:cs typeface="Times New Roman" panose="02020603050405020304" pitchFamily="18" charset="0"/>
            </a:endParaRPr>
          </a:p>
          <a:p>
            <a:pPr>
              <a:buNone/>
            </a:pPr>
            <a:r>
              <a:rPr lang="en-US" sz="2800" b="1" dirty="0">
                <a:latin typeface="Times New Roman" panose="02020603050405020304" pitchFamily="18" charset="0"/>
                <a:cs typeface="Times New Roman" panose="02020603050405020304" pitchFamily="18" charset="0"/>
              </a:rPr>
              <a:t>Double-Pass Monochromator</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Radiation passes four times through the prism, increasing resolution.</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Shown in Fig. 3.8 – provides better spectral separation before reaching the detector.</a:t>
            </a:r>
          </a:p>
        </p:txBody>
      </p:sp>
      <p:pic>
        <p:nvPicPr>
          <p:cNvPr id="5" name="Picture 4">
            <a:extLst>
              <a:ext uri="{FF2B5EF4-FFF2-40B4-BE49-F238E27FC236}">
                <a16:creationId xmlns:a16="http://schemas.microsoft.com/office/drawing/2014/main" id="{E41D7370-7F3A-EADF-672B-F90C51D0FC62}"/>
              </a:ext>
            </a:extLst>
          </p:cNvPr>
          <p:cNvPicPr>
            <a:picLocks noChangeAspect="1"/>
          </p:cNvPicPr>
          <p:nvPr/>
        </p:nvPicPr>
        <p:blipFill>
          <a:blip r:embed="rId2"/>
          <a:stretch>
            <a:fillRect/>
          </a:stretch>
        </p:blipFill>
        <p:spPr>
          <a:xfrm>
            <a:off x="1799143" y="4413277"/>
            <a:ext cx="4547229" cy="2254825"/>
          </a:xfrm>
          <a:prstGeom prst="rect">
            <a:avLst/>
          </a:prstGeom>
        </p:spPr>
      </p:pic>
      <p:pic>
        <p:nvPicPr>
          <p:cNvPr id="7" name="Picture 6">
            <a:extLst>
              <a:ext uri="{FF2B5EF4-FFF2-40B4-BE49-F238E27FC236}">
                <a16:creationId xmlns:a16="http://schemas.microsoft.com/office/drawing/2014/main" id="{FA4F04D7-BF2D-455C-DDE3-8B058B01D70B}"/>
              </a:ext>
            </a:extLst>
          </p:cNvPr>
          <p:cNvPicPr>
            <a:picLocks noChangeAspect="1"/>
          </p:cNvPicPr>
          <p:nvPr/>
        </p:nvPicPr>
        <p:blipFill>
          <a:blip r:embed="rId3"/>
          <a:stretch>
            <a:fillRect/>
          </a:stretch>
        </p:blipFill>
        <p:spPr>
          <a:xfrm>
            <a:off x="6762694" y="4268405"/>
            <a:ext cx="5067078" cy="2544570"/>
          </a:xfrm>
          <a:prstGeom prst="rect">
            <a:avLst/>
          </a:prstGeom>
        </p:spPr>
      </p:pic>
    </p:spTree>
    <p:extLst>
      <p:ext uri="{BB962C8B-B14F-4D97-AF65-F5344CB8AC3E}">
        <p14:creationId xmlns:p14="http://schemas.microsoft.com/office/powerpoint/2010/main" val="438734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373A64-D441-7B2C-863B-052C0448397C}"/>
              </a:ext>
            </a:extLst>
          </p:cNvPr>
          <p:cNvSpPr txBox="1"/>
          <p:nvPr/>
        </p:nvSpPr>
        <p:spPr>
          <a:xfrm>
            <a:off x="108857" y="0"/>
            <a:ext cx="9372600" cy="7475444"/>
          </a:xfrm>
          <a:prstGeom prst="rect">
            <a:avLst/>
          </a:prstGeom>
          <a:noFill/>
        </p:spPr>
        <p:txBody>
          <a:bodyPr wrap="square">
            <a:spAutoFit/>
          </a:bodyPr>
          <a:lstStyle/>
          <a:p>
            <a:pPr>
              <a:buNone/>
            </a:pPr>
            <a:r>
              <a:rPr lang="en-US" sz="2800" b="1" dirty="0">
                <a:latin typeface="Times New Roman" panose="02020603050405020304" pitchFamily="18" charset="0"/>
                <a:cs typeface="Times New Roman" panose="02020603050405020304" pitchFamily="18" charset="0"/>
              </a:rPr>
              <a:t>Grating Monochromator</a:t>
            </a:r>
          </a:p>
          <a:p>
            <a:pPr marL="457200" indent="-457200">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Grating replaces the prism to achieve higher dispersion.</a:t>
            </a:r>
          </a:p>
          <a:p>
            <a:pPr marL="457200" indent="-457200">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Provide linear dispersion and can be made from various materials.</a:t>
            </a:r>
          </a:p>
          <a:p>
            <a:pPr marL="457200" indent="-457200">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Different gratings (with various line densities) are used to cover wide IR wavelength ranges.</a:t>
            </a:r>
          </a:p>
          <a:p>
            <a:pPr marL="457200" indent="-457200">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Combination of gratings and filters improves spectral selection.</a:t>
            </a:r>
          </a:p>
          <a:p>
            <a:pPr marL="457200" indent="-457200">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Different wavelengths (λ) are dispersed at different </a:t>
            </a:r>
            <a:r>
              <a:rPr lang="en-US" sz="2800" b="1" dirty="0">
                <a:latin typeface="Times New Roman" panose="02020603050405020304" pitchFamily="18" charset="0"/>
                <a:cs typeface="Times New Roman" panose="02020603050405020304" pitchFamily="18" charset="0"/>
              </a:rPr>
              <a:t>angles (θ)</a:t>
            </a:r>
            <a:r>
              <a:rPr lang="en-US" sz="2800" dirty="0">
                <a:latin typeface="Times New Roman" panose="02020603050405020304" pitchFamily="18" charset="0"/>
                <a:cs typeface="Times New Roman" panose="02020603050405020304" pitchFamily="18" charset="0"/>
              </a:rPr>
              <a:t> — light separation occurs because each wavelength is diffracted at a different angle</a:t>
            </a:r>
            <a:r>
              <a:rPr lang="en-US" sz="2400" dirty="0"/>
              <a:t>.</a:t>
            </a:r>
          </a:p>
          <a:p>
            <a:pPr marL="457200" indent="-457200">
              <a:lnSpc>
                <a:spcPct val="150000"/>
              </a:lnSpc>
              <a:buFont typeface="Wingdings" panose="05000000000000000000" pitchFamily="2" charset="2"/>
              <a:buChar char="Ø"/>
            </a:pPr>
            <a:endParaRPr lang="en-US" sz="2400" dirty="0"/>
          </a:p>
        </p:txBody>
      </p:sp>
      <p:pic>
        <p:nvPicPr>
          <p:cNvPr id="4" name="Picture 3">
            <a:extLst>
              <a:ext uri="{FF2B5EF4-FFF2-40B4-BE49-F238E27FC236}">
                <a16:creationId xmlns:a16="http://schemas.microsoft.com/office/drawing/2014/main" id="{3827D6D4-8F7C-F96A-05A1-1D51FD8BFE4B}"/>
              </a:ext>
            </a:extLst>
          </p:cNvPr>
          <p:cNvPicPr>
            <a:picLocks noChangeAspect="1"/>
          </p:cNvPicPr>
          <p:nvPr/>
        </p:nvPicPr>
        <p:blipFill>
          <a:blip r:embed="rId2"/>
          <a:stretch>
            <a:fillRect/>
          </a:stretch>
        </p:blipFill>
        <p:spPr>
          <a:xfrm>
            <a:off x="8923479" y="1167257"/>
            <a:ext cx="3159664" cy="2784258"/>
          </a:xfrm>
          <a:prstGeom prst="rect">
            <a:avLst/>
          </a:prstGeom>
        </p:spPr>
      </p:pic>
    </p:spTree>
    <p:extLst>
      <p:ext uri="{BB962C8B-B14F-4D97-AF65-F5344CB8AC3E}">
        <p14:creationId xmlns:p14="http://schemas.microsoft.com/office/powerpoint/2010/main" val="73324201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1412</TotalTime>
  <Words>4097</Words>
  <Application>Microsoft Office PowerPoint</Application>
  <PresentationFormat>Widescreen</PresentationFormat>
  <Paragraphs>301</Paragraphs>
  <Slides>41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Algerian</vt:lpstr>
      <vt:lpstr>Arial</vt:lpstr>
      <vt:lpstr>Calibri</vt:lpstr>
      <vt:lpstr>Gill Sans MT</vt:lpstr>
      <vt:lpstr>Times New Roman</vt:lpstr>
      <vt:lpstr>Wingdings</vt:lpstr>
      <vt:lpstr>Gallery</vt:lpstr>
      <vt:lpstr>INSTRUMENTATION OF   Infra red spectrophotometeR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DOUBLE beam Infrared Spectrophotometer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samreen21059@outlook.com</dc:creator>
  <cp:lastModifiedBy>samreen21059@outlook.com</cp:lastModifiedBy>
  <cp:revision>7</cp:revision>
  <dcterms:created xsi:type="dcterms:W3CDTF">2025-10-30T17:15:18Z</dcterms:created>
  <dcterms:modified xsi:type="dcterms:W3CDTF">2026-03-10T07:03:52Z</dcterms:modified>
</cp:coreProperties>
</file>