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4" r:id="rId3"/>
    <p:sldId id="257" r:id="rId4"/>
    <p:sldId id="258" r:id="rId5"/>
    <p:sldId id="259" r:id="rId6"/>
    <p:sldId id="260" r:id="rId7"/>
    <p:sldId id="261" r:id="rId8"/>
    <p:sldId id="262" r:id="rId9"/>
    <p:sldId id="263" r:id="rId10"/>
    <p:sldId id="264" r:id="rId11"/>
    <p:sldId id="265" r:id="rId12"/>
    <p:sldId id="266" r:id="rId13"/>
    <p:sldId id="295"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96" r:id="rId36"/>
    <p:sldId id="289" r:id="rId37"/>
    <p:sldId id="290" r:id="rId38"/>
    <p:sldId id="291" r:id="rId39"/>
    <p:sldId id="292" r:id="rId40"/>
    <p:sldId id="293"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F0AFDD1-A8E6-474A-B235-C5CFB395BA71}" type="datetimeFigureOut">
              <a:rPr lang="en-IN" smtClean="0"/>
              <a:t>28-05-2025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1176824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F0AFDD1-A8E6-474A-B235-C5CFB395BA71}" type="datetimeFigureOut">
              <a:rPr lang="en-IN" smtClean="0"/>
              <a:t>28-05-2025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2229534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F0AFDD1-A8E6-474A-B235-C5CFB395BA71}" type="datetimeFigureOut">
              <a:rPr lang="en-IN" smtClean="0"/>
              <a:t>28-05-2025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3256575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F0AFDD1-A8E6-474A-B235-C5CFB395BA71}" type="datetimeFigureOut">
              <a:rPr lang="en-IN" smtClean="0"/>
              <a:t>28-05-2025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3764704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0AFDD1-A8E6-474A-B235-C5CFB395BA71}" type="datetimeFigureOut">
              <a:rPr lang="en-IN" smtClean="0"/>
              <a:t>28-05-2025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60234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EF0AFDD1-A8E6-474A-B235-C5CFB395BA71}" type="datetimeFigureOut">
              <a:rPr lang="en-IN" smtClean="0"/>
              <a:t>28-05-2025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3484606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EF0AFDD1-A8E6-474A-B235-C5CFB395BA71}" type="datetimeFigureOut">
              <a:rPr lang="en-IN" smtClean="0"/>
              <a:t>28-05-2025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3846687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F0AFDD1-A8E6-474A-B235-C5CFB395BA71}" type="datetimeFigureOut">
              <a:rPr lang="en-IN" smtClean="0"/>
              <a:t>28-05-2025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1147945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0AFDD1-A8E6-474A-B235-C5CFB395BA71}" type="datetimeFigureOut">
              <a:rPr lang="en-IN" smtClean="0"/>
              <a:t>28-05-2025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4024210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0AFDD1-A8E6-474A-B235-C5CFB395BA71}" type="datetimeFigureOut">
              <a:rPr lang="en-IN" smtClean="0"/>
              <a:t>28-05-2025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1770210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0AFDD1-A8E6-474A-B235-C5CFB395BA71}" type="datetimeFigureOut">
              <a:rPr lang="en-IN" smtClean="0"/>
              <a:t>28-05-2025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CCE9BC2-4668-43A1-8E8C-D72DDBCD2DB1}" type="slidenum">
              <a:rPr lang="en-IN" smtClean="0"/>
              <a:t>‹#›</a:t>
            </a:fld>
            <a:endParaRPr lang="en-IN"/>
          </a:p>
        </p:txBody>
      </p:sp>
    </p:spTree>
    <p:extLst>
      <p:ext uri="{BB962C8B-B14F-4D97-AF65-F5344CB8AC3E}">
        <p14:creationId xmlns:p14="http://schemas.microsoft.com/office/powerpoint/2010/main" val="225310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0AFDD1-A8E6-474A-B235-C5CFB395BA71}" type="datetimeFigureOut">
              <a:rPr lang="en-IN" smtClean="0"/>
              <a:t>28-05-2025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E9BC2-4668-43A1-8E8C-D72DDBCD2DB1}" type="slidenum">
              <a:rPr lang="en-IN" smtClean="0"/>
              <a:t>‹#›</a:t>
            </a:fld>
            <a:endParaRPr lang="en-IN"/>
          </a:p>
        </p:txBody>
      </p:sp>
    </p:spTree>
    <p:extLst>
      <p:ext uri="{BB962C8B-B14F-4D97-AF65-F5344CB8AC3E}">
        <p14:creationId xmlns:p14="http://schemas.microsoft.com/office/powerpoint/2010/main" val="3624513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96752"/>
            <a:ext cx="7772400" cy="1944216"/>
          </a:xfrm>
          <a:ln w="38100">
            <a:solidFill>
              <a:srgbClr val="FF0000"/>
            </a:solidFill>
          </a:ln>
        </p:spPr>
        <p:txBody>
          <a:bodyPr>
            <a:noAutofit/>
          </a:bodyPr>
          <a:lstStyle/>
          <a:p>
            <a:r>
              <a:rPr lang="en-IN" sz="5400" b="1" dirty="0">
                <a:solidFill>
                  <a:srgbClr val="0070C0"/>
                </a:solidFill>
                <a:latin typeface="Times New Roman" pitchFamily="18" charset="0"/>
                <a:cs typeface="Times New Roman" pitchFamily="18" charset="0"/>
              </a:rPr>
              <a:t>Communication in pharmacovigilance</a:t>
            </a:r>
            <a:endParaRPr lang="en-IN" sz="5400" b="1" dirty="0">
              <a:solidFill>
                <a:srgbClr val="0070C0"/>
              </a:solidFill>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a:bodyPr>
          <a:lstStyle/>
          <a:p>
            <a:r>
              <a:rPr lang="en-US" sz="2800" b="1" dirty="0" smtClean="0">
                <a:solidFill>
                  <a:srgbClr val="C00000"/>
                </a:solidFill>
                <a:latin typeface="Times New Roman" pitchFamily="18" charset="0"/>
                <a:cs typeface="Times New Roman" pitchFamily="18" charset="0"/>
              </a:rPr>
              <a:t>Dr. Koppala R.V.S.Chaitanya</a:t>
            </a:r>
          </a:p>
          <a:p>
            <a:pPr algn="r"/>
            <a:r>
              <a:rPr lang="en-US" sz="1800" dirty="0" smtClean="0">
                <a:solidFill>
                  <a:srgbClr val="C00000"/>
                </a:solidFill>
                <a:latin typeface="Times New Roman" pitchFamily="18" charset="0"/>
                <a:cs typeface="Times New Roman" pitchFamily="18" charset="0"/>
              </a:rPr>
              <a:t>M.Pharm., Ph.D</a:t>
            </a:r>
            <a:r>
              <a:rPr lang="en-US" sz="2800" dirty="0" smtClean="0">
                <a:solidFill>
                  <a:srgbClr val="C00000"/>
                </a:solidFill>
                <a:latin typeface="Times New Roman" pitchFamily="18" charset="0"/>
                <a:cs typeface="Times New Roman" pitchFamily="18" charset="0"/>
              </a:rPr>
              <a:t>.</a:t>
            </a:r>
          </a:p>
          <a:p>
            <a:r>
              <a:rPr lang="en-US" sz="2000" b="1" dirty="0" smtClean="0">
                <a:solidFill>
                  <a:srgbClr val="C00000"/>
                </a:solidFill>
                <a:latin typeface="Times New Roman" pitchFamily="18" charset="0"/>
                <a:cs typeface="Times New Roman" pitchFamily="18" charset="0"/>
              </a:rPr>
              <a:t>Associat</a:t>
            </a:r>
            <a:r>
              <a:rPr lang="en-US" sz="2000" b="1" dirty="0" smtClean="0">
                <a:solidFill>
                  <a:srgbClr val="C00000"/>
                </a:solidFill>
                <a:latin typeface="Times New Roman" pitchFamily="18" charset="0"/>
                <a:cs typeface="Times New Roman" pitchFamily="18" charset="0"/>
              </a:rPr>
              <a:t>e Professor</a:t>
            </a:r>
            <a:endParaRPr lang="en-IN"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44127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507288" cy="5505475"/>
          </a:xfrm>
        </p:spPr>
        <p:txBody>
          <a:bodyPr>
            <a:noAutofit/>
          </a:bodyPr>
          <a:lstStyle/>
          <a:p>
            <a:pPr marL="457200" indent="-457200">
              <a:lnSpc>
                <a:spcPct val="150000"/>
              </a:lnSpc>
              <a:buFont typeface="+mj-lt"/>
              <a:buAutoNum type="arabicPeriod" startAt="2"/>
            </a:pPr>
            <a:r>
              <a:rPr lang="en-IN" sz="2000" b="1" dirty="0" smtClean="0">
                <a:latin typeface="Times New Roman" pitchFamily="18" charset="0"/>
                <a:cs typeface="Times New Roman" pitchFamily="18" charset="0"/>
              </a:rPr>
              <a:t>Stakeholders </a:t>
            </a:r>
            <a:r>
              <a:rPr lang="en-IN" sz="2000" b="1" dirty="0">
                <a:latin typeface="Times New Roman" pitchFamily="18" charset="0"/>
                <a:cs typeface="Times New Roman" pitchFamily="18" charset="0"/>
              </a:rPr>
              <a:t>analysis</a:t>
            </a:r>
            <a:endParaRPr lang="en-IN" sz="2000" dirty="0">
              <a:latin typeface="Times New Roman" pitchFamily="18" charset="0"/>
              <a:cs typeface="Times New Roman" pitchFamily="18" charset="0"/>
            </a:endParaRPr>
          </a:p>
          <a:p>
            <a:pPr marL="0" indent="0">
              <a:lnSpc>
                <a:spcPct val="150000"/>
              </a:lnSpc>
              <a:buNone/>
            </a:pPr>
            <a:r>
              <a:rPr lang="en-IN" sz="2000" dirty="0">
                <a:latin typeface="Times New Roman" pitchFamily="18" charset="0"/>
                <a:cs typeface="Times New Roman" pitchFamily="18" charset="0"/>
              </a:rPr>
              <a:t>Table 1 (see above for link of lecture) shows common stakeholders involved in drug safety crises.</a:t>
            </a:r>
          </a:p>
          <a:p>
            <a:pPr marL="457200" indent="-457200">
              <a:lnSpc>
                <a:spcPct val="150000"/>
              </a:lnSpc>
              <a:buFont typeface="+mj-lt"/>
              <a:buAutoNum type="arabicPeriod" startAt="3"/>
            </a:pPr>
            <a:r>
              <a:rPr lang="en-IN" sz="2000" b="1" dirty="0" smtClean="0">
                <a:latin typeface="Times New Roman" pitchFamily="18" charset="0"/>
                <a:cs typeface="Times New Roman" pitchFamily="18" charset="0"/>
              </a:rPr>
              <a:t>Problem </a:t>
            </a:r>
            <a:r>
              <a:rPr lang="en-IN" sz="2000" b="1" dirty="0">
                <a:latin typeface="Times New Roman" pitchFamily="18" charset="0"/>
                <a:cs typeface="Times New Roman" pitchFamily="18" charset="0"/>
              </a:rPr>
              <a:t>analysis</a:t>
            </a:r>
            <a:endParaRPr lang="en-IN" sz="2000" dirty="0">
              <a:latin typeface="Times New Roman" pitchFamily="18" charset="0"/>
              <a:cs typeface="Times New Roman" pitchFamily="18" charset="0"/>
            </a:endParaRPr>
          </a:p>
          <a:p>
            <a:pPr marL="0" indent="0">
              <a:lnSpc>
                <a:spcPct val="150000"/>
              </a:lnSpc>
              <a:buNone/>
            </a:pPr>
            <a:r>
              <a:rPr lang="en-IN" sz="2000" dirty="0">
                <a:latin typeface="Times New Roman" pitchFamily="18" charset="0"/>
                <a:cs typeface="Times New Roman" pitchFamily="18" charset="0"/>
              </a:rPr>
              <a:t>Root- cause analysis should be conducted in this section, e.g., in case of mioflex, there were errors in different levels of drug handling. Problem tree can be helpful in this section.</a:t>
            </a:r>
          </a:p>
          <a:p>
            <a:pPr marL="457200" indent="-457200">
              <a:lnSpc>
                <a:spcPct val="150000"/>
              </a:lnSpc>
              <a:buFont typeface="+mj-lt"/>
              <a:buAutoNum type="arabicPeriod" startAt="3"/>
            </a:pPr>
            <a:r>
              <a:rPr lang="en-IN" sz="2000" b="1" dirty="0" smtClean="0">
                <a:latin typeface="Times New Roman" pitchFamily="18" charset="0"/>
                <a:cs typeface="Times New Roman" pitchFamily="18" charset="0"/>
              </a:rPr>
              <a:t>Objective </a:t>
            </a:r>
            <a:r>
              <a:rPr lang="en-IN" sz="2000" b="1" dirty="0">
                <a:latin typeface="Times New Roman" pitchFamily="18" charset="0"/>
                <a:cs typeface="Times New Roman" pitchFamily="18" charset="0"/>
              </a:rPr>
              <a:t>analysis</a:t>
            </a:r>
            <a:endParaRPr lang="en-IN" sz="2000" dirty="0">
              <a:latin typeface="Times New Roman" pitchFamily="18" charset="0"/>
              <a:cs typeface="Times New Roman" pitchFamily="18" charset="0"/>
            </a:endParaRPr>
          </a:p>
          <a:p>
            <a:pPr marL="0" indent="0">
              <a:lnSpc>
                <a:spcPct val="150000"/>
              </a:lnSpc>
              <a:buNone/>
            </a:pPr>
            <a:r>
              <a:rPr lang="en-IN" sz="2000" dirty="0">
                <a:latin typeface="Times New Roman" pitchFamily="18" charset="0"/>
                <a:cs typeface="Times New Roman" pitchFamily="18" charset="0"/>
              </a:rPr>
              <a:t>Objectives should be discussed in different levels.</a:t>
            </a:r>
          </a:p>
          <a:p>
            <a:pPr lvl="1">
              <a:lnSpc>
                <a:spcPct val="150000"/>
              </a:lnSpc>
            </a:pPr>
            <a:r>
              <a:rPr lang="en-IN" sz="1600" b="1" dirty="0" smtClean="0">
                <a:latin typeface="Times New Roman" pitchFamily="18" charset="0"/>
                <a:cs typeface="Times New Roman" pitchFamily="18" charset="0"/>
              </a:rPr>
              <a:t>Overall </a:t>
            </a:r>
            <a:r>
              <a:rPr lang="en-IN" sz="1600" b="1" dirty="0">
                <a:latin typeface="Times New Roman" pitchFamily="18" charset="0"/>
                <a:cs typeface="Times New Roman" pitchFamily="18" charset="0"/>
              </a:rPr>
              <a:t>objectives</a:t>
            </a:r>
            <a:r>
              <a:rPr lang="en-IN" sz="1600" dirty="0">
                <a:latin typeface="Times New Roman" pitchFamily="18" charset="0"/>
                <a:cs typeface="Times New Roman" pitchFamily="18" charset="0"/>
              </a:rPr>
              <a:t>: e.g., Improving drug safety</a:t>
            </a:r>
          </a:p>
          <a:p>
            <a:pPr lvl="1">
              <a:lnSpc>
                <a:spcPct val="150000"/>
              </a:lnSpc>
            </a:pPr>
            <a:r>
              <a:rPr lang="en-IN" sz="1600" b="1" dirty="0" smtClean="0">
                <a:latin typeface="Times New Roman" pitchFamily="18" charset="0"/>
                <a:cs typeface="Times New Roman" pitchFamily="18" charset="0"/>
              </a:rPr>
              <a:t>Purpose</a:t>
            </a:r>
            <a:r>
              <a:rPr lang="en-IN" sz="1600" b="1" dirty="0">
                <a:latin typeface="Times New Roman" pitchFamily="18" charset="0"/>
                <a:cs typeface="Times New Roman" pitchFamily="18" charset="0"/>
              </a:rPr>
              <a:t>: </a:t>
            </a:r>
            <a:r>
              <a:rPr lang="en-IN" sz="1600" dirty="0">
                <a:latin typeface="Times New Roman" pitchFamily="18" charset="0"/>
                <a:cs typeface="Times New Roman" pitchFamily="18" charset="0"/>
              </a:rPr>
              <a:t>e.g., preventing adverse events induced by suspected medicine in drug safety crisis</a:t>
            </a:r>
          </a:p>
          <a:p>
            <a:pPr lvl="1">
              <a:lnSpc>
                <a:spcPct val="150000"/>
              </a:lnSpc>
            </a:pPr>
            <a:r>
              <a:rPr lang="en-IN" sz="1600" b="1" dirty="0" smtClean="0">
                <a:latin typeface="Times New Roman" pitchFamily="18" charset="0"/>
                <a:cs typeface="Times New Roman" pitchFamily="18" charset="0"/>
              </a:rPr>
              <a:t>Results</a:t>
            </a:r>
            <a:r>
              <a:rPr lang="en-IN" sz="1600" b="1" dirty="0">
                <a:latin typeface="Times New Roman" pitchFamily="18" charset="0"/>
                <a:cs typeface="Times New Roman" pitchFamily="18" charset="0"/>
              </a:rPr>
              <a:t>:</a:t>
            </a:r>
            <a:r>
              <a:rPr lang="en-IN" sz="1600" dirty="0">
                <a:latin typeface="Times New Roman" pitchFamily="18" charset="0"/>
                <a:cs typeface="Times New Roman" pitchFamily="18" charset="0"/>
              </a:rPr>
              <a:t> e.g., abrupt discontinuation of observed adverse event in drug safety crisis</a:t>
            </a:r>
          </a:p>
          <a:p>
            <a:pPr marL="457200" indent="-457200">
              <a:lnSpc>
                <a:spcPct val="150000"/>
              </a:lnSpc>
              <a:buFont typeface="+mj-lt"/>
              <a:buAutoNum type="arabicPeriod" startAt="2"/>
            </a:pP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906265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773"/>
            <a:ext cx="8229600" cy="6441579"/>
          </a:xfrm>
        </p:spPr>
        <p:txBody>
          <a:bodyPr>
            <a:noAutofit/>
          </a:bodyPr>
          <a:lstStyle/>
          <a:p>
            <a:pPr marL="514350" indent="-514350" algn="just">
              <a:lnSpc>
                <a:spcPct val="150000"/>
              </a:lnSpc>
              <a:buFont typeface="+mj-lt"/>
              <a:buAutoNum type="arabicPeriod" startAt="5"/>
            </a:pPr>
            <a:r>
              <a:rPr lang="en-IN" sz="2200" b="1" dirty="0" smtClean="0">
                <a:latin typeface="Times New Roman" pitchFamily="18" charset="0"/>
                <a:cs typeface="Times New Roman" pitchFamily="18" charset="0"/>
              </a:rPr>
              <a:t>Activities </a:t>
            </a:r>
            <a:r>
              <a:rPr lang="en-IN" sz="2200" b="1" dirty="0">
                <a:latin typeface="Times New Roman" pitchFamily="18" charset="0"/>
                <a:cs typeface="Times New Roman" pitchFamily="18" charset="0"/>
              </a:rPr>
              <a:t>Scheduling</a:t>
            </a:r>
            <a:endParaRPr lang="en-IN" sz="2200" dirty="0">
              <a:latin typeface="Times New Roman" pitchFamily="18" charset="0"/>
              <a:cs typeface="Times New Roman" pitchFamily="18" charset="0"/>
            </a:endParaRPr>
          </a:p>
          <a:p>
            <a:pPr marL="400050" lvl="1" indent="0" algn="just">
              <a:lnSpc>
                <a:spcPct val="150000"/>
              </a:lnSpc>
              <a:buNone/>
            </a:pPr>
            <a:r>
              <a:rPr lang="en-IN" sz="1800" dirty="0">
                <a:latin typeface="Times New Roman" pitchFamily="18" charset="0"/>
                <a:cs typeface="Times New Roman" pitchFamily="18" charset="0"/>
              </a:rPr>
              <a:t>It is recommended to prepare a list of necessary activities to manage drug safety crises. These activities can be divided to two types. The first group includes activities required for controlling of the crisis. The second group includes required activities for preventing similar crises in the future</a:t>
            </a:r>
            <a:r>
              <a:rPr lang="en-IN" sz="1800" dirty="0" smtClean="0">
                <a:latin typeface="Times New Roman" pitchFamily="18" charset="0"/>
                <a:cs typeface="Times New Roman" pitchFamily="18" charset="0"/>
              </a:rPr>
              <a:t>.</a:t>
            </a:r>
            <a:endParaRPr lang="en-IN" sz="1800" dirty="0">
              <a:latin typeface="Times New Roman" pitchFamily="18" charset="0"/>
              <a:cs typeface="Times New Roman" pitchFamily="18" charset="0"/>
            </a:endParaRPr>
          </a:p>
          <a:p>
            <a:pPr marL="514350" indent="-514350" algn="just">
              <a:lnSpc>
                <a:spcPct val="150000"/>
              </a:lnSpc>
              <a:buFont typeface="+mj-lt"/>
              <a:buAutoNum type="arabicPeriod" startAt="6"/>
            </a:pPr>
            <a:r>
              <a:rPr lang="en-IN" sz="2200" b="1" dirty="0" smtClean="0">
                <a:latin typeface="Times New Roman" pitchFamily="18" charset="0"/>
                <a:cs typeface="Times New Roman" pitchFamily="18" charset="0"/>
              </a:rPr>
              <a:t>Resource </a:t>
            </a:r>
            <a:r>
              <a:rPr lang="en-IN" sz="2200" b="1" dirty="0">
                <a:latin typeface="Times New Roman" pitchFamily="18" charset="0"/>
                <a:cs typeface="Times New Roman" pitchFamily="18" charset="0"/>
              </a:rPr>
              <a:t>scheduling</a:t>
            </a:r>
            <a:endParaRPr lang="en-IN" sz="2200" dirty="0">
              <a:latin typeface="Times New Roman" pitchFamily="18" charset="0"/>
              <a:cs typeface="Times New Roman" pitchFamily="18" charset="0"/>
            </a:endParaRPr>
          </a:p>
          <a:p>
            <a:pPr marL="400050" lvl="1" indent="0" algn="just">
              <a:lnSpc>
                <a:spcPct val="150000"/>
              </a:lnSpc>
              <a:buNone/>
            </a:pPr>
            <a:r>
              <a:rPr lang="en-IN" sz="1800" dirty="0">
                <a:latin typeface="Times New Roman" pitchFamily="18" charset="0"/>
                <a:cs typeface="Times New Roman" pitchFamily="18" charset="0"/>
              </a:rPr>
              <a:t>It is recommended to preparing trained team for evaluating drug safety crises, predict budget recourses, issue necessary regulations and guidelines and </a:t>
            </a:r>
            <a:r>
              <a:rPr lang="en-IN" sz="1800" dirty="0" smtClean="0">
                <a:latin typeface="Times New Roman" pitchFamily="18" charset="0"/>
                <a:cs typeface="Times New Roman" pitchFamily="18" charset="0"/>
              </a:rPr>
              <a:t>prepare required </a:t>
            </a:r>
            <a:r>
              <a:rPr lang="en-IN" sz="1800" dirty="0">
                <a:latin typeface="Times New Roman" pitchFamily="18" charset="0"/>
                <a:cs typeface="Times New Roman" pitchFamily="18" charset="0"/>
              </a:rPr>
              <a:t>equipment</a:t>
            </a:r>
            <a:r>
              <a:rPr lang="en-IN" sz="1800" dirty="0" smtClean="0">
                <a:latin typeface="Times New Roman" pitchFamily="18" charset="0"/>
                <a:cs typeface="Times New Roman" pitchFamily="18" charset="0"/>
              </a:rPr>
              <a:t>.</a:t>
            </a:r>
          </a:p>
          <a:p>
            <a:pPr marL="514350" indent="-514350" algn="just">
              <a:lnSpc>
                <a:spcPct val="150000"/>
              </a:lnSpc>
              <a:buFont typeface="+mj-lt"/>
              <a:buAutoNum type="arabicPeriod" startAt="7"/>
            </a:pPr>
            <a:r>
              <a:rPr lang="en-IN" sz="2000" b="1" dirty="0">
                <a:latin typeface="Times New Roman" pitchFamily="18" charset="0"/>
                <a:cs typeface="Times New Roman" pitchFamily="18" charset="0"/>
              </a:rPr>
              <a:t>Indicators recognition</a:t>
            </a:r>
            <a:endParaRPr lang="en-IN" sz="2000" dirty="0">
              <a:latin typeface="Times New Roman" pitchFamily="18" charset="0"/>
              <a:cs typeface="Times New Roman" pitchFamily="18" charset="0"/>
            </a:endParaRPr>
          </a:p>
          <a:p>
            <a:pPr marL="400050" lvl="1" indent="0" algn="just">
              <a:lnSpc>
                <a:spcPct val="150000"/>
              </a:lnSpc>
              <a:buNone/>
            </a:pPr>
            <a:r>
              <a:rPr lang="en-IN" sz="1800" dirty="0">
                <a:latin typeface="Times New Roman" pitchFamily="18" charset="0"/>
                <a:cs typeface="Times New Roman" pitchFamily="18" charset="0"/>
              </a:rPr>
              <a:t>Success indicators should be determined and the tools for its assessment should be predicted, e.g., in Mioflex example, immediate recall of the product from </a:t>
            </a:r>
            <a:r>
              <a:rPr lang="en-IN" sz="1800" dirty="0" smtClean="0">
                <a:latin typeface="Times New Roman" pitchFamily="18" charset="0"/>
                <a:cs typeface="Times New Roman" pitchFamily="18" charset="0"/>
              </a:rPr>
              <a:t>community, pharmacies </a:t>
            </a:r>
            <a:r>
              <a:rPr lang="en-IN" sz="1800" dirty="0">
                <a:latin typeface="Times New Roman" pitchFamily="18" charset="0"/>
                <a:cs typeface="Times New Roman" pitchFamily="18" charset="0"/>
              </a:rPr>
              <a:t>and no other occurrence of the reaction can be considered as indicators which can be assessed by inspection and scanning IPC database.</a:t>
            </a:r>
          </a:p>
          <a:p>
            <a:pPr marL="400050" lvl="1" indent="0" algn="just">
              <a:lnSpc>
                <a:spcPct val="150000"/>
              </a:lnSpc>
              <a:buNone/>
            </a:pP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98208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832648"/>
          </a:xfrm>
        </p:spPr>
        <p:txBody>
          <a:bodyPr>
            <a:noAutofit/>
          </a:bodyPr>
          <a:lstStyle/>
          <a:p>
            <a:pPr marL="514350" indent="-514350">
              <a:lnSpc>
                <a:spcPct val="150000"/>
              </a:lnSpc>
              <a:buFont typeface="+mj-lt"/>
              <a:buAutoNum type="arabicPeriod" startAt="8"/>
            </a:pPr>
            <a:r>
              <a:rPr lang="en-IN" sz="2000" b="1" dirty="0" smtClean="0">
                <a:latin typeface="Times New Roman" pitchFamily="18" charset="0"/>
                <a:cs typeface="Times New Roman" pitchFamily="18" charset="0"/>
              </a:rPr>
              <a:t>Risk </a:t>
            </a:r>
            <a:r>
              <a:rPr lang="en-IN" sz="2000" b="1" dirty="0">
                <a:latin typeface="Times New Roman" pitchFamily="18" charset="0"/>
                <a:cs typeface="Times New Roman" pitchFamily="18" charset="0"/>
              </a:rPr>
              <a:t>analysis:</a:t>
            </a:r>
            <a:endParaRPr lang="en-IN" sz="2000" dirty="0">
              <a:latin typeface="Times New Roman" pitchFamily="18" charset="0"/>
              <a:cs typeface="Times New Roman" pitchFamily="18" charset="0"/>
            </a:endParaRPr>
          </a:p>
          <a:p>
            <a:pPr marL="400050" lvl="1" indent="0" algn="just">
              <a:lnSpc>
                <a:spcPct val="150000"/>
              </a:lnSpc>
              <a:buNone/>
            </a:pPr>
            <a:r>
              <a:rPr lang="en-IN" sz="2000" dirty="0">
                <a:latin typeface="Times New Roman" pitchFamily="18" charset="0"/>
                <a:cs typeface="Times New Roman" pitchFamily="18" charset="0"/>
              </a:rPr>
              <a:t>Factors with possibility of negative impact on the project of drug safety crisis management should be recognized and alternative strategies should be taken, e.g., in case </a:t>
            </a:r>
            <a:r>
              <a:rPr lang="en-IN" sz="2000" dirty="0" smtClean="0">
                <a:latin typeface="Times New Roman" pitchFamily="18" charset="0"/>
                <a:cs typeface="Times New Roman" pitchFamily="18" charset="0"/>
              </a:rPr>
              <a:t>of Counterfeit </a:t>
            </a:r>
            <a:r>
              <a:rPr lang="en-IN" sz="2000" dirty="0">
                <a:latin typeface="Times New Roman" pitchFamily="18" charset="0"/>
                <a:cs typeface="Times New Roman" pitchFamily="18" charset="0"/>
              </a:rPr>
              <a:t>lidocaine, multiple resources for producing counterfeit product should be regarded</a:t>
            </a:r>
          </a:p>
          <a:p>
            <a:endParaRPr lang="en-IN" sz="2000" dirty="0"/>
          </a:p>
        </p:txBody>
      </p:sp>
    </p:spTree>
    <p:extLst>
      <p:ext uri="{BB962C8B-B14F-4D97-AF65-F5344CB8AC3E}">
        <p14:creationId xmlns:p14="http://schemas.microsoft.com/office/powerpoint/2010/main" val="1389054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132856"/>
            <a:ext cx="8229600" cy="2304256"/>
          </a:xfrm>
          <a:ln w="38100">
            <a:solidFill>
              <a:srgbClr val="FF0000"/>
            </a:solidFill>
          </a:ln>
        </p:spPr>
        <p:txBody>
          <a:bodyPr>
            <a:normAutofit/>
          </a:bodyPr>
          <a:lstStyle/>
          <a:p>
            <a:r>
              <a:rPr lang="en-US" dirty="0">
                <a:solidFill>
                  <a:srgbClr val="0070C0"/>
                </a:solidFill>
                <a:latin typeface="Times New Roman" pitchFamily="18" charset="0"/>
                <a:cs typeface="Times New Roman" pitchFamily="18" charset="0"/>
              </a:rPr>
              <a:t>Communicating with Regulatory Agencies, Business Partners, Healthcare facilities &amp; </a:t>
            </a:r>
            <a:r>
              <a:rPr lang="en-US" dirty="0" smtClean="0">
                <a:solidFill>
                  <a:srgbClr val="0070C0"/>
                </a:solidFill>
                <a:latin typeface="Times New Roman" pitchFamily="18" charset="0"/>
                <a:cs typeface="Times New Roman" pitchFamily="18" charset="0"/>
              </a:rPr>
              <a:t>Media</a:t>
            </a:r>
            <a:endParaRPr lang="en-IN" dirty="0">
              <a:solidFill>
                <a:srgbClr val="0070C0"/>
              </a:solidFill>
            </a:endParaRPr>
          </a:p>
        </p:txBody>
      </p:sp>
    </p:spTree>
    <p:extLst>
      <p:ext uri="{BB962C8B-B14F-4D97-AF65-F5344CB8AC3E}">
        <p14:creationId xmlns:p14="http://schemas.microsoft.com/office/powerpoint/2010/main" val="4002028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smtClean="0">
                <a:solidFill>
                  <a:srgbClr val="FF0000"/>
                </a:solidFill>
                <a:latin typeface="Times New Roman" pitchFamily="18" charset="0"/>
                <a:cs typeface="Times New Roman" pitchFamily="18" charset="0"/>
              </a:rPr>
              <a:t>REGULATORY AGENCIES</a:t>
            </a:r>
            <a:endParaRPr lang="en-IN" sz="36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lnSpc>
                <a:spcPct val="150000"/>
              </a:lnSpc>
            </a:pPr>
            <a:r>
              <a:rPr lang="en-IN" sz="2400" b="1" i="1" dirty="0">
                <a:latin typeface="Times New Roman" pitchFamily="18" charset="0"/>
                <a:cs typeface="Times New Roman" pitchFamily="18" charset="0"/>
              </a:rPr>
              <a:t>Communicating with regulatory agencies </a:t>
            </a:r>
            <a:r>
              <a:rPr lang="en-IN" sz="2400" dirty="0">
                <a:latin typeface="Times New Roman" pitchFamily="18" charset="0"/>
                <a:cs typeface="Times New Roman" pitchFamily="18" charset="0"/>
              </a:rPr>
              <a:t>in pharmacovigilance is essential for ensuring the safety of pharmaceutical products and protecting public health. </a:t>
            </a:r>
          </a:p>
          <a:p>
            <a:pPr algn="just">
              <a:lnSpc>
                <a:spcPct val="150000"/>
              </a:lnSpc>
            </a:pPr>
            <a:r>
              <a:rPr lang="en-IN" sz="2400" dirty="0">
                <a:latin typeface="Times New Roman" pitchFamily="18" charset="0"/>
                <a:cs typeface="Times New Roman" pitchFamily="18" charset="0"/>
              </a:rPr>
              <a:t>Some key aspects to consider when communicating with regulatory agencies in pharmacovigilance:</a:t>
            </a:r>
          </a:p>
          <a:p>
            <a:pPr algn="just">
              <a:lnSpc>
                <a:spcPct val="150000"/>
              </a:lnSpc>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601771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88632"/>
          </a:xfrm>
        </p:spPr>
        <p:txBody>
          <a:bodyPr>
            <a:noAutofit/>
          </a:bodyPr>
          <a:lstStyle/>
          <a:p>
            <a:pPr marL="457200" indent="-457200" algn="just">
              <a:lnSpc>
                <a:spcPct val="150000"/>
              </a:lnSpc>
              <a:buFont typeface="+mj-lt"/>
              <a:buAutoNum type="arabicPeriod"/>
            </a:pPr>
            <a:r>
              <a:rPr lang="en-IN" sz="2400" b="1" dirty="0" smtClean="0">
                <a:latin typeface="Times New Roman" pitchFamily="18" charset="0"/>
                <a:cs typeface="Times New Roman" pitchFamily="18" charset="0"/>
              </a:rPr>
              <a:t>Adverse </a:t>
            </a:r>
            <a:r>
              <a:rPr lang="en-IN" sz="2400" b="1" dirty="0">
                <a:latin typeface="Times New Roman" pitchFamily="18" charset="0"/>
                <a:cs typeface="Times New Roman" pitchFamily="18" charset="0"/>
              </a:rPr>
              <a:t>Event Reporting</a:t>
            </a:r>
            <a:r>
              <a:rPr lang="en-IN" sz="2400" b="1" dirty="0" smtClean="0">
                <a:latin typeface="Times New Roman" pitchFamily="18" charset="0"/>
                <a:cs typeface="Times New Roman" pitchFamily="18" charset="0"/>
              </a:rPr>
              <a:t>:-</a:t>
            </a:r>
          </a:p>
          <a:p>
            <a:pPr algn="just">
              <a:lnSpc>
                <a:spcPct val="150000"/>
              </a:lnSpc>
            </a:pPr>
            <a:r>
              <a:rPr lang="en-IN" sz="2200" dirty="0" smtClean="0">
                <a:latin typeface="Times New Roman" pitchFamily="18" charset="0"/>
                <a:cs typeface="Times New Roman" pitchFamily="18" charset="0"/>
              </a:rPr>
              <a:t>Promptly </a:t>
            </a:r>
            <a:r>
              <a:rPr lang="en-IN" sz="2200" dirty="0">
                <a:latin typeface="Times New Roman" pitchFamily="18" charset="0"/>
                <a:cs typeface="Times New Roman" pitchFamily="18" charset="0"/>
              </a:rPr>
              <a:t>report adverse events (AEs) and suspected adverse reactions (ADRs) to regulatory agencies as per their reporting requirements</a:t>
            </a:r>
            <a:r>
              <a:rPr lang="en-IN" sz="2200" dirty="0" smtClean="0">
                <a:latin typeface="Times New Roman" pitchFamily="18" charset="0"/>
                <a:cs typeface="Times New Roman" pitchFamily="18" charset="0"/>
              </a:rPr>
              <a:t>.</a:t>
            </a:r>
          </a:p>
          <a:p>
            <a:pPr algn="just">
              <a:lnSpc>
                <a:spcPct val="150000"/>
              </a:lnSpc>
            </a:pPr>
            <a:r>
              <a:rPr lang="en-IN" sz="2200" dirty="0" smtClean="0">
                <a:latin typeface="Times New Roman" pitchFamily="18" charset="0"/>
                <a:cs typeface="Times New Roman" pitchFamily="18" charset="0"/>
              </a:rPr>
              <a:t>Follow </a:t>
            </a:r>
            <a:r>
              <a:rPr lang="en-IN" sz="2200" dirty="0">
                <a:latin typeface="Times New Roman" pitchFamily="18" charset="0"/>
                <a:cs typeface="Times New Roman" pitchFamily="18" charset="0"/>
              </a:rPr>
              <a:t>the standardized formats and procedures for AE reporting outlined by regulatory authorities such as the ICH guidelines</a:t>
            </a:r>
            <a:r>
              <a:rPr lang="en-IN" sz="2200" dirty="0" smtClean="0">
                <a:latin typeface="Times New Roman" pitchFamily="18" charset="0"/>
                <a:cs typeface="Times New Roman" pitchFamily="18" charset="0"/>
              </a:rPr>
              <a:t>.</a:t>
            </a:r>
          </a:p>
          <a:p>
            <a:pPr algn="just">
              <a:lnSpc>
                <a:spcPct val="150000"/>
              </a:lnSpc>
            </a:pPr>
            <a:r>
              <a:rPr lang="en-IN" sz="2200" dirty="0" smtClean="0">
                <a:latin typeface="Times New Roman" pitchFamily="18" charset="0"/>
                <a:cs typeface="Times New Roman" pitchFamily="18" charset="0"/>
              </a:rPr>
              <a:t>Provide </a:t>
            </a:r>
            <a:r>
              <a:rPr lang="en-IN" sz="2200" dirty="0">
                <a:latin typeface="Times New Roman" pitchFamily="18" charset="0"/>
                <a:cs typeface="Times New Roman" pitchFamily="18" charset="0"/>
              </a:rPr>
              <a:t>comprehensive information on the reported AEs, including patient demographics, medical history, concomitant medications, and details of the suspected drug reaction.</a:t>
            </a:r>
          </a:p>
          <a:p>
            <a:pPr algn="just">
              <a:lnSpc>
                <a:spcPct val="150000"/>
              </a:lnSpc>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886526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229600" cy="6048672"/>
          </a:xfrm>
        </p:spPr>
        <p:txBody>
          <a:bodyPr>
            <a:noAutofit/>
          </a:bodyPr>
          <a:lstStyle/>
          <a:p>
            <a:pPr marL="0" indent="0" algn="just">
              <a:lnSpc>
                <a:spcPct val="150000"/>
              </a:lnSpc>
              <a:buNone/>
            </a:pPr>
            <a:r>
              <a:rPr lang="en-IN" sz="2400" b="1" dirty="0">
                <a:latin typeface="Times New Roman" pitchFamily="18" charset="0"/>
                <a:cs typeface="Times New Roman" pitchFamily="18" charset="0"/>
              </a:rPr>
              <a:t>2. Signal Detection and Evaluation:- </a:t>
            </a:r>
            <a:endParaRPr lang="en-IN" sz="2400" b="1" dirty="0" smtClean="0">
              <a:latin typeface="Times New Roman" pitchFamily="18" charset="0"/>
              <a:cs typeface="Times New Roman" pitchFamily="18" charset="0"/>
            </a:endParaRPr>
          </a:p>
          <a:p>
            <a:pPr lvl="1" algn="just">
              <a:lnSpc>
                <a:spcPct val="150000"/>
              </a:lnSpc>
              <a:buFont typeface="Arial" pitchFamily="34" charset="0"/>
              <a:buChar char="•"/>
            </a:pPr>
            <a:r>
              <a:rPr lang="en-IN" sz="2000" dirty="0" smtClean="0">
                <a:latin typeface="Times New Roman" pitchFamily="18" charset="0"/>
                <a:cs typeface="Times New Roman" pitchFamily="18" charset="0"/>
              </a:rPr>
              <a:t>Collaborate </a:t>
            </a:r>
            <a:r>
              <a:rPr lang="en-IN" sz="2000" dirty="0">
                <a:latin typeface="Times New Roman" pitchFamily="18" charset="0"/>
                <a:cs typeface="Times New Roman" pitchFamily="18" charset="0"/>
              </a:rPr>
              <a:t>with regulatory agencies in signal detection and evaluation activities to identify potential safety concerns associated with pharmaceutical products. </a:t>
            </a:r>
            <a:endParaRPr lang="en-IN" sz="2000" dirty="0" smtClean="0">
              <a:latin typeface="Times New Roman" pitchFamily="18" charset="0"/>
              <a:cs typeface="Times New Roman" pitchFamily="18" charset="0"/>
            </a:endParaRPr>
          </a:p>
          <a:p>
            <a:pPr lvl="1" algn="just">
              <a:lnSpc>
                <a:spcPct val="150000"/>
              </a:lnSpc>
              <a:buFont typeface="Arial" pitchFamily="34" charset="0"/>
              <a:buChar char="•"/>
            </a:pPr>
            <a:r>
              <a:rPr lang="en-IN" sz="2000" dirty="0" smtClean="0">
                <a:latin typeface="Times New Roman" pitchFamily="18" charset="0"/>
                <a:cs typeface="Times New Roman" pitchFamily="18" charset="0"/>
              </a:rPr>
              <a:t>Share </a:t>
            </a:r>
            <a:r>
              <a:rPr lang="en-IN" sz="2000" dirty="0">
                <a:latin typeface="Times New Roman" pitchFamily="18" charset="0"/>
                <a:cs typeface="Times New Roman" pitchFamily="18" charset="0"/>
              </a:rPr>
              <a:t>data, analyses, and risk assessments with regulatory authorities to support the detection and investigation of emerging safety </a:t>
            </a:r>
            <a:r>
              <a:rPr lang="en-IN" sz="2000" dirty="0" smtClean="0">
                <a:latin typeface="Times New Roman" pitchFamily="18" charset="0"/>
                <a:cs typeface="Times New Roman" pitchFamily="18" charset="0"/>
              </a:rPr>
              <a:t>signals.</a:t>
            </a:r>
          </a:p>
          <a:p>
            <a:pPr lvl="1" algn="just">
              <a:lnSpc>
                <a:spcPct val="150000"/>
              </a:lnSpc>
              <a:buFont typeface="Arial" pitchFamily="34" charset="0"/>
              <a:buChar char="•"/>
            </a:pPr>
            <a:r>
              <a:rPr lang="en-IN" sz="2000" dirty="0" smtClean="0">
                <a:latin typeface="Times New Roman" pitchFamily="18" charset="0"/>
                <a:cs typeface="Times New Roman" pitchFamily="18" charset="0"/>
              </a:rPr>
              <a:t>Participate </a:t>
            </a:r>
            <a:r>
              <a:rPr lang="en-IN" sz="2000" dirty="0">
                <a:latin typeface="Times New Roman" pitchFamily="18" charset="0"/>
                <a:cs typeface="Times New Roman" pitchFamily="18" charset="0"/>
              </a:rPr>
              <a:t>in regulatory discussions and meetings to discuss signal findings, assess causality, and determine the need for regulatory action, such as label updates or </a:t>
            </a:r>
            <a:r>
              <a:rPr lang="en-IN" sz="2000" dirty="0" smtClean="0">
                <a:latin typeface="Times New Roman" pitchFamily="18" charset="0"/>
                <a:cs typeface="Times New Roman" pitchFamily="18" charset="0"/>
              </a:rPr>
              <a:t>safety advisories</a:t>
            </a:r>
            <a:r>
              <a:rPr lang="en-IN" sz="2000" dirty="0">
                <a:latin typeface="Times New Roman" pitchFamily="18" charset="0"/>
                <a:cs typeface="Times New Roman" pitchFamily="18" charset="0"/>
              </a:rPr>
              <a:t>.</a:t>
            </a:r>
          </a:p>
          <a:p>
            <a:pPr algn="just">
              <a:lnSpc>
                <a:spcPct val="150000"/>
              </a:lnSpc>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854366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pPr marL="0" indent="0" algn="just">
              <a:lnSpc>
                <a:spcPct val="150000"/>
              </a:lnSpc>
              <a:buNone/>
            </a:pPr>
            <a:r>
              <a:rPr lang="en-IN" sz="2400" b="1" dirty="0">
                <a:latin typeface="Times New Roman" pitchFamily="18" charset="0"/>
                <a:cs typeface="Times New Roman" pitchFamily="18" charset="0"/>
              </a:rPr>
              <a:t>3. Risk Management and Pharmacovigilance Plans: </a:t>
            </a:r>
            <a:endParaRPr lang="en-IN" sz="2400" b="1" dirty="0" smtClean="0">
              <a:latin typeface="Times New Roman" pitchFamily="18" charset="0"/>
              <a:cs typeface="Times New Roman" pitchFamily="18" charset="0"/>
            </a:endParaRPr>
          </a:p>
          <a:p>
            <a:pPr lvl="1" algn="just">
              <a:lnSpc>
                <a:spcPct val="150000"/>
              </a:lnSpc>
              <a:buFont typeface="Arial" pitchFamily="34" charset="0"/>
              <a:buChar char="•"/>
            </a:pPr>
            <a:r>
              <a:rPr lang="en-IN" sz="2000" dirty="0" smtClean="0">
                <a:latin typeface="Times New Roman" pitchFamily="18" charset="0"/>
                <a:cs typeface="Times New Roman" pitchFamily="18" charset="0"/>
              </a:rPr>
              <a:t>Develop </a:t>
            </a:r>
            <a:r>
              <a:rPr lang="en-IN" sz="2000" dirty="0">
                <a:latin typeface="Times New Roman" pitchFamily="18" charset="0"/>
                <a:cs typeface="Times New Roman" pitchFamily="18" charset="0"/>
              </a:rPr>
              <a:t>and implement risk management plans (RMPs) and pharmacovigilance plans (PV plans) in collaboration with regulatory agencies to proactively monitor and mitigate product-related risks. </a:t>
            </a:r>
            <a:endParaRPr lang="en-IN" sz="2000" dirty="0" smtClean="0">
              <a:latin typeface="Times New Roman" pitchFamily="18" charset="0"/>
              <a:cs typeface="Times New Roman" pitchFamily="18" charset="0"/>
            </a:endParaRPr>
          </a:p>
          <a:p>
            <a:pPr lvl="1" algn="just">
              <a:lnSpc>
                <a:spcPct val="150000"/>
              </a:lnSpc>
              <a:buFont typeface="Arial" pitchFamily="34" charset="0"/>
              <a:buChar char="•"/>
            </a:pPr>
            <a:r>
              <a:rPr lang="en-IN" sz="2000" dirty="0" smtClean="0">
                <a:latin typeface="Times New Roman" pitchFamily="18" charset="0"/>
                <a:cs typeface="Times New Roman" pitchFamily="18" charset="0"/>
              </a:rPr>
              <a:t>Communicate </a:t>
            </a:r>
            <a:r>
              <a:rPr lang="en-IN" sz="2000" dirty="0">
                <a:latin typeface="Times New Roman" pitchFamily="18" charset="0"/>
                <a:cs typeface="Times New Roman" pitchFamily="18" charset="0"/>
              </a:rPr>
              <a:t>updates and revisions to RMPs and PV plans to regulatory authorities, ensuring compliance with regulatory requirements and expectations. </a:t>
            </a:r>
            <a:endParaRPr lang="en-IN" sz="2000" dirty="0" smtClean="0">
              <a:latin typeface="Times New Roman" pitchFamily="18" charset="0"/>
              <a:cs typeface="Times New Roman" pitchFamily="18" charset="0"/>
            </a:endParaRPr>
          </a:p>
          <a:p>
            <a:pPr lvl="1" algn="just">
              <a:lnSpc>
                <a:spcPct val="150000"/>
              </a:lnSpc>
              <a:buFont typeface="Arial" pitchFamily="34" charset="0"/>
              <a:buChar char="•"/>
            </a:pPr>
            <a:r>
              <a:rPr lang="en-IN" sz="2000" dirty="0" smtClean="0">
                <a:latin typeface="Times New Roman" pitchFamily="18" charset="0"/>
                <a:cs typeface="Times New Roman" pitchFamily="18" charset="0"/>
              </a:rPr>
              <a:t>Engage </a:t>
            </a:r>
            <a:r>
              <a:rPr lang="en-IN" sz="2000" dirty="0">
                <a:latin typeface="Times New Roman" pitchFamily="18" charset="0"/>
                <a:cs typeface="Times New Roman" pitchFamily="18" charset="0"/>
              </a:rPr>
              <a:t>in ongoing dialogue with regulatory agencies to review and refine risk minimization measures and pharmacovigilance strategies based on evolving safety data and emerging risks</a:t>
            </a:r>
          </a:p>
        </p:txBody>
      </p:sp>
    </p:spTree>
    <p:extLst>
      <p:ext uri="{BB962C8B-B14F-4D97-AF65-F5344CB8AC3E}">
        <p14:creationId xmlns:p14="http://schemas.microsoft.com/office/powerpoint/2010/main" val="1342688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pPr marL="0" indent="0" algn="just">
              <a:lnSpc>
                <a:spcPct val="150000"/>
              </a:lnSpc>
              <a:buNone/>
            </a:pPr>
            <a:r>
              <a:rPr lang="en-IN" sz="2400" b="1" dirty="0">
                <a:latin typeface="Times New Roman" pitchFamily="18" charset="0"/>
                <a:cs typeface="Times New Roman" pitchFamily="18" charset="0"/>
              </a:rPr>
              <a:t>4. Regulatory Submissions and Compliance:- </a:t>
            </a:r>
          </a:p>
          <a:p>
            <a:pPr lvl="1" indent="-342900" algn="just">
              <a:lnSpc>
                <a:spcPct val="150000"/>
              </a:lnSpc>
              <a:buFont typeface="Arial" pitchFamily="34" charset="0"/>
              <a:buChar char="•"/>
            </a:pPr>
            <a:r>
              <a:rPr lang="en-IN" sz="2000" dirty="0" smtClean="0">
                <a:latin typeface="Times New Roman" pitchFamily="18" charset="0"/>
                <a:cs typeface="Times New Roman" pitchFamily="18" charset="0"/>
              </a:rPr>
              <a:t>Prepare </a:t>
            </a:r>
            <a:r>
              <a:rPr lang="en-IN" sz="2000" dirty="0">
                <a:latin typeface="Times New Roman" pitchFamily="18" charset="0"/>
                <a:cs typeface="Times New Roman" pitchFamily="18" charset="0"/>
              </a:rPr>
              <a:t>and submit pharmacovigilance-related regulatory documents, such as periodic safety update reports (PSURs), periodic benefit-risk evaluation reports (PBRERs), and risk management plans (RMPs), in accordance with regulatory timelines and requirements. </a:t>
            </a:r>
            <a:endParaRPr lang="en-IN" sz="2000" dirty="0" smtClean="0">
              <a:latin typeface="Times New Roman" pitchFamily="18" charset="0"/>
              <a:cs typeface="Times New Roman" pitchFamily="18" charset="0"/>
            </a:endParaRPr>
          </a:p>
          <a:p>
            <a:pPr lvl="1" indent="-342900" algn="just">
              <a:lnSpc>
                <a:spcPct val="150000"/>
              </a:lnSpc>
              <a:buFont typeface="Arial" pitchFamily="34" charset="0"/>
              <a:buChar char="•"/>
            </a:pPr>
            <a:r>
              <a:rPr lang="en-IN" sz="2000" dirty="0" smtClean="0">
                <a:latin typeface="Times New Roman" pitchFamily="18" charset="0"/>
                <a:cs typeface="Times New Roman" pitchFamily="18" charset="0"/>
              </a:rPr>
              <a:t>Address </a:t>
            </a:r>
            <a:r>
              <a:rPr lang="en-IN" sz="2000" dirty="0">
                <a:latin typeface="Times New Roman" pitchFamily="18" charset="0"/>
                <a:cs typeface="Times New Roman" pitchFamily="18" charset="0"/>
              </a:rPr>
              <a:t>regulatory queries, requests for additional information, and inspection findings related to pharmacovigilance activities in a timely and comprehensive manner</a:t>
            </a:r>
            <a:r>
              <a:rPr lang="en-IN" sz="2000" dirty="0" smtClean="0">
                <a:latin typeface="Times New Roman" pitchFamily="18" charset="0"/>
                <a:cs typeface="Times New Roman" pitchFamily="18" charset="0"/>
              </a:rPr>
              <a:t>.</a:t>
            </a:r>
          </a:p>
          <a:p>
            <a:pPr lvl="1" indent="-342900" algn="just">
              <a:lnSpc>
                <a:spcPct val="150000"/>
              </a:lnSpc>
              <a:buFont typeface="Arial" pitchFamily="34" charset="0"/>
              <a:buChar char="•"/>
            </a:pPr>
            <a:r>
              <a:rPr lang="en-IN" sz="2000" dirty="0" smtClean="0">
                <a:latin typeface="Times New Roman" pitchFamily="18" charset="0"/>
                <a:cs typeface="Times New Roman" pitchFamily="18" charset="0"/>
              </a:rPr>
              <a:t>Demonstrate </a:t>
            </a:r>
            <a:r>
              <a:rPr lang="en-IN" sz="2000" dirty="0">
                <a:latin typeface="Times New Roman" pitchFamily="18" charset="0"/>
                <a:cs typeface="Times New Roman" pitchFamily="18" charset="0"/>
              </a:rPr>
              <a:t>compliance with pharmacovigilance regulations, guidelines, and best practices through robust documentation, quality assurance processes, and adherence to industry standards</a:t>
            </a:r>
          </a:p>
        </p:txBody>
      </p:sp>
    </p:spTree>
    <p:extLst>
      <p:ext uri="{BB962C8B-B14F-4D97-AF65-F5344CB8AC3E}">
        <p14:creationId xmlns:p14="http://schemas.microsoft.com/office/powerpoint/2010/main" val="2283590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70000" lnSpcReduction="20000"/>
          </a:bodyPr>
          <a:lstStyle/>
          <a:p>
            <a:pPr marL="0" indent="0" algn="just">
              <a:lnSpc>
                <a:spcPct val="170000"/>
              </a:lnSpc>
              <a:buNone/>
            </a:pPr>
            <a:r>
              <a:rPr lang="en-IN" b="1" dirty="0">
                <a:latin typeface="Times New Roman" pitchFamily="18" charset="0"/>
                <a:cs typeface="Times New Roman" pitchFamily="18" charset="0"/>
              </a:rPr>
              <a:t>5. Communication Channels and Meetings:</a:t>
            </a:r>
          </a:p>
          <a:p>
            <a:pPr lvl="1" algn="just">
              <a:lnSpc>
                <a:spcPct val="170000"/>
              </a:lnSpc>
              <a:buFont typeface="Arial" pitchFamily="34" charset="0"/>
              <a:buChar char="•"/>
            </a:pPr>
            <a:r>
              <a:rPr lang="en-IN" dirty="0">
                <a:latin typeface="Times New Roman" pitchFamily="18" charset="0"/>
                <a:cs typeface="Times New Roman" pitchFamily="18" charset="0"/>
              </a:rPr>
              <a:t>Establish regular communication channels with regulatory agencies, including designated pharmacovigilance contacts or liaisons, to facilitate information exchange and collaboration</a:t>
            </a:r>
            <a:r>
              <a:rPr lang="en-IN" dirty="0" smtClean="0">
                <a:latin typeface="Times New Roman" pitchFamily="18" charset="0"/>
                <a:cs typeface="Times New Roman" pitchFamily="18" charset="0"/>
              </a:rPr>
              <a:t>.</a:t>
            </a:r>
          </a:p>
          <a:p>
            <a:pPr lvl="1" algn="just">
              <a:lnSpc>
                <a:spcPct val="170000"/>
              </a:lnSpc>
              <a:buFont typeface="Arial" pitchFamily="34" charset="0"/>
              <a:buChar char="•"/>
            </a:pPr>
            <a:r>
              <a:rPr lang="en-IN" dirty="0" smtClean="0">
                <a:latin typeface="Times New Roman" pitchFamily="18" charset="0"/>
                <a:cs typeface="Times New Roman" pitchFamily="18" charset="0"/>
              </a:rPr>
              <a:t>Participate </a:t>
            </a:r>
            <a:r>
              <a:rPr lang="en-IN" dirty="0">
                <a:latin typeface="Times New Roman" pitchFamily="18" charset="0"/>
                <a:cs typeface="Times New Roman" pitchFamily="18" charset="0"/>
              </a:rPr>
              <a:t>in pharmacovigilance-related meetings, workshops, and working groups organized by regulatory authorities to discuss safety-related topics, share best practices, and address regulatory challenges</a:t>
            </a:r>
            <a:r>
              <a:rPr lang="en-IN" dirty="0" smtClean="0">
                <a:latin typeface="Times New Roman" pitchFamily="18" charset="0"/>
                <a:cs typeface="Times New Roman" pitchFamily="18" charset="0"/>
              </a:rPr>
              <a:t>.</a:t>
            </a:r>
          </a:p>
          <a:p>
            <a:pPr lvl="1" algn="just">
              <a:lnSpc>
                <a:spcPct val="170000"/>
              </a:lnSpc>
              <a:buFont typeface="Arial" pitchFamily="34" charset="0"/>
              <a:buChar char="•"/>
            </a:pPr>
            <a:r>
              <a:rPr lang="en-IN" dirty="0" smtClean="0">
                <a:latin typeface="Times New Roman" pitchFamily="18" charset="0"/>
                <a:cs typeface="Times New Roman" pitchFamily="18" charset="0"/>
              </a:rPr>
              <a:t>Proactively </a:t>
            </a:r>
            <a:r>
              <a:rPr lang="en-IN" dirty="0">
                <a:latin typeface="Times New Roman" pitchFamily="18" charset="0"/>
                <a:cs typeface="Times New Roman" pitchFamily="18" charset="0"/>
              </a:rPr>
              <a:t>engage with regulatory agencies to address any emerging safety issues, product recalls, or post-market surveillance activities that may impact public health and regulatory compliance. </a:t>
            </a:r>
          </a:p>
          <a:p>
            <a:pPr marL="0" indent="0" algn="just">
              <a:lnSpc>
                <a:spcPct val="170000"/>
              </a:lnSpc>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271565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itchFamily="18" charset="0"/>
                <a:cs typeface="Times New Roman" pitchFamily="18" charset="0"/>
              </a:rPr>
              <a:t>Contents</a:t>
            </a:r>
            <a:r>
              <a:rPr lang="en-US" sz="4000" b="1" dirty="0" smtClean="0">
                <a:latin typeface="Times New Roman" pitchFamily="18" charset="0"/>
                <a:cs typeface="Times New Roman" pitchFamily="18" charset="0"/>
              </a:rPr>
              <a:t>:</a:t>
            </a:r>
            <a:endParaRPr lang="en-IN"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44824"/>
            <a:ext cx="8229600" cy="4281339"/>
          </a:xfrm>
        </p:spPr>
        <p:txBody>
          <a:bodyPr>
            <a:normAutofit/>
          </a:bodyPr>
          <a:lstStyle/>
          <a:p>
            <a:pPr>
              <a:lnSpc>
                <a:spcPct val="150000"/>
              </a:lnSpc>
              <a:buFont typeface="Wingdings" pitchFamily="2" charset="2"/>
              <a:buChar char="Ø"/>
            </a:pPr>
            <a:r>
              <a:rPr lang="en-US" sz="2400" dirty="0" smtClean="0">
                <a:latin typeface="Times New Roman" pitchFamily="18" charset="0"/>
                <a:cs typeface="Times New Roman" pitchFamily="18" charset="0"/>
              </a:rPr>
              <a:t>Effective </a:t>
            </a:r>
            <a:r>
              <a:rPr lang="en-US" sz="2400" dirty="0">
                <a:latin typeface="Times New Roman" pitchFamily="18" charset="0"/>
                <a:cs typeface="Times New Roman" pitchFamily="18" charset="0"/>
              </a:rPr>
              <a:t>communication in Pharmacovigilance </a:t>
            </a:r>
            <a:endParaRPr lang="en-US" sz="2400" dirty="0" smtClean="0">
              <a:latin typeface="Times New Roman" pitchFamily="18" charset="0"/>
              <a:cs typeface="Times New Roman" pitchFamily="18" charset="0"/>
            </a:endParaRPr>
          </a:p>
          <a:p>
            <a:pPr>
              <a:lnSpc>
                <a:spcPct val="150000"/>
              </a:lnSpc>
              <a:buFont typeface="Wingdings" pitchFamily="2" charset="2"/>
              <a:buChar char="Ø"/>
            </a:pPr>
            <a:r>
              <a:rPr lang="en-US" sz="2400" dirty="0" smtClean="0">
                <a:latin typeface="Times New Roman" pitchFamily="18" charset="0"/>
                <a:cs typeface="Times New Roman" pitchFamily="18" charset="0"/>
              </a:rPr>
              <a:t>Communication </a:t>
            </a:r>
            <a:r>
              <a:rPr lang="en-US" sz="2400" dirty="0">
                <a:latin typeface="Times New Roman" pitchFamily="18" charset="0"/>
                <a:cs typeface="Times New Roman" pitchFamily="18" charset="0"/>
              </a:rPr>
              <a:t>in Drug Safety Crisis management </a:t>
            </a:r>
            <a:endParaRPr lang="en-US" sz="2400" dirty="0" smtClean="0">
              <a:latin typeface="Times New Roman" pitchFamily="18" charset="0"/>
              <a:cs typeface="Times New Roman" pitchFamily="18" charset="0"/>
            </a:endParaRPr>
          </a:p>
          <a:p>
            <a:pPr>
              <a:lnSpc>
                <a:spcPct val="150000"/>
              </a:lnSpc>
              <a:buFont typeface="Wingdings" pitchFamily="2" charset="2"/>
              <a:buChar char="Ø"/>
            </a:pPr>
            <a:r>
              <a:rPr lang="en-US" sz="2400" dirty="0" smtClean="0">
                <a:latin typeface="Times New Roman" pitchFamily="18" charset="0"/>
                <a:cs typeface="Times New Roman" pitchFamily="18" charset="0"/>
              </a:rPr>
              <a:t>Communicating </a:t>
            </a:r>
            <a:r>
              <a:rPr lang="en-US" sz="2400" dirty="0">
                <a:latin typeface="Times New Roman" pitchFamily="18" charset="0"/>
                <a:cs typeface="Times New Roman" pitchFamily="18" charset="0"/>
              </a:rPr>
              <a:t>with Regulatory Agencies, Business Partners, Healthcare facilities &amp; Media</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533261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976664"/>
          </a:xfrm>
        </p:spPr>
        <p:txBody>
          <a:bodyPr>
            <a:normAutofit fontScale="62500" lnSpcReduction="20000"/>
          </a:bodyPr>
          <a:lstStyle/>
          <a:p>
            <a:pPr marL="0" indent="0" algn="just">
              <a:lnSpc>
                <a:spcPct val="170000"/>
              </a:lnSpc>
              <a:buNone/>
            </a:pPr>
            <a:r>
              <a:rPr lang="en-IN" b="1" dirty="0">
                <a:latin typeface="Times New Roman" pitchFamily="18" charset="0"/>
                <a:cs typeface="Times New Roman" pitchFamily="18" charset="0"/>
              </a:rPr>
              <a:t>Effective   communication   with   regulatory   agencies   </a:t>
            </a:r>
            <a:r>
              <a:rPr lang="en-IN" dirty="0">
                <a:latin typeface="Times New Roman" pitchFamily="18" charset="0"/>
                <a:cs typeface="Times New Roman" pitchFamily="18" charset="0"/>
              </a:rPr>
              <a:t>in   pharmacovigilance   requires </a:t>
            </a:r>
            <a:endParaRPr lang="en-IN" dirty="0" smtClean="0">
              <a:latin typeface="Times New Roman" pitchFamily="18" charset="0"/>
              <a:cs typeface="Times New Roman" pitchFamily="18" charset="0"/>
            </a:endParaRPr>
          </a:p>
          <a:p>
            <a:pPr lvl="1" algn="just">
              <a:lnSpc>
                <a:spcPct val="170000"/>
              </a:lnSpc>
            </a:pPr>
            <a:r>
              <a:rPr lang="en-IN" dirty="0" smtClean="0">
                <a:latin typeface="Times New Roman" pitchFamily="18" charset="0"/>
                <a:cs typeface="Times New Roman" pitchFamily="18" charset="0"/>
              </a:rPr>
              <a:t>Transparency, </a:t>
            </a:r>
          </a:p>
          <a:p>
            <a:pPr lvl="1" algn="just">
              <a:lnSpc>
                <a:spcPct val="170000"/>
              </a:lnSpc>
            </a:pPr>
            <a:r>
              <a:rPr lang="en-IN" dirty="0" smtClean="0">
                <a:latin typeface="Times New Roman" pitchFamily="18" charset="0"/>
                <a:cs typeface="Times New Roman" pitchFamily="18" charset="0"/>
              </a:rPr>
              <a:t>Collaboration, </a:t>
            </a:r>
          </a:p>
          <a:p>
            <a:pPr lvl="1" algn="just">
              <a:lnSpc>
                <a:spcPct val="170000"/>
              </a:lnSpc>
            </a:pPr>
            <a:r>
              <a:rPr lang="en-IN" dirty="0" smtClean="0">
                <a:latin typeface="Times New Roman" pitchFamily="18" charset="0"/>
                <a:cs typeface="Times New Roman" pitchFamily="18" charset="0"/>
              </a:rPr>
              <a:t>Commitment to patient safety. </a:t>
            </a:r>
          </a:p>
          <a:p>
            <a:pPr marL="0" indent="0" algn="just">
              <a:lnSpc>
                <a:spcPct val="170000"/>
              </a:lnSpc>
              <a:buNone/>
            </a:pPr>
            <a:r>
              <a:rPr lang="en-IN" b="1" dirty="0" smtClean="0">
                <a:latin typeface="Times New Roman" pitchFamily="18" charset="0"/>
                <a:cs typeface="Times New Roman" pitchFamily="18" charset="0"/>
              </a:rPr>
              <a:t>By </a:t>
            </a:r>
            <a:r>
              <a:rPr lang="en-IN" b="1" dirty="0">
                <a:latin typeface="Times New Roman" pitchFamily="18" charset="0"/>
                <a:cs typeface="Times New Roman" pitchFamily="18" charset="0"/>
              </a:rPr>
              <a:t>maintaining </a:t>
            </a:r>
            <a:endParaRPr lang="en-IN" b="1" dirty="0" smtClean="0">
              <a:latin typeface="Times New Roman" pitchFamily="18" charset="0"/>
              <a:cs typeface="Times New Roman" pitchFamily="18" charset="0"/>
            </a:endParaRPr>
          </a:p>
          <a:p>
            <a:pPr lvl="1" algn="just">
              <a:lnSpc>
                <a:spcPct val="170000"/>
              </a:lnSpc>
            </a:pPr>
            <a:r>
              <a:rPr lang="en-IN" dirty="0" smtClean="0">
                <a:latin typeface="Times New Roman" pitchFamily="18" charset="0"/>
                <a:cs typeface="Times New Roman" pitchFamily="18" charset="0"/>
              </a:rPr>
              <a:t>Open lines of communication,   </a:t>
            </a:r>
          </a:p>
          <a:p>
            <a:pPr lvl="1" algn="just">
              <a:lnSpc>
                <a:spcPct val="170000"/>
              </a:lnSpc>
            </a:pPr>
            <a:r>
              <a:rPr lang="en-IN" dirty="0" smtClean="0">
                <a:latin typeface="Times New Roman" pitchFamily="18" charset="0"/>
                <a:cs typeface="Times New Roman" pitchFamily="18" charset="0"/>
              </a:rPr>
              <a:t>Adhering   to   regulatory   requirements,   and   </a:t>
            </a:r>
          </a:p>
          <a:p>
            <a:pPr lvl="1" algn="just">
              <a:lnSpc>
                <a:spcPct val="170000"/>
              </a:lnSpc>
            </a:pPr>
            <a:r>
              <a:rPr lang="en-IN" dirty="0" smtClean="0">
                <a:latin typeface="Times New Roman" pitchFamily="18" charset="0"/>
                <a:cs typeface="Times New Roman" pitchFamily="18" charset="0"/>
              </a:rPr>
              <a:t>Proactively   addressing   safety concerns,   </a:t>
            </a:r>
          </a:p>
          <a:p>
            <a:pPr lvl="1" algn="just">
              <a:lnSpc>
                <a:spcPct val="170000"/>
              </a:lnSpc>
            </a:pPr>
            <a:r>
              <a:rPr lang="en-IN" dirty="0" smtClean="0">
                <a:latin typeface="Times New Roman" pitchFamily="18" charset="0"/>
                <a:cs typeface="Times New Roman" pitchFamily="18" charset="0"/>
              </a:rPr>
              <a:t>Pharmaceutical   companies   can   contribute   to   the   continuous   monitoring   and improvement of drug safety profiles and promote public confidence in the pharmaceutical industry.</a:t>
            </a:r>
          </a:p>
          <a:p>
            <a:pPr algn="just">
              <a:lnSpc>
                <a:spcPct val="170000"/>
              </a:lnSpc>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579377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435280" cy="5505475"/>
          </a:xfrm>
        </p:spPr>
        <p:txBody>
          <a:bodyPr>
            <a:noAutofit/>
          </a:bodyPr>
          <a:lstStyle/>
          <a:p>
            <a:pPr>
              <a:lnSpc>
                <a:spcPct val="170000"/>
              </a:lnSpc>
            </a:pPr>
            <a:r>
              <a:rPr lang="en-IN" sz="2000" dirty="0">
                <a:latin typeface="Times New Roman" pitchFamily="18" charset="0"/>
                <a:cs typeface="Times New Roman" pitchFamily="18" charset="0"/>
              </a:rPr>
              <a:t>In the communication with regulatory agencies, the companies have to submit all the brief information about the medicinal product and their adverse events so that the regulatory agency can implement the laws or beneficial rules on new medicinal products and the investigational product. </a:t>
            </a:r>
            <a:endParaRPr lang="en-IN" sz="2000" dirty="0" smtClean="0">
              <a:latin typeface="Times New Roman" pitchFamily="18" charset="0"/>
              <a:cs typeface="Times New Roman" pitchFamily="18" charset="0"/>
            </a:endParaRPr>
          </a:p>
          <a:p>
            <a:pPr>
              <a:lnSpc>
                <a:spcPct val="170000"/>
              </a:lnSpc>
            </a:pPr>
            <a:r>
              <a:rPr lang="en-IN" sz="2000" dirty="0" smtClean="0">
                <a:latin typeface="Times New Roman" pitchFamily="18" charset="0"/>
                <a:cs typeface="Times New Roman" pitchFamily="18" charset="0"/>
              </a:rPr>
              <a:t>Regulatory </a:t>
            </a:r>
            <a:r>
              <a:rPr lang="en-IN" sz="2000" dirty="0">
                <a:latin typeface="Times New Roman" pitchFamily="18" charset="0"/>
                <a:cs typeface="Times New Roman" pitchFamily="18" charset="0"/>
              </a:rPr>
              <a:t>agencies can also help in product development by regulating the beneficial rules. </a:t>
            </a:r>
            <a:endParaRPr lang="en-IN" sz="2000" dirty="0" smtClean="0">
              <a:latin typeface="Times New Roman" pitchFamily="18" charset="0"/>
              <a:cs typeface="Times New Roman" pitchFamily="18" charset="0"/>
            </a:endParaRPr>
          </a:p>
          <a:p>
            <a:pPr>
              <a:lnSpc>
                <a:spcPct val="170000"/>
              </a:lnSpc>
            </a:pPr>
            <a:r>
              <a:rPr lang="en-IN" sz="2000" dirty="0" smtClean="0">
                <a:latin typeface="Times New Roman" pitchFamily="18" charset="0"/>
                <a:cs typeface="Times New Roman" pitchFamily="18" charset="0"/>
              </a:rPr>
              <a:t>The </a:t>
            </a:r>
            <a:r>
              <a:rPr lang="en-IN" sz="2000" dirty="0">
                <a:latin typeface="Times New Roman" pitchFamily="18" charset="0"/>
                <a:cs typeface="Times New Roman" pitchFamily="18" charset="0"/>
              </a:rPr>
              <a:t>roles of regulatory authorities are to collect and </a:t>
            </a:r>
            <a:r>
              <a:rPr lang="en-IN" sz="2000" dirty="0" err="1">
                <a:latin typeface="Times New Roman" pitchFamily="18" charset="0"/>
                <a:cs typeface="Times New Roman" pitchFamily="18" charset="0"/>
              </a:rPr>
              <a:t>analyze</a:t>
            </a:r>
            <a:r>
              <a:rPr lang="en-IN" sz="2000" dirty="0">
                <a:latin typeface="Times New Roman" pitchFamily="18" charset="0"/>
                <a:cs typeface="Times New Roman" pitchFamily="18" charset="0"/>
              </a:rPr>
              <a:t> care reports of ADRs to make regulatory decisions based on strengthened signals and to alert public about the risks and benefits of drugs by various methods e.g. newsletters, papers </a:t>
            </a:r>
            <a:r>
              <a:rPr lang="en-IN" sz="2000" dirty="0" err="1">
                <a:latin typeface="Times New Roman" pitchFamily="18" charset="0"/>
                <a:cs typeface="Times New Roman" pitchFamily="18" charset="0"/>
              </a:rPr>
              <a:t>etc</a:t>
            </a:r>
            <a:endParaRPr lang="en-IN" sz="2000" dirty="0">
              <a:latin typeface="Times New Roman" pitchFamily="18" charset="0"/>
              <a:cs typeface="Times New Roman" pitchFamily="18" charset="0"/>
            </a:endParaRPr>
          </a:p>
          <a:p>
            <a:pPr>
              <a:lnSpc>
                <a:spcPct val="170000"/>
              </a:lnSpc>
            </a:pP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1036458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FF0000"/>
                </a:solidFill>
                <a:latin typeface="Times New Roman" pitchFamily="18" charset="0"/>
                <a:cs typeface="Times New Roman" pitchFamily="18" charset="0"/>
              </a:rPr>
              <a:t>BUSINESS PARTNERS</a:t>
            </a:r>
            <a:endParaRPr lang="en-IN"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lnSpc>
                <a:spcPct val="150000"/>
              </a:lnSpc>
            </a:pPr>
            <a:r>
              <a:rPr lang="en-IN" sz="2400" b="1" dirty="0">
                <a:latin typeface="Times New Roman" pitchFamily="18" charset="0"/>
                <a:cs typeface="Times New Roman" pitchFamily="18" charset="0"/>
              </a:rPr>
              <a:t>Communicating </a:t>
            </a:r>
            <a:r>
              <a:rPr lang="en-IN" sz="2400" b="1" dirty="0" smtClean="0">
                <a:latin typeface="Times New Roman" pitchFamily="18" charset="0"/>
                <a:cs typeface="Times New Roman" pitchFamily="18" charset="0"/>
              </a:rPr>
              <a:t>effectively </a:t>
            </a:r>
            <a:r>
              <a:rPr lang="en-IN" sz="2400" dirty="0" smtClean="0">
                <a:latin typeface="Times New Roman" pitchFamily="18" charset="0"/>
                <a:cs typeface="Times New Roman" pitchFamily="18" charset="0"/>
              </a:rPr>
              <a:t>in </a:t>
            </a:r>
            <a:r>
              <a:rPr lang="en-IN" sz="2400" dirty="0">
                <a:latin typeface="Times New Roman" pitchFamily="18" charset="0"/>
                <a:cs typeface="Times New Roman" pitchFamily="18" charset="0"/>
              </a:rPr>
              <a:t>pharmacovigilance is essential for ensuring the safety of pharmaceutical products throughout their lifecycle. </a:t>
            </a:r>
          </a:p>
          <a:p>
            <a:pPr algn="just">
              <a:lnSpc>
                <a:spcPct val="150000"/>
              </a:lnSpc>
            </a:pPr>
            <a:r>
              <a:rPr lang="en-IN" sz="2400" dirty="0">
                <a:latin typeface="Times New Roman" pitchFamily="18" charset="0"/>
                <a:cs typeface="Times New Roman" pitchFamily="18" charset="0"/>
              </a:rPr>
              <a:t>Here are some key aspects to consider when communicating with business partners in pharmacovigilance:</a:t>
            </a:r>
          </a:p>
          <a:p>
            <a:pPr algn="just">
              <a:lnSpc>
                <a:spcPct val="150000"/>
              </a:lnSpc>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7777921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976664"/>
          </a:xfrm>
        </p:spPr>
        <p:txBody>
          <a:bodyPr>
            <a:normAutofit fontScale="92500" lnSpcReduction="10000"/>
          </a:bodyPr>
          <a:lstStyle/>
          <a:p>
            <a:pPr marL="457200" indent="-457200">
              <a:lnSpc>
                <a:spcPct val="150000"/>
              </a:lnSpc>
              <a:buFont typeface="+mj-lt"/>
              <a:buAutoNum type="arabicPeriod"/>
            </a:pPr>
            <a:r>
              <a:rPr lang="en-IN" sz="2400" b="1" dirty="0" smtClean="0">
                <a:latin typeface="Times New Roman" pitchFamily="18" charset="0"/>
                <a:cs typeface="Times New Roman" pitchFamily="18" charset="0"/>
              </a:rPr>
              <a:t>Establishing </a:t>
            </a:r>
            <a:r>
              <a:rPr lang="en-IN" sz="2400" b="1" dirty="0">
                <a:latin typeface="Times New Roman" pitchFamily="18" charset="0"/>
                <a:cs typeface="Times New Roman" pitchFamily="18" charset="0"/>
              </a:rPr>
              <a:t>Clear Responsibilities and Expectations</a:t>
            </a:r>
            <a:r>
              <a:rPr lang="en-IN" sz="2400" b="1" dirty="0" smtClean="0">
                <a:latin typeface="Times New Roman" pitchFamily="18" charset="0"/>
                <a:cs typeface="Times New Roman" pitchFamily="18" charset="0"/>
              </a:rPr>
              <a:t>:</a:t>
            </a:r>
          </a:p>
          <a:p>
            <a:pPr marL="0" indent="0">
              <a:lnSpc>
                <a:spcPct val="150000"/>
              </a:lnSpc>
              <a:buNone/>
            </a:pPr>
            <a:r>
              <a:rPr lang="en-IN" sz="2400" dirty="0" smtClean="0">
                <a:latin typeface="Times New Roman" pitchFamily="18" charset="0"/>
                <a:cs typeface="Times New Roman" pitchFamily="18" charset="0"/>
              </a:rPr>
              <a:t>Clearly </a:t>
            </a:r>
            <a:r>
              <a:rPr lang="en-IN" sz="2400" dirty="0">
                <a:latin typeface="Times New Roman" pitchFamily="18" charset="0"/>
                <a:cs typeface="Times New Roman" pitchFamily="18" charset="0"/>
              </a:rPr>
              <a:t>define the roles, responsibilities, and expectations of each business partner regarding pharmacovigilance activities, including </a:t>
            </a:r>
            <a:endParaRPr lang="en-IN" sz="2400" dirty="0" smtClean="0">
              <a:latin typeface="Times New Roman" pitchFamily="18" charset="0"/>
              <a:cs typeface="Times New Roman" pitchFamily="18" charset="0"/>
            </a:endParaRPr>
          </a:p>
          <a:p>
            <a:pPr lvl="1">
              <a:lnSpc>
                <a:spcPct val="150000"/>
              </a:lnSpc>
            </a:pPr>
            <a:r>
              <a:rPr lang="en-IN" sz="2000" b="1" i="1" dirty="0" smtClean="0">
                <a:latin typeface="Times New Roman" pitchFamily="18" charset="0"/>
                <a:cs typeface="Times New Roman" pitchFamily="18" charset="0"/>
              </a:rPr>
              <a:t>Adverse event reporting, </a:t>
            </a:r>
          </a:p>
          <a:p>
            <a:pPr lvl="1">
              <a:lnSpc>
                <a:spcPct val="150000"/>
              </a:lnSpc>
            </a:pPr>
            <a:r>
              <a:rPr lang="en-IN" sz="2000" b="1" i="1" dirty="0" smtClean="0">
                <a:latin typeface="Times New Roman" pitchFamily="18" charset="0"/>
                <a:cs typeface="Times New Roman" pitchFamily="18" charset="0"/>
              </a:rPr>
              <a:t>Signal detection, </a:t>
            </a:r>
          </a:p>
          <a:p>
            <a:pPr lvl="1">
              <a:lnSpc>
                <a:spcPct val="150000"/>
              </a:lnSpc>
            </a:pPr>
            <a:r>
              <a:rPr lang="en-IN" sz="2000" b="1" i="1" dirty="0" smtClean="0">
                <a:latin typeface="Times New Roman" pitchFamily="18" charset="0"/>
                <a:cs typeface="Times New Roman" pitchFamily="18" charset="0"/>
              </a:rPr>
              <a:t>Risk management, and </a:t>
            </a:r>
          </a:p>
          <a:p>
            <a:pPr lvl="1">
              <a:lnSpc>
                <a:spcPct val="150000"/>
              </a:lnSpc>
            </a:pPr>
            <a:r>
              <a:rPr lang="en-IN" sz="2000" b="1" i="1" dirty="0" smtClean="0">
                <a:latin typeface="Times New Roman" pitchFamily="18" charset="0"/>
                <a:cs typeface="Times New Roman" pitchFamily="18" charset="0"/>
              </a:rPr>
              <a:t>Compliance with regulatory requirements.</a:t>
            </a:r>
          </a:p>
          <a:p>
            <a:pPr marL="0" indent="0">
              <a:lnSpc>
                <a:spcPct val="150000"/>
              </a:lnSpc>
              <a:buNone/>
            </a:pPr>
            <a:r>
              <a:rPr lang="en-IN" sz="2400" dirty="0" smtClean="0">
                <a:latin typeface="Times New Roman" pitchFamily="18" charset="0"/>
                <a:cs typeface="Times New Roman" pitchFamily="18" charset="0"/>
              </a:rPr>
              <a:t>Ensure </a:t>
            </a:r>
            <a:r>
              <a:rPr lang="en-IN" sz="2400" dirty="0">
                <a:latin typeface="Times New Roman" pitchFamily="18" charset="0"/>
                <a:cs typeface="Times New Roman" pitchFamily="18" charset="0"/>
              </a:rPr>
              <a:t>that all parties understand their obligations and commitments related to pharmacovigilance, including </a:t>
            </a:r>
            <a:endParaRPr lang="en-IN" sz="2400" dirty="0" smtClean="0">
              <a:latin typeface="Times New Roman" pitchFamily="18" charset="0"/>
              <a:cs typeface="Times New Roman" pitchFamily="18" charset="0"/>
            </a:endParaRPr>
          </a:p>
          <a:p>
            <a:pPr lvl="1">
              <a:lnSpc>
                <a:spcPct val="150000"/>
              </a:lnSpc>
            </a:pPr>
            <a:r>
              <a:rPr lang="en-IN" sz="2000" b="1" i="1" dirty="0" smtClean="0">
                <a:latin typeface="Times New Roman" pitchFamily="18" charset="0"/>
                <a:cs typeface="Times New Roman" pitchFamily="18" charset="0"/>
              </a:rPr>
              <a:t>Timelines for reporting, </a:t>
            </a:r>
          </a:p>
          <a:p>
            <a:pPr lvl="1">
              <a:lnSpc>
                <a:spcPct val="150000"/>
              </a:lnSpc>
            </a:pPr>
            <a:r>
              <a:rPr lang="en-IN" sz="2000" b="1" i="1" dirty="0" smtClean="0">
                <a:latin typeface="Times New Roman" pitchFamily="18" charset="0"/>
                <a:cs typeface="Times New Roman" pitchFamily="18" charset="0"/>
              </a:rPr>
              <a:t>Data sharing, and </a:t>
            </a:r>
          </a:p>
          <a:p>
            <a:pPr lvl="1">
              <a:lnSpc>
                <a:spcPct val="150000"/>
              </a:lnSpc>
            </a:pPr>
            <a:r>
              <a:rPr lang="en-IN" sz="2000" b="1" i="1" dirty="0" smtClean="0">
                <a:latin typeface="Times New Roman" pitchFamily="18" charset="0"/>
                <a:cs typeface="Times New Roman" pitchFamily="18" charset="0"/>
              </a:rPr>
              <a:t>Regulatory submissions</a:t>
            </a:r>
            <a:r>
              <a:rPr lang="en-IN" sz="2000" dirty="0" smtClean="0">
                <a:latin typeface="Times New Roman" pitchFamily="18" charset="0"/>
                <a:cs typeface="Times New Roman" pitchFamily="18" charset="0"/>
              </a:rPr>
              <a:t>.</a:t>
            </a:r>
          </a:p>
          <a:p>
            <a:pPr>
              <a:lnSpc>
                <a:spcPct val="150000"/>
              </a:lnSpc>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184702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92500"/>
          </a:bodyPr>
          <a:lstStyle/>
          <a:p>
            <a:pPr marL="0" indent="0">
              <a:lnSpc>
                <a:spcPct val="150000"/>
              </a:lnSpc>
              <a:buNone/>
            </a:pPr>
            <a:r>
              <a:rPr lang="en-IN" sz="2400" b="1" dirty="0">
                <a:latin typeface="Times New Roman" pitchFamily="18" charset="0"/>
                <a:cs typeface="Times New Roman" pitchFamily="18" charset="0"/>
              </a:rPr>
              <a:t>2. Sharing Pharmacovigilance Information and Data</a:t>
            </a:r>
            <a:r>
              <a:rPr lang="en-IN" sz="2400" b="1" dirty="0" smtClean="0">
                <a:latin typeface="Times New Roman" pitchFamily="18" charset="0"/>
                <a:cs typeface="Times New Roman" pitchFamily="18" charset="0"/>
              </a:rPr>
              <a:t>:</a:t>
            </a:r>
          </a:p>
          <a:p>
            <a:pPr marL="0" indent="0">
              <a:lnSpc>
                <a:spcPct val="150000"/>
              </a:lnSpc>
              <a:buNone/>
            </a:pPr>
            <a:r>
              <a:rPr lang="en-IN" sz="2400" dirty="0" smtClean="0">
                <a:latin typeface="Times New Roman" pitchFamily="18" charset="0"/>
                <a:cs typeface="Times New Roman" pitchFamily="18" charset="0"/>
              </a:rPr>
              <a:t>Establish </a:t>
            </a:r>
            <a:r>
              <a:rPr lang="en-IN" sz="2400" dirty="0">
                <a:latin typeface="Times New Roman" pitchFamily="18" charset="0"/>
                <a:cs typeface="Times New Roman" pitchFamily="18" charset="0"/>
              </a:rPr>
              <a:t>mechanisms for sharing pharmacovigilance information and data with business partners, such as </a:t>
            </a:r>
            <a:endParaRPr lang="en-IN" sz="2400" dirty="0" smtClean="0">
              <a:latin typeface="Times New Roman" pitchFamily="18" charset="0"/>
              <a:cs typeface="Times New Roman" pitchFamily="18" charset="0"/>
            </a:endParaRPr>
          </a:p>
          <a:p>
            <a:pPr lvl="1" indent="-342900">
              <a:lnSpc>
                <a:spcPct val="150000"/>
              </a:lnSpc>
            </a:pPr>
            <a:r>
              <a:rPr lang="en-IN" sz="2400" b="1" i="1" dirty="0" smtClean="0">
                <a:latin typeface="Times New Roman" pitchFamily="18" charset="0"/>
                <a:cs typeface="Times New Roman" pitchFamily="18" charset="0"/>
              </a:rPr>
              <a:t>Adverse event reports, </a:t>
            </a:r>
          </a:p>
          <a:p>
            <a:pPr lvl="1" indent="-342900">
              <a:lnSpc>
                <a:spcPct val="150000"/>
              </a:lnSpc>
            </a:pPr>
            <a:r>
              <a:rPr lang="en-IN" sz="2400" b="1" i="1" dirty="0" smtClean="0">
                <a:latin typeface="Times New Roman" pitchFamily="18" charset="0"/>
                <a:cs typeface="Times New Roman" pitchFamily="18" charset="0"/>
              </a:rPr>
              <a:t>Safety updates, </a:t>
            </a:r>
          </a:p>
          <a:p>
            <a:pPr lvl="1" indent="-342900">
              <a:lnSpc>
                <a:spcPct val="150000"/>
              </a:lnSpc>
            </a:pPr>
            <a:r>
              <a:rPr lang="en-IN" sz="2400" b="1" i="1" dirty="0" smtClean="0">
                <a:latin typeface="Times New Roman" pitchFamily="18" charset="0"/>
                <a:cs typeface="Times New Roman" pitchFamily="18" charset="0"/>
              </a:rPr>
              <a:t>Risk management plans, and </a:t>
            </a:r>
          </a:p>
          <a:p>
            <a:pPr lvl="1" indent="-342900">
              <a:lnSpc>
                <a:spcPct val="150000"/>
              </a:lnSpc>
            </a:pPr>
            <a:r>
              <a:rPr lang="en-IN" sz="2400" b="1" i="1" dirty="0" smtClean="0">
                <a:latin typeface="Times New Roman" pitchFamily="18" charset="0"/>
                <a:cs typeface="Times New Roman" pitchFamily="18" charset="0"/>
              </a:rPr>
              <a:t>Regulatory submissions.</a:t>
            </a:r>
          </a:p>
          <a:p>
            <a:pPr marL="0" indent="0">
              <a:lnSpc>
                <a:spcPct val="150000"/>
              </a:lnSpc>
              <a:buNone/>
            </a:pPr>
            <a:r>
              <a:rPr lang="en-IN" sz="2400" dirty="0" smtClean="0">
                <a:latin typeface="Times New Roman" pitchFamily="18" charset="0"/>
                <a:cs typeface="Times New Roman" pitchFamily="18" charset="0"/>
              </a:rPr>
              <a:t>Ensure </a:t>
            </a:r>
            <a:r>
              <a:rPr lang="en-IN" sz="2400" dirty="0">
                <a:latin typeface="Times New Roman" pitchFamily="18" charset="0"/>
                <a:cs typeface="Times New Roman" pitchFamily="18" charset="0"/>
              </a:rPr>
              <a:t>that data exchange processes are secure, compliant with data protection regulations, and maintain the confidentiality and integrity of pharmacovigilance data.</a:t>
            </a:r>
          </a:p>
          <a:p>
            <a:pPr>
              <a:lnSpc>
                <a:spcPct val="150000"/>
              </a:lnSpc>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284388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70000" lnSpcReduction="20000"/>
          </a:bodyPr>
          <a:lstStyle/>
          <a:p>
            <a:pPr marL="0" indent="0">
              <a:lnSpc>
                <a:spcPct val="160000"/>
              </a:lnSpc>
              <a:buNone/>
            </a:pPr>
            <a:r>
              <a:rPr lang="en-IN" b="1" dirty="0">
                <a:latin typeface="Times New Roman" pitchFamily="18" charset="0"/>
                <a:cs typeface="Times New Roman" pitchFamily="18" charset="0"/>
              </a:rPr>
              <a:t>3. Collaborating on Safety Monitoring and Risk Management:- </a:t>
            </a:r>
            <a:r>
              <a:rPr lang="en-IN" sz="2600" dirty="0" smtClean="0">
                <a:latin typeface="Times New Roman" pitchFamily="18" charset="0"/>
                <a:cs typeface="Times New Roman" pitchFamily="18" charset="0"/>
              </a:rPr>
              <a:t>Collaborate with business partners on </a:t>
            </a:r>
          </a:p>
          <a:p>
            <a:pPr lvl="1">
              <a:lnSpc>
                <a:spcPct val="160000"/>
              </a:lnSpc>
            </a:pPr>
            <a:r>
              <a:rPr lang="en-IN" sz="2600" i="1" dirty="0" smtClean="0">
                <a:latin typeface="Times New Roman" pitchFamily="18" charset="0"/>
                <a:cs typeface="Times New Roman" pitchFamily="18" charset="0"/>
              </a:rPr>
              <a:t>Safety monitoring activities, </a:t>
            </a:r>
          </a:p>
          <a:p>
            <a:pPr lvl="1">
              <a:lnSpc>
                <a:spcPct val="160000"/>
              </a:lnSpc>
            </a:pPr>
            <a:r>
              <a:rPr lang="en-IN" sz="2600" i="1" dirty="0" smtClean="0">
                <a:latin typeface="Times New Roman" pitchFamily="18" charset="0"/>
                <a:cs typeface="Times New Roman" pitchFamily="18" charset="0"/>
              </a:rPr>
              <a:t>Including signal detection, </a:t>
            </a:r>
          </a:p>
          <a:p>
            <a:pPr lvl="1">
              <a:lnSpc>
                <a:spcPct val="160000"/>
              </a:lnSpc>
            </a:pPr>
            <a:r>
              <a:rPr lang="en-IN" sz="2600" i="1" dirty="0" smtClean="0">
                <a:latin typeface="Times New Roman" pitchFamily="18" charset="0"/>
                <a:cs typeface="Times New Roman" pitchFamily="18" charset="0"/>
              </a:rPr>
              <a:t>Risk assessment, and </a:t>
            </a:r>
          </a:p>
          <a:p>
            <a:pPr lvl="1">
              <a:lnSpc>
                <a:spcPct val="160000"/>
              </a:lnSpc>
            </a:pPr>
            <a:r>
              <a:rPr lang="en-IN" sz="2600" i="1" dirty="0" smtClean="0">
                <a:latin typeface="Times New Roman" pitchFamily="18" charset="0"/>
                <a:cs typeface="Times New Roman" pitchFamily="18" charset="0"/>
              </a:rPr>
              <a:t>Risk minimization strategies.</a:t>
            </a:r>
          </a:p>
          <a:p>
            <a:pPr marL="0" indent="0">
              <a:lnSpc>
                <a:spcPct val="160000"/>
              </a:lnSpc>
              <a:buNone/>
            </a:pPr>
            <a:r>
              <a:rPr lang="en-IN" dirty="0" smtClean="0">
                <a:latin typeface="Times New Roman" pitchFamily="18" charset="0"/>
                <a:cs typeface="Times New Roman" pitchFamily="18" charset="0"/>
              </a:rPr>
              <a:t>Share </a:t>
            </a:r>
            <a:r>
              <a:rPr lang="en-IN" dirty="0">
                <a:latin typeface="Times New Roman" pitchFamily="18" charset="0"/>
                <a:cs typeface="Times New Roman" pitchFamily="18" charset="0"/>
              </a:rPr>
              <a:t>insights, analyses, and findings related to </a:t>
            </a:r>
            <a:endParaRPr lang="en-IN" dirty="0" smtClean="0">
              <a:latin typeface="Times New Roman" pitchFamily="18" charset="0"/>
              <a:cs typeface="Times New Roman" pitchFamily="18" charset="0"/>
            </a:endParaRPr>
          </a:p>
          <a:p>
            <a:pPr lvl="1">
              <a:lnSpc>
                <a:spcPct val="160000"/>
              </a:lnSpc>
            </a:pPr>
            <a:r>
              <a:rPr lang="en-IN" i="1" dirty="0" smtClean="0">
                <a:latin typeface="Times New Roman" pitchFamily="18" charset="0"/>
                <a:cs typeface="Times New Roman" pitchFamily="18" charset="0"/>
              </a:rPr>
              <a:t>Product safety profiles, </a:t>
            </a:r>
          </a:p>
          <a:p>
            <a:pPr lvl="1">
              <a:lnSpc>
                <a:spcPct val="160000"/>
              </a:lnSpc>
            </a:pPr>
            <a:r>
              <a:rPr lang="en-IN" i="1" dirty="0" smtClean="0">
                <a:latin typeface="Times New Roman" pitchFamily="18" charset="0"/>
                <a:cs typeface="Times New Roman" pitchFamily="18" charset="0"/>
              </a:rPr>
              <a:t>Emerging safety signals, and </a:t>
            </a:r>
          </a:p>
          <a:p>
            <a:pPr lvl="1">
              <a:lnSpc>
                <a:spcPct val="160000"/>
              </a:lnSpc>
            </a:pPr>
            <a:r>
              <a:rPr lang="en-IN" i="1" dirty="0" smtClean="0">
                <a:latin typeface="Times New Roman" pitchFamily="18" charset="0"/>
                <a:cs typeface="Times New Roman" pitchFamily="18" charset="0"/>
              </a:rPr>
              <a:t>Risk mitigation measures to inform decision-making and product development strategies.</a:t>
            </a:r>
            <a:endParaRPr lang="en-IN" i="1" dirty="0">
              <a:latin typeface="Times New Roman" pitchFamily="18" charset="0"/>
              <a:cs typeface="Times New Roman" pitchFamily="18" charset="0"/>
            </a:endParaRPr>
          </a:p>
          <a:p>
            <a:pPr>
              <a:lnSpc>
                <a:spcPct val="160000"/>
              </a:lnSpc>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881652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001419"/>
          </a:xfrm>
        </p:spPr>
        <p:txBody>
          <a:bodyPr>
            <a:normAutofit fontScale="92500"/>
          </a:bodyPr>
          <a:lstStyle/>
          <a:p>
            <a:pPr marL="0" indent="0" algn="just">
              <a:lnSpc>
                <a:spcPct val="160000"/>
              </a:lnSpc>
              <a:buNone/>
            </a:pPr>
            <a:r>
              <a:rPr lang="en-IN" sz="2600" b="1" dirty="0">
                <a:latin typeface="Times New Roman" pitchFamily="18" charset="0"/>
                <a:cs typeface="Times New Roman" pitchFamily="18" charset="0"/>
              </a:rPr>
              <a:t>4. Addressing Safety Concerns and Compliance Issues</a:t>
            </a:r>
            <a:r>
              <a:rPr lang="en-IN" sz="2600" b="1" dirty="0" smtClean="0">
                <a:latin typeface="Times New Roman" pitchFamily="18" charset="0"/>
                <a:cs typeface="Times New Roman" pitchFamily="18" charset="0"/>
              </a:rPr>
              <a:t>:</a:t>
            </a:r>
          </a:p>
          <a:p>
            <a:pPr lvl="1" algn="just">
              <a:lnSpc>
                <a:spcPct val="160000"/>
              </a:lnSpc>
            </a:pPr>
            <a:r>
              <a:rPr lang="en-IN" sz="2600" dirty="0" smtClean="0">
                <a:latin typeface="Times New Roman" pitchFamily="18" charset="0"/>
                <a:cs typeface="Times New Roman" pitchFamily="18" charset="0"/>
              </a:rPr>
              <a:t>Establish </a:t>
            </a:r>
            <a:r>
              <a:rPr lang="en-IN" sz="2600" dirty="0">
                <a:latin typeface="Times New Roman" pitchFamily="18" charset="0"/>
                <a:cs typeface="Times New Roman" pitchFamily="18" charset="0"/>
              </a:rPr>
              <a:t>channels for reporting and addressing safety concerns, compliance issues, and quality-related matters related to pharmacovigilance activities</a:t>
            </a:r>
            <a:r>
              <a:rPr lang="en-IN" sz="2600" dirty="0" smtClean="0">
                <a:latin typeface="Times New Roman" pitchFamily="18" charset="0"/>
                <a:cs typeface="Times New Roman" pitchFamily="18" charset="0"/>
              </a:rPr>
              <a:t>.</a:t>
            </a:r>
          </a:p>
          <a:p>
            <a:pPr lvl="1" algn="just">
              <a:lnSpc>
                <a:spcPct val="160000"/>
              </a:lnSpc>
            </a:pPr>
            <a:r>
              <a:rPr lang="en-IN" sz="2600" dirty="0" smtClean="0">
                <a:latin typeface="Times New Roman" pitchFamily="18" charset="0"/>
                <a:cs typeface="Times New Roman" pitchFamily="18" charset="0"/>
              </a:rPr>
              <a:t>Encourage </a:t>
            </a:r>
            <a:r>
              <a:rPr lang="en-IN" sz="2600" dirty="0">
                <a:latin typeface="Times New Roman" pitchFamily="18" charset="0"/>
                <a:cs typeface="Times New Roman" pitchFamily="18" charset="0"/>
              </a:rPr>
              <a:t>open communication and transparency in reporting adverse events, product quality issues, and regulatory compliance challenges to facilitate timely intervention and resolution.</a:t>
            </a:r>
          </a:p>
          <a:p>
            <a:pPr marL="0" indent="0" algn="just">
              <a:lnSpc>
                <a:spcPct val="160000"/>
              </a:lnSpc>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4327933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073427"/>
          </a:xfrm>
        </p:spPr>
        <p:txBody>
          <a:bodyPr>
            <a:normAutofit/>
          </a:bodyPr>
          <a:lstStyle/>
          <a:p>
            <a:pPr marL="0" indent="0">
              <a:lnSpc>
                <a:spcPct val="150000"/>
              </a:lnSpc>
              <a:buNone/>
            </a:pPr>
            <a:r>
              <a:rPr lang="en-IN" sz="2600" b="1" dirty="0">
                <a:latin typeface="Times New Roman" pitchFamily="18" charset="0"/>
                <a:cs typeface="Times New Roman" pitchFamily="18" charset="0"/>
              </a:rPr>
              <a:t>5. Training and Education:- </a:t>
            </a:r>
            <a:endParaRPr lang="en-IN" sz="2600" b="1" dirty="0" smtClean="0">
              <a:latin typeface="Times New Roman" pitchFamily="18" charset="0"/>
              <a:cs typeface="Times New Roman" pitchFamily="18" charset="0"/>
            </a:endParaRPr>
          </a:p>
          <a:p>
            <a:pPr lvl="1" algn="just">
              <a:lnSpc>
                <a:spcPct val="150000"/>
              </a:lnSpc>
            </a:pPr>
            <a:r>
              <a:rPr lang="en-IN" sz="2000" dirty="0" smtClean="0">
                <a:latin typeface="Times New Roman" pitchFamily="18" charset="0"/>
                <a:cs typeface="Times New Roman" pitchFamily="18" charset="0"/>
              </a:rPr>
              <a:t>Provide </a:t>
            </a:r>
            <a:r>
              <a:rPr lang="en-IN" sz="2000" dirty="0">
                <a:latin typeface="Times New Roman" pitchFamily="18" charset="0"/>
                <a:cs typeface="Times New Roman" pitchFamily="18" charset="0"/>
              </a:rPr>
              <a:t>training and education to business partners on pharmacovigilance principles, processes, and requirements to ensure a shared understanding of safety responsibilities and best practices</a:t>
            </a:r>
            <a:r>
              <a:rPr lang="en-IN" sz="2000" dirty="0" smtClean="0">
                <a:latin typeface="Times New Roman" pitchFamily="18" charset="0"/>
                <a:cs typeface="Times New Roman" pitchFamily="18" charset="0"/>
              </a:rPr>
              <a:t>.</a:t>
            </a:r>
          </a:p>
          <a:p>
            <a:pPr lvl="1" algn="just">
              <a:lnSpc>
                <a:spcPct val="150000"/>
              </a:lnSpc>
            </a:pPr>
            <a:r>
              <a:rPr lang="en-IN" sz="2000" dirty="0" smtClean="0">
                <a:latin typeface="Times New Roman" pitchFamily="18" charset="0"/>
                <a:cs typeface="Times New Roman" pitchFamily="18" charset="0"/>
              </a:rPr>
              <a:t>Offer </a:t>
            </a:r>
            <a:r>
              <a:rPr lang="en-IN" sz="2000" dirty="0">
                <a:latin typeface="Times New Roman" pitchFamily="18" charset="0"/>
                <a:cs typeface="Times New Roman" pitchFamily="18" charset="0"/>
              </a:rPr>
              <a:t>support and resources to help business partners implement effective pharmacovigilance systems, including training materials, guidelines, and tools for adverse event reporting and risk management.</a:t>
            </a:r>
          </a:p>
          <a:p>
            <a:pPr marL="0" indent="0">
              <a:lnSpc>
                <a:spcPct val="150000"/>
              </a:lnSpc>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0499652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77500" lnSpcReduction="20000"/>
          </a:bodyPr>
          <a:lstStyle/>
          <a:p>
            <a:pPr marL="0" indent="0">
              <a:lnSpc>
                <a:spcPct val="170000"/>
              </a:lnSpc>
              <a:buNone/>
            </a:pPr>
            <a:r>
              <a:rPr lang="en-IN" b="1" dirty="0">
                <a:latin typeface="Times New Roman" pitchFamily="18" charset="0"/>
                <a:cs typeface="Times New Roman" pitchFamily="18" charset="0"/>
              </a:rPr>
              <a:t>6. Engaging in Regular Communication and Collaboration</a:t>
            </a:r>
            <a:r>
              <a:rPr lang="en-IN" b="1" dirty="0" smtClean="0">
                <a:latin typeface="Times New Roman" pitchFamily="18" charset="0"/>
                <a:cs typeface="Times New Roman" pitchFamily="18" charset="0"/>
              </a:rPr>
              <a:t>:</a:t>
            </a:r>
          </a:p>
          <a:p>
            <a:pPr lvl="1" algn="just">
              <a:lnSpc>
                <a:spcPct val="170000"/>
              </a:lnSpc>
            </a:pPr>
            <a:r>
              <a:rPr lang="en-IN" dirty="0" smtClean="0">
                <a:latin typeface="Times New Roman" pitchFamily="18" charset="0"/>
                <a:cs typeface="Times New Roman" pitchFamily="18" charset="0"/>
              </a:rPr>
              <a:t>Establish </a:t>
            </a:r>
            <a:r>
              <a:rPr lang="en-IN" dirty="0">
                <a:latin typeface="Times New Roman" pitchFamily="18" charset="0"/>
                <a:cs typeface="Times New Roman" pitchFamily="18" charset="0"/>
              </a:rPr>
              <a:t>regular communication channels, such as meetings, teleconferences, and email updates, to facilitate ongoing collaboration and information exchange with business partners</a:t>
            </a:r>
            <a:r>
              <a:rPr lang="en-IN" dirty="0" smtClean="0">
                <a:latin typeface="Times New Roman" pitchFamily="18" charset="0"/>
                <a:cs typeface="Times New Roman" pitchFamily="18" charset="0"/>
              </a:rPr>
              <a:t>.</a:t>
            </a:r>
          </a:p>
          <a:p>
            <a:pPr lvl="1" algn="just">
              <a:lnSpc>
                <a:spcPct val="170000"/>
              </a:lnSpc>
            </a:pPr>
            <a:r>
              <a:rPr lang="en-IN" dirty="0" smtClean="0">
                <a:latin typeface="Times New Roman" pitchFamily="18" charset="0"/>
                <a:cs typeface="Times New Roman" pitchFamily="18" charset="0"/>
              </a:rPr>
              <a:t>Encourage </a:t>
            </a:r>
            <a:r>
              <a:rPr lang="en-IN" dirty="0">
                <a:latin typeface="Times New Roman" pitchFamily="18" charset="0"/>
                <a:cs typeface="Times New Roman" pitchFamily="18" charset="0"/>
              </a:rPr>
              <a:t>feedback, questions, and suggestions from business partners to improve pharmacovigilance processes, enhance safety monitoring capabilities, and address emerging challenges</a:t>
            </a:r>
          </a:p>
        </p:txBody>
      </p:sp>
    </p:spTree>
    <p:extLst>
      <p:ext uri="{BB962C8B-B14F-4D97-AF65-F5344CB8AC3E}">
        <p14:creationId xmlns:p14="http://schemas.microsoft.com/office/powerpoint/2010/main" val="27528512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184" y="620688"/>
            <a:ext cx="8507288" cy="5616624"/>
          </a:xfrm>
        </p:spPr>
        <p:txBody>
          <a:bodyPr>
            <a:noAutofit/>
          </a:bodyPr>
          <a:lstStyle/>
          <a:p>
            <a:pPr marL="0" indent="0" algn="ctr">
              <a:buNone/>
            </a:pPr>
            <a:r>
              <a:rPr lang="en-IN" sz="2300" b="1" dirty="0" smtClean="0">
                <a:latin typeface="Times New Roman" pitchFamily="18" charset="0"/>
                <a:cs typeface="Times New Roman" pitchFamily="18" charset="0"/>
              </a:rPr>
              <a:t>Effective </a:t>
            </a:r>
            <a:r>
              <a:rPr lang="en-IN" sz="2300" b="1" dirty="0">
                <a:latin typeface="Times New Roman" pitchFamily="18" charset="0"/>
                <a:cs typeface="Times New Roman" pitchFamily="18" charset="0"/>
              </a:rPr>
              <a:t>communication with business partners in pharmacovigilance requires </a:t>
            </a:r>
            <a:endParaRPr lang="en-IN" sz="2300" b="1" dirty="0" smtClean="0">
              <a:latin typeface="Times New Roman" pitchFamily="18" charset="0"/>
              <a:cs typeface="Times New Roman" pitchFamily="18" charset="0"/>
            </a:endParaRPr>
          </a:p>
          <a:p>
            <a:pPr marL="0" indent="0" algn="ctr">
              <a:buNone/>
            </a:pPr>
            <a:endParaRPr lang="en-IN" sz="2300" b="1" dirty="0" smtClean="0">
              <a:latin typeface="Times New Roman" pitchFamily="18" charset="0"/>
              <a:cs typeface="Times New Roman" pitchFamily="18" charset="0"/>
            </a:endParaRPr>
          </a:p>
          <a:p>
            <a:pPr lvl="1"/>
            <a:r>
              <a:rPr lang="en-IN" sz="2200" dirty="0" smtClean="0">
                <a:latin typeface="Times New Roman" pitchFamily="18" charset="0"/>
                <a:cs typeface="Times New Roman" pitchFamily="18" charset="0"/>
              </a:rPr>
              <a:t>Collaboration,</a:t>
            </a:r>
          </a:p>
          <a:p>
            <a:pPr lvl="1"/>
            <a:r>
              <a:rPr lang="en-IN" sz="2200" dirty="0" smtClean="0">
                <a:latin typeface="Times New Roman" pitchFamily="18" charset="0"/>
                <a:cs typeface="Times New Roman" pitchFamily="18" charset="0"/>
              </a:rPr>
              <a:t>Transparency, and </a:t>
            </a:r>
          </a:p>
          <a:p>
            <a:pPr lvl="1"/>
            <a:r>
              <a:rPr lang="en-IN" sz="2200" dirty="0" smtClean="0">
                <a:latin typeface="Times New Roman" pitchFamily="18" charset="0"/>
                <a:cs typeface="Times New Roman" pitchFamily="18" charset="0"/>
              </a:rPr>
              <a:t>A shared commitment to patient safety. </a:t>
            </a:r>
          </a:p>
          <a:p>
            <a:pPr lvl="1"/>
            <a:endParaRPr lang="en-IN" sz="2200" dirty="0" smtClean="0">
              <a:latin typeface="Times New Roman" pitchFamily="18" charset="0"/>
              <a:cs typeface="Times New Roman" pitchFamily="18" charset="0"/>
            </a:endParaRPr>
          </a:p>
          <a:p>
            <a:pPr marL="0" indent="0" algn="ctr">
              <a:buNone/>
            </a:pPr>
            <a:r>
              <a:rPr lang="en-IN" sz="2400" b="1" dirty="0" smtClean="0">
                <a:latin typeface="Times New Roman" pitchFamily="18" charset="0"/>
                <a:cs typeface="Times New Roman" pitchFamily="18" charset="0"/>
              </a:rPr>
              <a:t>By </a:t>
            </a:r>
          </a:p>
          <a:p>
            <a:pPr marL="0" indent="0" algn="ctr">
              <a:buNone/>
            </a:pPr>
            <a:endParaRPr lang="en-IN" sz="2400" b="1" dirty="0" smtClean="0">
              <a:latin typeface="Times New Roman" pitchFamily="18" charset="0"/>
              <a:cs typeface="Times New Roman" pitchFamily="18" charset="0"/>
            </a:endParaRPr>
          </a:p>
          <a:p>
            <a:pPr lvl="1"/>
            <a:r>
              <a:rPr lang="en-IN" sz="2200" dirty="0" smtClean="0">
                <a:latin typeface="Times New Roman" pitchFamily="18" charset="0"/>
                <a:cs typeface="Times New Roman" pitchFamily="18" charset="0"/>
              </a:rPr>
              <a:t>Fostering strong relationships, </a:t>
            </a:r>
          </a:p>
          <a:p>
            <a:pPr lvl="1"/>
            <a:r>
              <a:rPr lang="en-IN" sz="2200" dirty="0" smtClean="0">
                <a:latin typeface="Times New Roman" pitchFamily="18" charset="0"/>
                <a:cs typeface="Times New Roman" pitchFamily="18" charset="0"/>
              </a:rPr>
              <a:t>Sharing information, and </a:t>
            </a:r>
          </a:p>
          <a:p>
            <a:pPr lvl="1"/>
            <a:r>
              <a:rPr lang="en-IN" sz="2200" dirty="0" smtClean="0">
                <a:latin typeface="Times New Roman" pitchFamily="18" charset="0"/>
                <a:cs typeface="Times New Roman" pitchFamily="18" charset="0"/>
              </a:rPr>
              <a:t>Working together to address safety concerns,</a:t>
            </a:r>
          </a:p>
          <a:p>
            <a:pPr lvl="1"/>
            <a:r>
              <a:rPr lang="en-IN" sz="2200" dirty="0" smtClean="0">
                <a:latin typeface="Times New Roman" pitchFamily="18" charset="0"/>
                <a:cs typeface="Times New Roman" pitchFamily="18" charset="0"/>
              </a:rPr>
              <a:t>Pharmaceutical companies can ensure the timely detection, assessment, and management of adverse events and contribute to the continuous improvement of drug safety profiles</a:t>
            </a:r>
            <a:r>
              <a:rPr lang="en-IN" sz="2400" dirty="0" smtClean="0">
                <a:latin typeface="Times New Roman" pitchFamily="18" charset="0"/>
                <a:cs typeface="Times New Roman" pitchFamily="18" charset="0"/>
              </a:rPr>
              <a:t>.</a:t>
            </a:r>
          </a:p>
          <a:p>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187006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rmAutofit/>
          </a:bodyPr>
          <a:lstStyle/>
          <a:p>
            <a:pPr marL="0" indent="0" algn="just">
              <a:lnSpc>
                <a:spcPct val="150000"/>
              </a:lnSpc>
              <a:buNone/>
            </a:pPr>
            <a:r>
              <a:rPr lang="en-IN" sz="2400" b="1" dirty="0">
                <a:latin typeface="Times New Roman" pitchFamily="18" charset="0"/>
                <a:cs typeface="Times New Roman" pitchFamily="18" charset="0"/>
              </a:rPr>
              <a:t>Definition of Crisis</a:t>
            </a:r>
            <a:r>
              <a:rPr lang="en-IN" sz="2000" b="1" dirty="0">
                <a:latin typeface="Times New Roman" pitchFamily="18" charset="0"/>
                <a:cs typeface="Times New Roman" pitchFamily="18" charset="0"/>
              </a:rPr>
              <a:t>: </a:t>
            </a:r>
            <a:endParaRPr lang="en-IN" sz="2000" b="1" dirty="0" smtClean="0">
              <a:latin typeface="Times New Roman" pitchFamily="18" charset="0"/>
              <a:cs typeface="Times New Roman" pitchFamily="18" charset="0"/>
            </a:endParaRPr>
          </a:p>
          <a:p>
            <a:pPr algn="just">
              <a:lnSpc>
                <a:spcPct val="150000"/>
              </a:lnSpc>
            </a:pPr>
            <a:r>
              <a:rPr lang="en-IN" sz="2000" dirty="0" smtClean="0">
                <a:latin typeface="Times New Roman" pitchFamily="18" charset="0"/>
                <a:cs typeface="Times New Roman" pitchFamily="18" charset="0"/>
              </a:rPr>
              <a:t>Any </a:t>
            </a:r>
            <a:r>
              <a:rPr lang="en-IN" sz="2000" dirty="0">
                <a:latin typeface="Times New Roman" pitchFamily="18" charset="0"/>
                <a:cs typeface="Times New Roman" pitchFamily="18" charset="0"/>
              </a:rPr>
              <a:t>event that comes to public notice and threatens the health or safety of individuals or groups, or the reputation or stability of an organization. Crises usually erupt suddenly and dramatically; they require rapid and effective response and communications</a:t>
            </a:r>
            <a:r>
              <a:rPr lang="en-IN" sz="2000" dirty="0" smtClean="0">
                <a:latin typeface="Times New Roman" pitchFamily="18" charset="0"/>
                <a:cs typeface="Times New Roman" pitchFamily="18" charset="0"/>
              </a:rPr>
              <a:t>.</a:t>
            </a:r>
            <a:endParaRPr lang="en-IN" sz="2000" dirty="0">
              <a:latin typeface="Times New Roman" pitchFamily="18" charset="0"/>
              <a:cs typeface="Times New Roman" pitchFamily="18" charset="0"/>
            </a:endParaRPr>
          </a:p>
          <a:p>
            <a:pPr algn="just">
              <a:lnSpc>
                <a:spcPct val="150000"/>
              </a:lnSpc>
            </a:pPr>
            <a:r>
              <a:rPr lang="en-IN" sz="2000" dirty="0">
                <a:latin typeface="Times New Roman" pitchFamily="18" charset="0"/>
                <a:cs typeface="Times New Roman" pitchFamily="18" charset="0"/>
              </a:rPr>
              <a:t>Management of a crisis requires not only resolution of the crisis event, but also very skilled management of the often intense emotions and outrage that the public may feel.</a:t>
            </a:r>
          </a:p>
          <a:p>
            <a:pPr algn="just">
              <a:lnSpc>
                <a:spcPct val="150000"/>
              </a:lnSpc>
            </a:pP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26503997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b="1" dirty="0" smtClean="0">
                <a:solidFill>
                  <a:srgbClr val="FF0000"/>
                </a:solidFill>
                <a:latin typeface="Times New Roman" pitchFamily="18" charset="0"/>
                <a:cs typeface="Times New Roman" pitchFamily="18" charset="0"/>
              </a:rPr>
              <a:t>HEALTHCARE FACILITIES</a:t>
            </a:r>
            <a:endParaRPr lang="en-IN" sz="40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276872"/>
            <a:ext cx="8229600" cy="3849291"/>
          </a:xfrm>
        </p:spPr>
        <p:txBody>
          <a:bodyPr>
            <a:normAutofit/>
          </a:bodyPr>
          <a:lstStyle/>
          <a:p>
            <a:pPr marL="0" indent="0" algn="ctr">
              <a:buNone/>
            </a:pPr>
            <a:r>
              <a:rPr lang="en-IN" sz="2400" dirty="0">
                <a:latin typeface="Times New Roman" pitchFamily="18" charset="0"/>
                <a:cs typeface="Times New Roman" pitchFamily="18" charset="0"/>
              </a:rPr>
              <a:t>Communication with Healthcare Facilities Communicating effectively with healthcare facilities in pharmacovigilance is essential for ensuring the timely detection, reporting, and management of adverse drug reactions (ADRs) and other safety concerns associated with pharmaceutical products. </a:t>
            </a:r>
          </a:p>
        </p:txBody>
      </p:sp>
    </p:spTree>
    <p:extLst>
      <p:ext uri="{BB962C8B-B14F-4D97-AF65-F5344CB8AC3E}">
        <p14:creationId xmlns:p14="http://schemas.microsoft.com/office/powerpoint/2010/main" val="30882175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Autofit/>
          </a:bodyPr>
          <a:lstStyle/>
          <a:p>
            <a:pPr marL="0" indent="0" algn="just">
              <a:lnSpc>
                <a:spcPct val="170000"/>
              </a:lnSpc>
              <a:buNone/>
            </a:pPr>
            <a:r>
              <a:rPr lang="en-IN" sz="2400" b="1" dirty="0">
                <a:latin typeface="Times New Roman" pitchFamily="18" charset="0"/>
                <a:cs typeface="Times New Roman" pitchFamily="18" charset="0"/>
              </a:rPr>
              <a:t>1. Educating Healthcare Professionals:- </a:t>
            </a:r>
            <a:endParaRPr lang="en-IN" sz="2400" b="1" dirty="0" smtClean="0">
              <a:latin typeface="Times New Roman" pitchFamily="18" charset="0"/>
              <a:cs typeface="Times New Roman" pitchFamily="18" charset="0"/>
            </a:endParaRPr>
          </a:p>
          <a:p>
            <a:pPr lvl="1" indent="-342900" algn="just">
              <a:lnSpc>
                <a:spcPct val="170000"/>
              </a:lnSpc>
            </a:pPr>
            <a:r>
              <a:rPr lang="en-IN" sz="2000" dirty="0" smtClean="0">
                <a:latin typeface="Times New Roman" pitchFamily="18" charset="0"/>
                <a:cs typeface="Times New Roman" pitchFamily="18" charset="0"/>
              </a:rPr>
              <a:t>Provide </a:t>
            </a:r>
            <a:r>
              <a:rPr lang="en-IN" sz="2000" dirty="0">
                <a:latin typeface="Times New Roman" pitchFamily="18" charset="0"/>
                <a:cs typeface="Times New Roman" pitchFamily="18" charset="0"/>
              </a:rPr>
              <a:t>educational resources, training materials, and guidelines to healthcare professionals on pharmacovigilance principles, including the importance of reporting ADRs, medication errors, and product quality issues</a:t>
            </a:r>
            <a:r>
              <a:rPr lang="en-IN" sz="2000" dirty="0" smtClean="0">
                <a:latin typeface="Times New Roman" pitchFamily="18" charset="0"/>
                <a:cs typeface="Times New Roman" pitchFamily="18" charset="0"/>
              </a:rPr>
              <a:t>.</a:t>
            </a:r>
          </a:p>
          <a:p>
            <a:pPr lvl="1" indent="-342900" algn="just">
              <a:lnSpc>
                <a:spcPct val="170000"/>
              </a:lnSpc>
            </a:pPr>
            <a:r>
              <a:rPr lang="en-IN" sz="2000" dirty="0" smtClean="0">
                <a:latin typeface="Times New Roman" pitchFamily="18" charset="0"/>
                <a:cs typeface="Times New Roman" pitchFamily="18" charset="0"/>
              </a:rPr>
              <a:t>Offer </a:t>
            </a:r>
            <a:r>
              <a:rPr lang="en-IN" sz="2000" dirty="0">
                <a:latin typeface="Times New Roman" pitchFamily="18" charset="0"/>
                <a:cs typeface="Times New Roman" pitchFamily="18" charset="0"/>
              </a:rPr>
              <a:t>workshops, webinars, and continuing education programs to enhance healthcare professionals' knowledge and skills in pharmacovigilance activities, such as adverse event identification, assessment, and reporting</a:t>
            </a:r>
          </a:p>
        </p:txBody>
      </p:sp>
    </p:spTree>
    <p:extLst>
      <p:ext uri="{BB962C8B-B14F-4D97-AF65-F5344CB8AC3E}">
        <p14:creationId xmlns:p14="http://schemas.microsoft.com/office/powerpoint/2010/main" val="12953091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50000"/>
              </a:lnSpc>
              <a:buNone/>
            </a:pPr>
            <a:r>
              <a:rPr lang="en-IN" sz="2400" b="1" dirty="0">
                <a:latin typeface="Times New Roman" pitchFamily="18" charset="0"/>
                <a:cs typeface="Times New Roman" pitchFamily="18" charset="0"/>
              </a:rPr>
              <a:t>2. Establishing Reporting Mechanisms:- </a:t>
            </a:r>
            <a:endParaRPr lang="en-IN" sz="2400" b="1" dirty="0" smtClean="0">
              <a:latin typeface="Times New Roman" pitchFamily="18" charset="0"/>
              <a:cs typeface="Times New Roman" pitchFamily="18" charset="0"/>
            </a:endParaRPr>
          </a:p>
          <a:p>
            <a:pPr lvl="1" algn="just">
              <a:lnSpc>
                <a:spcPct val="150000"/>
              </a:lnSpc>
            </a:pPr>
            <a:r>
              <a:rPr lang="en-IN" sz="2200" dirty="0" smtClean="0">
                <a:latin typeface="Times New Roman" pitchFamily="18" charset="0"/>
                <a:cs typeface="Times New Roman" pitchFamily="18" charset="0"/>
              </a:rPr>
              <a:t>Establish </a:t>
            </a:r>
            <a:r>
              <a:rPr lang="en-IN" sz="2200" dirty="0">
                <a:latin typeface="Times New Roman" pitchFamily="18" charset="0"/>
                <a:cs typeface="Times New Roman" pitchFamily="18" charset="0"/>
              </a:rPr>
              <a:t>clear and accessible reporting mechanisms for healthcare facilities to report ADRs and other safety concerns associated with pharmaceutical products</a:t>
            </a:r>
            <a:r>
              <a:rPr lang="en-IN" sz="2200" dirty="0" smtClean="0">
                <a:latin typeface="Times New Roman" pitchFamily="18" charset="0"/>
                <a:cs typeface="Times New Roman" pitchFamily="18" charset="0"/>
              </a:rPr>
              <a:t>.</a:t>
            </a:r>
          </a:p>
          <a:p>
            <a:pPr lvl="1" algn="just">
              <a:lnSpc>
                <a:spcPct val="150000"/>
              </a:lnSpc>
            </a:pPr>
            <a:r>
              <a:rPr lang="en-IN" sz="2200" dirty="0" smtClean="0">
                <a:latin typeface="Times New Roman" pitchFamily="18" charset="0"/>
                <a:cs typeface="Times New Roman" pitchFamily="18" charset="0"/>
              </a:rPr>
              <a:t>Provide </a:t>
            </a:r>
            <a:r>
              <a:rPr lang="en-IN" sz="2200" dirty="0">
                <a:latin typeface="Times New Roman" pitchFamily="18" charset="0"/>
                <a:cs typeface="Times New Roman" pitchFamily="18" charset="0"/>
              </a:rPr>
              <a:t>guidance on how to complete and submit adverse event reports, including the required information and reporting timelines, to ensure compliance with regulatory requirements</a:t>
            </a:r>
          </a:p>
        </p:txBody>
      </p:sp>
    </p:spTree>
    <p:extLst>
      <p:ext uri="{BB962C8B-B14F-4D97-AF65-F5344CB8AC3E}">
        <p14:creationId xmlns:p14="http://schemas.microsoft.com/office/powerpoint/2010/main" val="7269995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lnSpc>
                <a:spcPct val="150000"/>
              </a:lnSpc>
              <a:buNone/>
            </a:pPr>
            <a:r>
              <a:rPr lang="en-IN" sz="2400" b="1" dirty="0">
                <a:latin typeface="Times New Roman" pitchFamily="18" charset="0"/>
                <a:cs typeface="Times New Roman" pitchFamily="18" charset="0"/>
              </a:rPr>
              <a:t>3. Encouraging Timely Reporting:- </a:t>
            </a:r>
            <a:endParaRPr lang="en-IN" sz="2400" b="1" dirty="0" smtClean="0">
              <a:latin typeface="Times New Roman" pitchFamily="18" charset="0"/>
              <a:cs typeface="Times New Roman" pitchFamily="18" charset="0"/>
            </a:endParaRPr>
          </a:p>
          <a:p>
            <a:pPr lvl="1" algn="just">
              <a:lnSpc>
                <a:spcPct val="150000"/>
              </a:lnSpc>
            </a:pPr>
            <a:r>
              <a:rPr lang="en-IN" sz="2400" dirty="0" smtClean="0">
                <a:latin typeface="Times New Roman" pitchFamily="18" charset="0"/>
                <a:cs typeface="Times New Roman" pitchFamily="18" charset="0"/>
              </a:rPr>
              <a:t>Encourage </a:t>
            </a:r>
            <a:r>
              <a:rPr lang="en-IN" sz="2400" dirty="0">
                <a:latin typeface="Times New Roman" pitchFamily="18" charset="0"/>
                <a:cs typeface="Times New Roman" pitchFamily="18" charset="0"/>
              </a:rPr>
              <a:t>healthcare facilities to report ADRs and other safety-related information promptly to facilitate timely assessment and intervention</a:t>
            </a:r>
            <a:r>
              <a:rPr lang="en-IN" sz="2400" dirty="0" smtClean="0">
                <a:latin typeface="Times New Roman" pitchFamily="18" charset="0"/>
                <a:cs typeface="Times New Roman" pitchFamily="18" charset="0"/>
              </a:rPr>
              <a:t>.</a:t>
            </a:r>
          </a:p>
          <a:p>
            <a:pPr lvl="1" algn="just">
              <a:lnSpc>
                <a:spcPct val="150000"/>
              </a:lnSpc>
            </a:pPr>
            <a:r>
              <a:rPr lang="en-IN" sz="2400" dirty="0" smtClean="0">
                <a:latin typeface="Times New Roman" pitchFamily="18" charset="0"/>
                <a:cs typeface="Times New Roman" pitchFamily="18" charset="0"/>
              </a:rPr>
              <a:t>Emphasize </a:t>
            </a:r>
            <a:r>
              <a:rPr lang="en-IN" sz="2400" dirty="0">
                <a:latin typeface="Times New Roman" pitchFamily="18" charset="0"/>
                <a:cs typeface="Times New Roman" pitchFamily="18" charset="0"/>
              </a:rPr>
              <a:t>the importance of early detection and reporting of potential safety </a:t>
            </a:r>
            <a:r>
              <a:rPr lang="en-IN" sz="2400" dirty="0" smtClean="0">
                <a:latin typeface="Times New Roman" pitchFamily="18" charset="0"/>
                <a:cs typeface="Times New Roman" pitchFamily="18" charset="0"/>
              </a:rPr>
              <a:t>signals to </a:t>
            </a:r>
            <a:r>
              <a:rPr lang="en-IN" sz="2400" dirty="0">
                <a:latin typeface="Times New Roman" pitchFamily="18" charset="0"/>
                <a:cs typeface="Times New Roman" pitchFamily="18" charset="0"/>
              </a:rPr>
              <a:t>prevent harm to patients and inform risk management strategies.</a:t>
            </a:r>
          </a:p>
          <a:p>
            <a:pPr marL="0" indent="0" algn="just">
              <a:lnSpc>
                <a:spcPct val="150000"/>
              </a:lnSpc>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2877630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lnSpc>
                <a:spcPct val="150000"/>
              </a:lnSpc>
              <a:buNone/>
            </a:pPr>
            <a:r>
              <a:rPr lang="en-IN" sz="2400" b="1" dirty="0">
                <a:latin typeface="Times New Roman" pitchFamily="18" charset="0"/>
                <a:cs typeface="Times New Roman" pitchFamily="18" charset="0"/>
              </a:rPr>
              <a:t>4. Facilitating Two-Way Communication:</a:t>
            </a:r>
          </a:p>
          <a:p>
            <a:pPr lvl="1" algn="just">
              <a:lnSpc>
                <a:spcPct val="150000"/>
              </a:lnSpc>
            </a:pPr>
            <a:r>
              <a:rPr lang="en-IN" sz="2200" dirty="0" smtClean="0">
                <a:latin typeface="Times New Roman" pitchFamily="18" charset="0"/>
                <a:cs typeface="Times New Roman" pitchFamily="18" charset="0"/>
              </a:rPr>
              <a:t>Establish </a:t>
            </a:r>
            <a:r>
              <a:rPr lang="en-IN" sz="2200" dirty="0">
                <a:latin typeface="Times New Roman" pitchFamily="18" charset="0"/>
                <a:cs typeface="Times New Roman" pitchFamily="18" charset="0"/>
              </a:rPr>
              <a:t>channels for two-way communication between healthcare facilities and pharmacovigilance teams to facilitate dialogue, information exchange, and collaboration on safety-related matters</a:t>
            </a:r>
            <a:r>
              <a:rPr lang="en-IN" sz="2200" dirty="0" smtClean="0">
                <a:latin typeface="Times New Roman" pitchFamily="18" charset="0"/>
                <a:cs typeface="Times New Roman" pitchFamily="18" charset="0"/>
              </a:rPr>
              <a:t>.</a:t>
            </a:r>
          </a:p>
          <a:p>
            <a:pPr lvl="1" algn="just">
              <a:lnSpc>
                <a:spcPct val="150000"/>
              </a:lnSpc>
            </a:pPr>
            <a:r>
              <a:rPr lang="en-IN" sz="2200" dirty="0" smtClean="0">
                <a:latin typeface="Times New Roman" pitchFamily="18" charset="0"/>
                <a:cs typeface="Times New Roman" pitchFamily="18" charset="0"/>
              </a:rPr>
              <a:t>Encourage </a:t>
            </a:r>
            <a:r>
              <a:rPr lang="en-IN" sz="2200" dirty="0">
                <a:latin typeface="Times New Roman" pitchFamily="18" charset="0"/>
                <a:cs typeface="Times New Roman" pitchFamily="18" charset="0"/>
              </a:rPr>
              <a:t>healthcare professionals to provide feedback, questions, and suggestions related to pharmacovigilance processes, product safety profiles, and risk management  </a:t>
            </a:r>
          </a:p>
          <a:p>
            <a:pPr marL="0" indent="0" algn="just">
              <a:lnSpc>
                <a:spcPct val="150000"/>
              </a:lnSpc>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7321908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FF0000"/>
                </a:solidFill>
                <a:latin typeface="Times New Roman" pitchFamily="18" charset="0"/>
                <a:cs typeface="Times New Roman" pitchFamily="18" charset="0"/>
              </a:rPr>
              <a:t>MEDIA</a:t>
            </a:r>
            <a:endParaRPr lang="en-IN" b="1" dirty="0">
              <a:solidFill>
                <a:srgbClr val="FF0000"/>
              </a:solidFill>
            </a:endParaRPr>
          </a:p>
        </p:txBody>
      </p:sp>
      <p:sp>
        <p:nvSpPr>
          <p:cNvPr id="3" name="Content Placeholder 2"/>
          <p:cNvSpPr>
            <a:spLocks noGrp="1"/>
          </p:cNvSpPr>
          <p:nvPr>
            <p:ph idx="1"/>
          </p:nvPr>
        </p:nvSpPr>
        <p:spPr/>
        <p:txBody>
          <a:bodyPr/>
          <a:lstStyle/>
          <a:p>
            <a:pPr marL="0" indent="0" algn="ctr">
              <a:buNone/>
            </a:pPr>
            <a:r>
              <a:rPr lang="en-IN" dirty="0">
                <a:latin typeface="Times New Roman" pitchFamily="18" charset="0"/>
                <a:cs typeface="Times New Roman" pitchFamily="18" charset="0"/>
              </a:rPr>
              <a:t>Communicating effectively with the media in pharmacovigilance is crucial for disseminating accurate information, addressing public concerns, and promoting transparency and trust in the pharmaceutical industry. </a:t>
            </a:r>
          </a:p>
          <a:p>
            <a:pPr marL="0" indent="0" algn="ctr">
              <a:buNone/>
            </a:pPr>
            <a:endParaRPr lang="en-IN" dirty="0"/>
          </a:p>
        </p:txBody>
      </p:sp>
    </p:spTree>
    <p:extLst>
      <p:ext uri="{BB962C8B-B14F-4D97-AF65-F5344CB8AC3E}">
        <p14:creationId xmlns:p14="http://schemas.microsoft.com/office/powerpoint/2010/main" val="25128747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rmAutofit/>
          </a:bodyPr>
          <a:lstStyle/>
          <a:p>
            <a:pPr marL="0" indent="0" algn="just">
              <a:lnSpc>
                <a:spcPct val="150000"/>
              </a:lnSpc>
              <a:buNone/>
            </a:pPr>
            <a:r>
              <a:rPr lang="en-IN" sz="2400" b="1" dirty="0">
                <a:latin typeface="Times New Roman" pitchFamily="18" charset="0"/>
                <a:cs typeface="Times New Roman" pitchFamily="18" charset="0"/>
              </a:rPr>
              <a:t>1. Establishing Media Relations:- </a:t>
            </a:r>
            <a:endParaRPr lang="en-IN" sz="2400" b="1" dirty="0" smtClean="0">
              <a:latin typeface="Times New Roman" pitchFamily="18" charset="0"/>
              <a:cs typeface="Times New Roman" pitchFamily="18" charset="0"/>
            </a:endParaRPr>
          </a:p>
          <a:p>
            <a:pPr lvl="1" algn="just">
              <a:lnSpc>
                <a:spcPct val="150000"/>
              </a:lnSpc>
            </a:pPr>
            <a:r>
              <a:rPr lang="en-IN" sz="2400" dirty="0" smtClean="0">
                <a:latin typeface="Times New Roman" pitchFamily="18" charset="0"/>
                <a:cs typeface="Times New Roman" pitchFamily="18" charset="0"/>
              </a:rPr>
              <a:t>Develop </a:t>
            </a:r>
            <a:r>
              <a:rPr lang="en-IN" sz="2400" dirty="0">
                <a:latin typeface="Times New Roman" pitchFamily="18" charset="0"/>
                <a:cs typeface="Times New Roman" pitchFamily="18" charset="0"/>
              </a:rPr>
              <a:t>and maintain relationships with journalists, media outlets, and healthcare reporters who cover topics related to pharmacovigilance and drug safety</a:t>
            </a:r>
            <a:r>
              <a:rPr lang="en-IN" sz="2400" dirty="0" smtClean="0">
                <a:latin typeface="Times New Roman" pitchFamily="18" charset="0"/>
                <a:cs typeface="Times New Roman" pitchFamily="18" charset="0"/>
              </a:rPr>
              <a:t>.</a:t>
            </a:r>
          </a:p>
          <a:p>
            <a:pPr lvl="1" algn="just">
              <a:lnSpc>
                <a:spcPct val="150000"/>
              </a:lnSpc>
            </a:pPr>
            <a:r>
              <a:rPr lang="en-IN" sz="2400" dirty="0" smtClean="0">
                <a:latin typeface="Times New Roman" pitchFamily="18" charset="0"/>
                <a:cs typeface="Times New Roman" pitchFamily="18" charset="0"/>
              </a:rPr>
              <a:t>Provide </a:t>
            </a:r>
            <a:r>
              <a:rPr lang="en-IN" sz="2400" dirty="0">
                <a:latin typeface="Times New Roman" pitchFamily="18" charset="0"/>
                <a:cs typeface="Times New Roman" pitchFamily="18" charset="0"/>
              </a:rPr>
              <a:t>media contacts with accurate and up-to-date information about pharmacovigilance processes, regulatory requirements, and key safety issues </a:t>
            </a:r>
            <a:r>
              <a:rPr lang="en-IN" sz="2400" dirty="0" smtClean="0">
                <a:latin typeface="Times New Roman" pitchFamily="18" charset="0"/>
                <a:cs typeface="Times New Roman" pitchFamily="18" charset="0"/>
              </a:rPr>
              <a:t>affecting pharmaceutical </a:t>
            </a:r>
            <a:r>
              <a:rPr lang="en-IN" sz="2400" dirty="0">
                <a:latin typeface="Times New Roman" pitchFamily="18" charset="0"/>
                <a:cs typeface="Times New Roman" pitchFamily="18" charset="0"/>
              </a:rPr>
              <a:t>products.</a:t>
            </a:r>
          </a:p>
          <a:p>
            <a:endParaRPr lang="en-IN" dirty="0"/>
          </a:p>
        </p:txBody>
      </p:sp>
    </p:spTree>
    <p:extLst>
      <p:ext uri="{BB962C8B-B14F-4D97-AF65-F5344CB8AC3E}">
        <p14:creationId xmlns:p14="http://schemas.microsoft.com/office/powerpoint/2010/main" val="40460121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normAutofit/>
          </a:bodyPr>
          <a:lstStyle/>
          <a:p>
            <a:pPr marL="0" indent="0" algn="just">
              <a:lnSpc>
                <a:spcPct val="150000"/>
              </a:lnSpc>
              <a:buNone/>
            </a:pPr>
            <a:r>
              <a:rPr lang="en-IN" sz="2400" b="1" dirty="0">
                <a:latin typeface="Times New Roman" pitchFamily="18" charset="0"/>
                <a:cs typeface="Times New Roman" pitchFamily="18" charset="0"/>
              </a:rPr>
              <a:t>2. Responding to Inquiries and Requests</a:t>
            </a:r>
            <a:r>
              <a:rPr lang="en-IN" sz="2400" b="1" dirty="0" smtClean="0">
                <a:latin typeface="Times New Roman" pitchFamily="18" charset="0"/>
                <a:cs typeface="Times New Roman" pitchFamily="18" charset="0"/>
              </a:rPr>
              <a:t>:</a:t>
            </a:r>
          </a:p>
          <a:p>
            <a:pPr lvl="1" algn="just">
              <a:lnSpc>
                <a:spcPct val="150000"/>
              </a:lnSpc>
            </a:pPr>
            <a:r>
              <a:rPr lang="en-IN" sz="2000" dirty="0" smtClean="0">
                <a:latin typeface="Times New Roman" pitchFamily="18" charset="0"/>
                <a:cs typeface="Times New Roman" pitchFamily="18" charset="0"/>
              </a:rPr>
              <a:t>Respond </a:t>
            </a:r>
            <a:r>
              <a:rPr lang="en-IN" sz="2000" dirty="0">
                <a:latin typeface="Times New Roman" pitchFamily="18" charset="0"/>
                <a:cs typeface="Times New Roman" pitchFamily="18" charset="0"/>
              </a:rPr>
              <a:t>promptly to media inquiries, requests for interviews, and requests for information related to pharmacovigilance activities, adverse events, and drug safety </a:t>
            </a:r>
            <a:r>
              <a:rPr lang="en-IN" sz="2000" dirty="0" smtClean="0">
                <a:latin typeface="Times New Roman" pitchFamily="18" charset="0"/>
                <a:cs typeface="Times New Roman" pitchFamily="18" charset="0"/>
              </a:rPr>
              <a:t>concerns</a:t>
            </a:r>
          </a:p>
          <a:p>
            <a:pPr lvl="1" algn="just">
              <a:lnSpc>
                <a:spcPct val="150000"/>
              </a:lnSpc>
            </a:pPr>
            <a:r>
              <a:rPr lang="en-IN" sz="2000" dirty="0" smtClean="0">
                <a:latin typeface="Times New Roman" pitchFamily="18" charset="0"/>
                <a:cs typeface="Times New Roman" pitchFamily="18" charset="0"/>
              </a:rPr>
              <a:t> Designate </a:t>
            </a:r>
            <a:r>
              <a:rPr lang="en-IN" sz="2000" dirty="0">
                <a:latin typeface="Times New Roman" pitchFamily="18" charset="0"/>
                <a:cs typeface="Times New Roman" pitchFamily="18" charset="0"/>
              </a:rPr>
              <a:t>a spokesperson or media liaison within the pharmacovigilance team to handle media inquiries and coordinate responses with relevant experts and stakeholders.</a:t>
            </a:r>
          </a:p>
          <a:p>
            <a:pPr algn="just">
              <a:lnSpc>
                <a:spcPct val="150000"/>
              </a:lnSpc>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5691281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marL="0" indent="0" algn="just">
              <a:lnSpc>
                <a:spcPct val="150000"/>
              </a:lnSpc>
              <a:buNone/>
            </a:pPr>
            <a:r>
              <a:rPr lang="en-IN" sz="2400" b="1" dirty="0">
                <a:latin typeface="Times New Roman" pitchFamily="18" charset="0"/>
                <a:cs typeface="Times New Roman" pitchFamily="18" charset="0"/>
              </a:rPr>
              <a:t>3. Providing Transparent and Balanced Information</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lvl="1" algn="just">
              <a:lnSpc>
                <a:spcPct val="150000"/>
              </a:lnSpc>
            </a:pPr>
            <a:r>
              <a:rPr lang="en-IN" sz="2400" dirty="0" smtClean="0">
                <a:latin typeface="Times New Roman" pitchFamily="18" charset="0"/>
                <a:cs typeface="Times New Roman" pitchFamily="18" charset="0"/>
              </a:rPr>
              <a:t>Provide </a:t>
            </a:r>
            <a:r>
              <a:rPr lang="en-IN" sz="2400" dirty="0">
                <a:latin typeface="Times New Roman" pitchFamily="18" charset="0"/>
                <a:cs typeface="Times New Roman" pitchFamily="18" charset="0"/>
              </a:rPr>
              <a:t>transparent and balanced information to the </a:t>
            </a:r>
            <a:r>
              <a:rPr lang="en-IN" sz="2400" dirty="0" smtClean="0">
                <a:latin typeface="Times New Roman" pitchFamily="18" charset="0"/>
                <a:cs typeface="Times New Roman" pitchFamily="18" charset="0"/>
              </a:rPr>
              <a:t>media regarding </a:t>
            </a:r>
            <a:r>
              <a:rPr lang="en-IN" sz="2400" dirty="0">
                <a:latin typeface="Times New Roman" pitchFamily="18" charset="0"/>
                <a:cs typeface="Times New Roman" pitchFamily="18" charset="0"/>
              </a:rPr>
              <a:t>pharmacovigilance findings, safety assessments, </a:t>
            </a:r>
            <a:r>
              <a:rPr lang="en-IN" sz="2400" dirty="0" smtClean="0">
                <a:latin typeface="Times New Roman" pitchFamily="18" charset="0"/>
                <a:cs typeface="Times New Roman" pitchFamily="18" charset="0"/>
              </a:rPr>
              <a:t>    and </a:t>
            </a:r>
            <a:r>
              <a:rPr lang="en-IN" sz="2400" dirty="0">
                <a:latin typeface="Times New Roman" pitchFamily="18" charset="0"/>
                <a:cs typeface="Times New Roman" pitchFamily="18" charset="0"/>
              </a:rPr>
              <a:t>regulatory actions related   to pharmaceutical products</a:t>
            </a:r>
            <a:r>
              <a:rPr lang="en-IN" sz="2400" dirty="0" smtClean="0">
                <a:latin typeface="Times New Roman" pitchFamily="18" charset="0"/>
                <a:cs typeface="Times New Roman" pitchFamily="18" charset="0"/>
              </a:rPr>
              <a:t>.</a:t>
            </a:r>
          </a:p>
          <a:p>
            <a:pPr lvl="1" algn="just">
              <a:lnSpc>
                <a:spcPct val="150000"/>
              </a:lnSpc>
            </a:pPr>
            <a:r>
              <a:rPr lang="en-IN" sz="2400" dirty="0" smtClean="0">
                <a:latin typeface="Times New Roman" pitchFamily="18" charset="0"/>
                <a:cs typeface="Times New Roman" pitchFamily="18" charset="0"/>
              </a:rPr>
              <a:t>Avoid </a:t>
            </a:r>
            <a:r>
              <a:rPr lang="en-IN" sz="2400" dirty="0">
                <a:latin typeface="Times New Roman" pitchFamily="18" charset="0"/>
                <a:cs typeface="Times New Roman" pitchFamily="18" charset="0"/>
              </a:rPr>
              <a:t>sensationalizing or downplaying safety concerns, and ensure that messaging is </a:t>
            </a:r>
            <a:r>
              <a:rPr lang="en-IN" sz="2400" dirty="0" smtClean="0">
                <a:latin typeface="Times New Roman" pitchFamily="18" charset="0"/>
                <a:cs typeface="Times New Roman" pitchFamily="18" charset="0"/>
              </a:rPr>
              <a:t>evidence based</a:t>
            </a:r>
            <a:r>
              <a:rPr lang="en-IN" sz="2400" dirty="0">
                <a:latin typeface="Times New Roman" pitchFamily="18" charset="0"/>
                <a:cs typeface="Times New Roman" pitchFamily="18" charset="0"/>
              </a:rPr>
              <a:t>, accurate, and contextualized within the broader context of drug benefit-risk profiles</a:t>
            </a:r>
            <a:r>
              <a:rPr lang="en-IN" sz="2000" dirty="0">
                <a:latin typeface="Times New Roman" pitchFamily="18" charset="0"/>
                <a:cs typeface="Times New Roman" pitchFamily="18" charset="0"/>
              </a:rPr>
              <a:t>.</a:t>
            </a:r>
          </a:p>
          <a:p>
            <a:pPr algn="just">
              <a:lnSpc>
                <a:spcPct val="150000"/>
              </a:lnSpc>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8468936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fontScale="92500" lnSpcReduction="10000"/>
          </a:bodyPr>
          <a:lstStyle/>
          <a:p>
            <a:pPr marL="0" indent="0" algn="just">
              <a:lnSpc>
                <a:spcPct val="170000"/>
              </a:lnSpc>
              <a:buNone/>
            </a:pPr>
            <a:r>
              <a:rPr lang="en-IN" b="1" dirty="0">
                <a:latin typeface="Times New Roman" pitchFamily="18" charset="0"/>
                <a:cs typeface="Times New Roman" pitchFamily="18" charset="0"/>
              </a:rPr>
              <a:t>4. </a:t>
            </a:r>
            <a:r>
              <a:rPr lang="en-IN" sz="2600" b="1" dirty="0">
                <a:latin typeface="Times New Roman" pitchFamily="18" charset="0"/>
                <a:cs typeface="Times New Roman" pitchFamily="18" charset="0"/>
              </a:rPr>
              <a:t>Disseminating</a:t>
            </a:r>
            <a:r>
              <a:rPr lang="en-IN" b="1" dirty="0">
                <a:latin typeface="Times New Roman" pitchFamily="18" charset="0"/>
                <a:cs typeface="Times New Roman" pitchFamily="18" charset="0"/>
              </a:rPr>
              <a:t> Public Health Messages:- </a:t>
            </a:r>
            <a:endParaRPr lang="en-IN" b="1" dirty="0" smtClean="0">
              <a:latin typeface="Times New Roman" pitchFamily="18" charset="0"/>
              <a:cs typeface="Times New Roman" pitchFamily="18" charset="0"/>
            </a:endParaRPr>
          </a:p>
          <a:p>
            <a:pPr lvl="1" algn="just">
              <a:lnSpc>
                <a:spcPct val="170000"/>
              </a:lnSpc>
            </a:pPr>
            <a:r>
              <a:rPr lang="en-IN" sz="2400" dirty="0" smtClean="0">
                <a:latin typeface="Times New Roman" pitchFamily="18" charset="0"/>
                <a:cs typeface="Times New Roman" pitchFamily="18" charset="0"/>
              </a:rPr>
              <a:t>Use </a:t>
            </a:r>
            <a:r>
              <a:rPr lang="en-IN" sz="2400" dirty="0">
                <a:latin typeface="Times New Roman" pitchFamily="18" charset="0"/>
                <a:cs typeface="Times New Roman" pitchFamily="18" charset="0"/>
              </a:rPr>
              <a:t>media channels to disseminate public health messages, educational materials, and safety alerts related to pharmacovigilance issues, including medication errors, product recalls, and emerging safety signals</a:t>
            </a:r>
            <a:r>
              <a:rPr lang="en-IN" sz="2400" dirty="0" smtClean="0">
                <a:latin typeface="Times New Roman" pitchFamily="18" charset="0"/>
                <a:cs typeface="Times New Roman" pitchFamily="18" charset="0"/>
              </a:rPr>
              <a:t>.</a:t>
            </a:r>
          </a:p>
          <a:p>
            <a:pPr lvl="1" algn="just">
              <a:lnSpc>
                <a:spcPct val="170000"/>
              </a:lnSpc>
            </a:pPr>
            <a:r>
              <a:rPr lang="en-IN" sz="2400" dirty="0" smtClean="0">
                <a:latin typeface="Times New Roman" pitchFamily="18" charset="0"/>
                <a:cs typeface="Times New Roman" pitchFamily="18" charset="0"/>
              </a:rPr>
              <a:t>Collaborate </a:t>
            </a:r>
            <a:r>
              <a:rPr lang="en-IN" sz="2400" dirty="0">
                <a:latin typeface="Times New Roman" pitchFamily="18" charset="0"/>
                <a:cs typeface="Times New Roman" pitchFamily="18" charset="0"/>
              </a:rPr>
              <a:t>with media partners to raise awareness of pharmacovigilance principles, encourage reporting of adverse events, and promote patient engagement in medication safety initiatives.</a:t>
            </a:r>
          </a:p>
          <a:p>
            <a:pPr algn="just">
              <a:lnSpc>
                <a:spcPct val="170000"/>
              </a:lnSpc>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674164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rmAutofit/>
          </a:bodyPr>
          <a:lstStyle/>
          <a:p>
            <a:pPr marL="0" indent="0" algn="just">
              <a:lnSpc>
                <a:spcPct val="150000"/>
              </a:lnSpc>
              <a:buNone/>
            </a:pPr>
            <a:r>
              <a:rPr lang="en-IN" sz="2400" b="1" dirty="0">
                <a:latin typeface="Times New Roman" pitchFamily="18" charset="0"/>
                <a:cs typeface="Times New Roman" pitchFamily="18" charset="0"/>
              </a:rPr>
              <a:t>Unexpected or not?</a:t>
            </a:r>
            <a:endParaRPr lang="en-IN" sz="2400" dirty="0">
              <a:latin typeface="Times New Roman" pitchFamily="18" charset="0"/>
              <a:cs typeface="Times New Roman" pitchFamily="18" charset="0"/>
            </a:endParaRPr>
          </a:p>
          <a:p>
            <a:pPr algn="just">
              <a:lnSpc>
                <a:spcPct val="150000"/>
              </a:lnSpc>
            </a:pPr>
            <a:r>
              <a:rPr lang="en-IN" sz="2000" dirty="0">
                <a:latin typeface="Times New Roman" pitchFamily="18" charset="0"/>
                <a:cs typeface="Times New Roman" pitchFamily="18" charset="0"/>
              </a:rPr>
              <a:t>Crises are generally regarded as sudden and unexpected, but many arise from conditions where there has been a history of neglect, carelessness or poor safety management; where warning signs and vulnerabilities have been ignored. </a:t>
            </a:r>
            <a:endParaRPr lang="en-IN" sz="2000" dirty="0" smtClean="0">
              <a:latin typeface="Times New Roman" pitchFamily="18" charset="0"/>
              <a:cs typeface="Times New Roman" pitchFamily="18" charset="0"/>
            </a:endParaRPr>
          </a:p>
          <a:p>
            <a:pPr algn="just">
              <a:lnSpc>
                <a:spcPct val="150000"/>
              </a:lnSpc>
            </a:pPr>
            <a:r>
              <a:rPr lang="en-IN" sz="2000" dirty="0" smtClean="0">
                <a:latin typeface="Times New Roman" pitchFamily="18" charset="0"/>
                <a:cs typeface="Times New Roman" pitchFamily="18" charset="0"/>
              </a:rPr>
              <a:t>Many </a:t>
            </a:r>
            <a:r>
              <a:rPr lang="en-IN" sz="2000" dirty="0">
                <a:latin typeface="Times New Roman" pitchFamily="18" charset="0"/>
                <a:cs typeface="Times New Roman" pitchFamily="18" charset="0"/>
              </a:rPr>
              <a:t>crises were long in the making and were waiting to happen; many of these could have been prevented or the damage they caused reduced through early awareness, planning and action.</a:t>
            </a:r>
          </a:p>
          <a:p>
            <a:pPr algn="just">
              <a:lnSpc>
                <a:spcPct val="150000"/>
              </a:lnSpc>
            </a:pP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5628553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a:bodyPr>
          <a:lstStyle/>
          <a:p>
            <a:pPr marL="0" indent="0" algn="just">
              <a:lnSpc>
                <a:spcPct val="150000"/>
              </a:lnSpc>
              <a:buNone/>
            </a:pPr>
            <a:r>
              <a:rPr lang="en-IN" sz="2400" b="1" dirty="0">
                <a:latin typeface="Times New Roman" pitchFamily="18" charset="0"/>
                <a:cs typeface="Times New Roman" pitchFamily="18" charset="0"/>
              </a:rPr>
              <a:t>5. Addressing Misinformation and Rumours:- </a:t>
            </a:r>
            <a:endParaRPr lang="en-IN" sz="2400" b="1" dirty="0" smtClean="0">
              <a:latin typeface="Times New Roman" pitchFamily="18" charset="0"/>
              <a:cs typeface="Times New Roman" pitchFamily="18" charset="0"/>
            </a:endParaRPr>
          </a:p>
          <a:p>
            <a:pPr lvl="1" algn="just">
              <a:lnSpc>
                <a:spcPct val="150000"/>
              </a:lnSpc>
            </a:pPr>
            <a:r>
              <a:rPr lang="en-IN" sz="2400" dirty="0" smtClean="0">
                <a:latin typeface="Times New Roman" pitchFamily="18" charset="0"/>
                <a:cs typeface="Times New Roman" pitchFamily="18" charset="0"/>
              </a:rPr>
              <a:t>Monitor </a:t>
            </a:r>
            <a:r>
              <a:rPr lang="en-IN" sz="2400" dirty="0">
                <a:latin typeface="Times New Roman" pitchFamily="18" charset="0"/>
                <a:cs typeface="Times New Roman" pitchFamily="18" charset="0"/>
              </a:rPr>
              <a:t>media coverage and social media channels for misinformation, rumours, and inaccuracies related to pharmacovigilance and drug safety</a:t>
            </a:r>
            <a:r>
              <a:rPr lang="en-IN" sz="2400" dirty="0" smtClean="0">
                <a:latin typeface="Times New Roman" pitchFamily="18" charset="0"/>
                <a:cs typeface="Times New Roman" pitchFamily="18" charset="0"/>
              </a:rPr>
              <a:t>.</a:t>
            </a:r>
          </a:p>
          <a:p>
            <a:pPr lvl="1" algn="just">
              <a:lnSpc>
                <a:spcPct val="150000"/>
              </a:lnSpc>
            </a:pPr>
            <a:r>
              <a:rPr lang="en-IN" sz="2400" dirty="0" smtClean="0">
                <a:latin typeface="Times New Roman" pitchFamily="18" charset="0"/>
                <a:cs typeface="Times New Roman" pitchFamily="18" charset="0"/>
              </a:rPr>
              <a:t>Proactively </a:t>
            </a:r>
            <a:r>
              <a:rPr lang="en-IN" sz="2400" dirty="0">
                <a:latin typeface="Times New Roman" pitchFamily="18" charset="0"/>
                <a:cs typeface="Times New Roman" pitchFamily="18" charset="0"/>
              </a:rPr>
              <a:t>address misinformation and clarify misconceptions through targeted communications, fact-checking, and engagement with journalists and media influencers. </a:t>
            </a:r>
          </a:p>
        </p:txBody>
      </p:sp>
    </p:spTree>
    <p:extLst>
      <p:ext uri="{BB962C8B-B14F-4D97-AF65-F5344CB8AC3E}">
        <p14:creationId xmlns:p14="http://schemas.microsoft.com/office/powerpoint/2010/main" val="1731650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85000" lnSpcReduction="20000"/>
          </a:bodyPr>
          <a:lstStyle/>
          <a:p>
            <a:pPr marL="0" indent="0" algn="just">
              <a:lnSpc>
                <a:spcPct val="150000"/>
              </a:lnSpc>
              <a:buNone/>
            </a:pPr>
            <a:r>
              <a:rPr lang="en-IN" sz="2800" b="1" dirty="0">
                <a:latin typeface="Times New Roman" pitchFamily="18" charset="0"/>
                <a:cs typeface="Times New Roman" pitchFamily="18" charset="0"/>
              </a:rPr>
              <a:t>Prevention of Crisis Management</a:t>
            </a:r>
            <a:endParaRPr lang="en-IN" sz="2800" dirty="0">
              <a:latin typeface="Times New Roman" pitchFamily="18" charset="0"/>
              <a:cs typeface="Times New Roman" pitchFamily="18" charset="0"/>
            </a:endParaRPr>
          </a:p>
          <a:p>
            <a:pPr algn="just">
              <a:lnSpc>
                <a:spcPct val="150000"/>
              </a:lnSpc>
            </a:pPr>
            <a:r>
              <a:rPr lang="en-IN" sz="2400" dirty="0">
                <a:latin typeface="Times New Roman" pitchFamily="18" charset="0"/>
                <a:cs typeface="Times New Roman" pitchFamily="18" charset="0"/>
              </a:rPr>
              <a:t>Every system and organization has actual or potential weaknesses and vulnerabilities arising from internal and external sources. </a:t>
            </a:r>
            <a:endParaRPr lang="en-IN" sz="2400" dirty="0" smtClean="0">
              <a:latin typeface="Times New Roman" pitchFamily="18" charset="0"/>
              <a:cs typeface="Times New Roman" pitchFamily="18" charset="0"/>
            </a:endParaRPr>
          </a:p>
          <a:p>
            <a:pPr algn="just">
              <a:lnSpc>
                <a:spcPct val="150000"/>
              </a:lnSpc>
            </a:pPr>
            <a:r>
              <a:rPr lang="en-IN" sz="2400" dirty="0" smtClean="0">
                <a:latin typeface="Times New Roman" pitchFamily="18" charset="0"/>
                <a:cs typeface="Times New Roman" pitchFamily="18" charset="0"/>
              </a:rPr>
              <a:t>Every </a:t>
            </a:r>
            <a:r>
              <a:rPr lang="en-IN" sz="2400" dirty="0">
                <a:latin typeface="Times New Roman" pitchFamily="18" charset="0"/>
                <a:cs typeface="Times New Roman" pitchFamily="18" charset="0"/>
              </a:rPr>
              <a:t>aspect of </a:t>
            </a:r>
            <a:endParaRPr lang="en-IN" sz="2400" dirty="0" smtClean="0">
              <a:latin typeface="Times New Roman" pitchFamily="18" charset="0"/>
              <a:cs typeface="Times New Roman" pitchFamily="18" charset="0"/>
            </a:endParaRPr>
          </a:p>
          <a:p>
            <a:pPr lvl="1" algn="just">
              <a:lnSpc>
                <a:spcPct val="150000"/>
              </a:lnSpc>
            </a:pPr>
            <a:r>
              <a:rPr lang="en-IN" sz="2000" b="1" i="1" dirty="0" smtClean="0">
                <a:latin typeface="Times New Roman" pitchFamily="18" charset="0"/>
                <a:cs typeface="Times New Roman" pitchFamily="18" charset="0"/>
              </a:rPr>
              <a:t>Management and safety systems, </a:t>
            </a:r>
          </a:p>
          <a:p>
            <a:pPr lvl="1" algn="just">
              <a:lnSpc>
                <a:spcPct val="150000"/>
              </a:lnSpc>
            </a:pPr>
            <a:r>
              <a:rPr lang="en-IN" sz="2000" b="1" i="1" dirty="0" smtClean="0">
                <a:latin typeface="Times New Roman" pitchFamily="18" charset="0"/>
                <a:cs typeface="Times New Roman" pitchFamily="18" charset="0"/>
              </a:rPr>
              <a:t>Communications, </a:t>
            </a:r>
          </a:p>
          <a:p>
            <a:pPr lvl="1" algn="just">
              <a:lnSpc>
                <a:spcPct val="150000"/>
              </a:lnSpc>
            </a:pPr>
            <a:r>
              <a:rPr lang="en-IN" sz="2000" b="1" i="1" dirty="0" smtClean="0">
                <a:latin typeface="Times New Roman" pitchFamily="18" charset="0"/>
                <a:cs typeface="Times New Roman" pitchFamily="18" charset="0"/>
              </a:rPr>
              <a:t>Data collection; </a:t>
            </a:r>
          </a:p>
          <a:p>
            <a:pPr lvl="1" algn="just">
              <a:lnSpc>
                <a:spcPct val="150000"/>
              </a:lnSpc>
            </a:pPr>
            <a:r>
              <a:rPr lang="en-IN" sz="2000" b="1" i="1" dirty="0" smtClean="0">
                <a:latin typeface="Times New Roman" pitchFamily="18" charset="0"/>
                <a:cs typeface="Times New Roman" pitchFamily="18" charset="0"/>
              </a:rPr>
              <a:t>Staff motivation, </a:t>
            </a:r>
          </a:p>
          <a:p>
            <a:pPr lvl="1" algn="just">
              <a:lnSpc>
                <a:spcPct val="150000"/>
              </a:lnSpc>
            </a:pPr>
            <a:r>
              <a:rPr lang="en-IN" sz="2000" b="1" i="1" dirty="0" smtClean="0">
                <a:latin typeface="Times New Roman" pitchFamily="18" charset="0"/>
                <a:cs typeface="Times New Roman" pitchFamily="18" charset="0"/>
              </a:rPr>
              <a:t>Knowledge and commitment; </a:t>
            </a:r>
          </a:p>
          <a:p>
            <a:pPr lvl="1" algn="just">
              <a:lnSpc>
                <a:spcPct val="150000"/>
              </a:lnSpc>
            </a:pPr>
            <a:r>
              <a:rPr lang="en-IN" sz="2000" b="1" i="1" dirty="0" smtClean="0">
                <a:latin typeface="Times New Roman" pitchFamily="18" charset="0"/>
                <a:cs typeface="Times New Roman" pitchFamily="18" charset="0"/>
              </a:rPr>
              <a:t>Quality control, </a:t>
            </a:r>
          </a:p>
          <a:p>
            <a:pPr lvl="1" algn="just">
              <a:lnSpc>
                <a:spcPct val="150000"/>
              </a:lnSpc>
            </a:pPr>
            <a:r>
              <a:rPr lang="en-IN" sz="2000" b="1" i="1" dirty="0" smtClean="0">
                <a:latin typeface="Times New Roman" pitchFamily="18" charset="0"/>
                <a:cs typeface="Times New Roman" pitchFamily="18" charset="0"/>
              </a:rPr>
              <a:t>Supplier management</a:t>
            </a:r>
          </a:p>
          <a:p>
            <a:pPr algn="just">
              <a:lnSpc>
                <a:spcPct val="150000"/>
              </a:lnSpc>
            </a:pPr>
            <a:r>
              <a:rPr lang="en-IN" sz="2400" dirty="0" smtClean="0">
                <a:latin typeface="Times New Roman" pitchFamily="18" charset="0"/>
                <a:cs typeface="Times New Roman" pitchFamily="18" charset="0"/>
              </a:rPr>
              <a:t> Needs </a:t>
            </a:r>
            <a:r>
              <a:rPr lang="en-IN" sz="2400" dirty="0">
                <a:latin typeface="Times New Roman" pitchFamily="18" charset="0"/>
                <a:cs typeface="Times New Roman" pitchFamily="18" charset="0"/>
              </a:rPr>
              <a:t>to be examined for any potential failures, weaknesses or problems: what could possibly go wrong and how can it be anticipated and prevented?</a:t>
            </a:r>
          </a:p>
          <a:p>
            <a:pPr algn="just">
              <a:lnSpc>
                <a:spcPct val="150000"/>
              </a:lnSpc>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560766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normAutofit/>
          </a:bodyPr>
          <a:lstStyle/>
          <a:p>
            <a:pPr>
              <a:lnSpc>
                <a:spcPct val="150000"/>
              </a:lnSpc>
            </a:pPr>
            <a:r>
              <a:rPr lang="en-IN" sz="2400" dirty="0">
                <a:latin typeface="Times New Roman" pitchFamily="18" charset="0"/>
                <a:cs typeface="Times New Roman" pitchFamily="18" charset="0"/>
              </a:rPr>
              <a:t>The second aspect of prevention is being in a high state of alert for early, maybe weak signals of problems: </a:t>
            </a:r>
            <a:endParaRPr lang="en-IN" sz="2400" dirty="0" smtClean="0">
              <a:latin typeface="Times New Roman" pitchFamily="18" charset="0"/>
              <a:cs typeface="Times New Roman" pitchFamily="18" charset="0"/>
            </a:endParaRPr>
          </a:p>
          <a:p>
            <a:pPr lvl="1">
              <a:lnSpc>
                <a:spcPct val="150000"/>
              </a:lnSpc>
            </a:pPr>
            <a:r>
              <a:rPr lang="en-IN" sz="2400" dirty="0" smtClean="0">
                <a:latin typeface="Times New Roman" pitchFamily="18" charset="0"/>
                <a:cs typeface="Times New Roman" pitchFamily="18" charset="0"/>
              </a:rPr>
              <a:t>A handful of ADR reports; </a:t>
            </a:r>
          </a:p>
          <a:p>
            <a:pPr lvl="1">
              <a:lnSpc>
                <a:spcPct val="150000"/>
              </a:lnSpc>
            </a:pPr>
            <a:r>
              <a:rPr lang="en-IN" sz="2400" dirty="0" smtClean="0">
                <a:latin typeface="Times New Roman" pitchFamily="18" charset="0"/>
                <a:cs typeface="Times New Roman" pitchFamily="18" charset="0"/>
              </a:rPr>
              <a:t>A newspaper report of patient injury; </a:t>
            </a:r>
          </a:p>
          <a:p>
            <a:pPr lvl="1">
              <a:lnSpc>
                <a:spcPct val="150000"/>
              </a:lnSpc>
            </a:pPr>
            <a:r>
              <a:rPr lang="en-IN" sz="2400" dirty="0" smtClean="0">
                <a:latin typeface="Times New Roman" pitchFamily="18" charset="0"/>
                <a:cs typeface="Times New Roman" pitchFamily="18" charset="0"/>
              </a:rPr>
              <a:t>New safety concerns emerging in another country;</a:t>
            </a:r>
          </a:p>
          <a:p>
            <a:pPr lvl="1">
              <a:lnSpc>
                <a:spcPct val="150000"/>
              </a:lnSpc>
            </a:pPr>
            <a:r>
              <a:rPr lang="en-IN" sz="2400" dirty="0" smtClean="0">
                <a:latin typeface="Times New Roman" pitchFamily="18" charset="0"/>
                <a:cs typeface="Times New Roman" pitchFamily="18" charset="0"/>
              </a:rPr>
              <a:t>Unexplained failure of treatment; </a:t>
            </a:r>
          </a:p>
          <a:p>
            <a:pPr lvl="1">
              <a:lnSpc>
                <a:spcPct val="150000"/>
              </a:lnSpc>
            </a:pPr>
            <a:r>
              <a:rPr lang="en-IN" sz="2400" dirty="0" smtClean="0">
                <a:latin typeface="Times New Roman" pitchFamily="18" charset="0"/>
                <a:cs typeface="Times New Roman" pitchFamily="18" charset="0"/>
              </a:rPr>
              <a:t>Anything that could escalate over time into a major crisis.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543649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229600" cy="5976664"/>
          </a:xfrm>
        </p:spPr>
        <p:txBody>
          <a:bodyPr>
            <a:noAutofit/>
          </a:bodyPr>
          <a:lstStyle/>
          <a:p>
            <a:pPr algn="just">
              <a:lnSpc>
                <a:spcPct val="150000"/>
              </a:lnSpc>
            </a:pPr>
            <a:r>
              <a:rPr lang="en-IN" sz="2200" dirty="0">
                <a:latin typeface="Times New Roman" pitchFamily="18" charset="0"/>
                <a:cs typeface="Times New Roman" pitchFamily="18" charset="0"/>
              </a:rPr>
              <a:t>The third element of crisis prevention is </a:t>
            </a:r>
            <a:r>
              <a:rPr lang="en-IN" sz="2200" b="1" dirty="0" smtClean="0">
                <a:solidFill>
                  <a:srgbClr val="FF0000"/>
                </a:solidFill>
                <a:latin typeface="Times New Roman" pitchFamily="18" charset="0"/>
                <a:cs typeface="Times New Roman" pitchFamily="18" charset="0"/>
              </a:rPr>
              <a:t>REPUTATION. </a:t>
            </a:r>
          </a:p>
          <a:p>
            <a:pPr algn="just">
              <a:lnSpc>
                <a:spcPct val="150000"/>
              </a:lnSpc>
            </a:pPr>
            <a:r>
              <a:rPr lang="en-IN" sz="2200" dirty="0" smtClean="0">
                <a:latin typeface="Times New Roman" pitchFamily="18" charset="0"/>
                <a:cs typeface="Times New Roman" pitchFamily="18" charset="0"/>
              </a:rPr>
              <a:t>An </a:t>
            </a:r>
            <a:r>
              <a:rPr lang="en-IN" sz="2200" dirty="0">
                <a:latin typeface="Times New Roman" pitchFamily="18" charset="0"/>
                <a:cs typeface="Times New Roman" pitchFamily="18" charset="0"/>
              </a:rPr>
              <a:t>organization that has open communications with its audiences, conscientiously explains what it is doing at all times, is known and trusted, will suffer far less in crisis than one that is regarded as remote and secretive. </a:t>
            </a:r>
            <a:endParaRPr lang="en-IN" sz="2200" dirty="0" smtClean="0">
              <a:latin typeface="Times New Roman" pitchFamily="18" charset="0"/>
              <a:cs typeface="Times New Roman" pitchFamily="18" charset="0"/>
            </a:endParaRPr>
          </a:p>
          <a:p>
            <a:pPr algn="just">
              <a:lnSpc>
                <a:spcPct val="150000"/>
              </a:lnSpc>
            </a:pPr>
            <a:r>
              <a:rPr lang="en-IN" sz="2200" dirty="0" smtClean="0">
                <a:latin typeface="Times New Roman" pitchFamily="18" charset="0"/>
                <a:cs typeface="Times New Roman" pitchFamily="18" charset="0"/>
              </a:rPr>
              <a:t>A </a:t>
            </a:r>
            <a:r>
              <a:rPr lang="en-IN" sz="2200" dirty="0">
                <a:latin typeface="Times New Roman" pitchFamily="18" charset="0"/>
                <a:cs typeface="Times New Roman" pitchFamily="18" charset="0"/>
              </a:rPr>
              <a:t>regulator that has thoroughly and openly communicated about the risks of medicines and its activities will be subject to much less criticism than one that has been defensive and distant; indeed some crises arise simply because patients, or the media, or healthcare professionals have been kept in the dark about what is going on and are angry and hostile when the facts eventually emerge. </a:t>
            </a:r>
            <a:endParaRPr lang="en-IN" sz="2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951090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5904656"/>
          </a:xfrm>
        </p:spPr>
        <p:txBody>
          <a:bodyPr>
            <a:noAutofit/>
          </a:bodyPr>
          <a:lstStyle/>
          <a:p>
            <a:pPr marL="0" indent="0" algn="just">
              <a:lnSpc>
                <a:spcPct val="150000"/>
              </a:lnSpc>
              <a:buNone/>
            </a:pPr>
            <a:r>
              <a:rPr lang="en-IN" sz="2400" b="1" dirty="0">
                <a:latin typeface="Times New Roman" pitchFamily="18" charset="0"/>
                <a:cs typeface="Times New Roman" pitchFamily="18" charset="0"/>
              </a:rPr>
              <a:t>A sudden batch of unexpected and serious ADRs</a:t>
            </a:r>
            <a:endParaRPr lang="en-IN" sz="2400" dirty="0">
              <a:latin typeface="Times New Roman" pitchFamily="18" charset="0"/>
              <a:cs typeface="Times New Roman" pitchFamily="18" charset="0"/>
            </a:endParaRPr>
          </a:p>
          <a:p>
            <a:pPr algn="just">
              <a:lnSpc>
                <a:spcPct val="150000"/>
              </a:lnSpc>
            </a:pPr>
            <a:r>
              <a:rPr lang="en-IN" sz="2000" dirty="0">
                <a:latin typeface="Times New Roman" pitchFamily="18" charset="0"/>
                <a:cs typeface="Times New Roman" pitchFamily="18" charset="0"/>
              </a:rPr>
              <a:t>This is one of the commonest causes of crisis in pharmacovigilance for which every PV centre should plan. </a:t>
            </a:r>
            <a:r>
              <a:rPr lang="en-IN" sz="2000" dirty="0" smtClean="0">
                <a:latin typeface="Times New Roman" pitchFamily="18" charset="0"/>
                <a:cs typeface="Times New Roman" pitchFamily="18" charset="0"/>
              </a:rPr>
              <a:t>Identify </a:t>
            </a:r>
            <a:r>
              <a:rPr lang="en-IN" sz="2000" dirty="0">
                <a:latin typeface="Times New Roman" pitchFamily="18" charset="0"/>
                <a:cs typeface="Times New Roman" pitchFamily="18" charset="0"/>
              </a:rPr>
              <a:t>the risk: unexpected injury to patients and public outrage</a:t>
            </a:r>
          </a:p>
          <a:p>
            <a:pPr lvl="1" algn="just">
              <a:lnSpc>
                <a:spcPct val="150000"/>
              </a:lnSpc>
            </a:pPr>
            <a:r>
              <a:rPr lang="en-IN" sz="2000" b="1" i="1" dirty="0">
                <a:latin typeface="Times New Roman" pitchFamily="18" charset="0"/>
                <a:cs typeface="Times New Roman" pitchFamily="18" charset="0"/>
              </a:rPr>
              <a:t>Assess the risk</a:t>
            </a:r>
            <a:r>
              <a:rPr lang="en-IN" sz="2000" i="1" dirty="0">
                <a:latin typeface="Times New Roman" pitchFamily="18" charset="0"/>
                <a:cs typeface="Times New Roman" pitchFamily="18" charset="0"/>
              </a:rPr>
              <a:t>: </a:t>
            </a:r>
            <a:r>
              <a:rPr lang="en-IN" sz="2000" dirty="0">
                <a:latin typeface="Times New Roman" pitchFamily="18" charset="0"/>
                <a:cs typeface="Times New Roman" pitchFamily="18" charset="0"/>
              </a:rPr>
              <a:t>probable and serious</a:t>
            </a:r>
          </a:p>
          <a:p>
            <a:pPr lvl="1" algn="just">
              <a:lnSpc>
                <a:spcPct val="150000"/>
              </a:lnSpc>
            </a:pPr>
            <a:r>
              <a:rPr lang="en-IN" sz="2000" b="1" i="1" dirty="0">
                <a:latin typeface="Times New Roman" pitchFamily="18" charset="0"/>
                <a:cs typeface="Times New Roman" pitchFamily="18" charset="0"/>
              </a:rPr>
              <a:t>Initiate preventive measures</a:t>
            </a:r>
            <a:r>
              <a:rPr lang="en-IN" sz="2000" i="1" dirty="0">
                <a:latin typeface="Times New Roman" pitchFamily="18" charset="0"/>
                <a:cs typeface="Times New Roman" pitchFamily="18" charset="0"/>
              </a:rPr>
              <a:t>: </a:t>
            </a:r>
            <a:r>
              <a:rPr lang="en-IN" sz="2000" dirty="0">
                <a:latin typeface="Times New Roman" pitchFamily="18" charset="0"/>
                <a:cs typeface="Times New Roman" pitchFamily="18" charset="0"/>
              </a:rPr>
              <a:t>a constant state of high alert and attention for any evidence or allegation, however seemingly weak, from any source, of unexpected injury or death or other problems</a:t>
            </a:r>
          </a:p>
          <a:p>
            <a:pPr lvl="1" algn="just">
              <a:lnSpc>
                <a:spcPct val="150000"/>
              </a:lnSpc>
            </a:pPr>
            <a:r>
              <a:rPr lang="en-IN" sz="2000" b="1" i="1" dirty="0">
                <a:latin typeface="Times New Roman" pitchFamily="18" charset="0"/>
                <a:cs typeface="Times New Roman" pitchFamily="18" charset="0"/>
              </a:rPr>
              <a:t>Establish procedures for rapid investigation, </a:t>
            </a:r>
            <a:r>
              <a:rPr lang="en-IN" sz="2000" dirty="0">
                <a:latin typeface="Times New Roman" pitchFamily="18" charset="0"/>
                <a:cs typeface="Times New Roman" pitchFamily="18" charset="0"/>
              </a:rPr>
              <a:t>review, analysis and decision-making about problems, and for communication with all stakeholders (this may require, for example, immediate access to pre-designated technical experts to be sent out into the field)</a:t>
            </a:r>
          </a:p>
          <a:p>
            <a:pPr lvl="1" algn="just">
              <a:lnSpc>
                <a:spcPct val="150000"/>
              </a:lnSpc>
            </a:pPr>
            <a:r>
              <a:rPr lang="en-IN" sz="2000" b="1" i="1" dirty="0">
                <a:latin typeface="Times New Roman" pitchFamily="18" charset="0"/>
                <a:cs typeface="Times New Roman" pitchFamily="18" charset="0"/>
              </a:rPr>
              <a:t>Review and rehearse </a:t>
            </a:r>
            <a:r>
              <a:rPr lang="en-IN" sz="2000" dirty="0">
                <a:latin typeface="Times New Roman" pitchFamily="18" charset="0"/>
                <a:cs typeface="Times New Roman" pitchFamily="18" charset="0"/>
              </a:rPr>
              <a:t>procedures prior to crisis erupting.</a:t>
            </a:r>
          </a:p>
          <a:p>
            <a:pPr algn="just">
              <a:lnSpc>
                <a:spcPct val="150000"/>
              </a:lnSpc>
            </a:pP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3705151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418"/>
            <a:ext cx="8229600" cy="1143000"/>
          </a:xfrm>
        </p:spPr>
        <p:txBody>
          <a:bodyPr>
            <a:normAutofit fontScale="90000"/>
          </a:bodyPr>
          <a:lstStyle/>
          <a:p>
            <a:r>
              <a:rPr lang="en-IN" sz="3600" b="1" dirty="0">
                <a:solidFill>
                  <a:srgbClr val="FF0000"/>
                </a:solidFill>
                <a:latin typeface="Times New Roman" pitchFamily="18" charset="0"/>
                <a:cs typeface="Times New Roman" pitchFamily="18" charset="0"/>
              </a:rPr>
              <a:t>Steps of Crisis Management in Drug </a:t>
            </a:r>
            <a:r>
              <a:rPr lang="en-IN" sz="3600" b="1" dirty="0" smtClean="0">
                <a:solidFill>
                  <a:srgbClr val="FF0000"/>
                </a:solidFill>
                <a:latin typeface="Times New Roman" pitchFamily="18" charset="0"/>
                <a:cs typeface="Times New Roman" pitchFamily="18" charset="0"/>
              </a:rPr>
              <a:t>Safety</a:t>
            </a:r>
            <a:endParaRPr lang="en-IN" sz="36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11560" y="692696"/>
            <a:ext cx="8075240" cy="5904656"/>
          </a:xfrm>
        </p:spPr>
        <p:txBody>
          <a:bodyPr>
            <a:noAutofit/>
          </a:bodyPr>
          <a:lstStyle/>
          <a:p>
            <a:pPr marL="0" indent="0">
              <a:buNone/>
            </a:pPr>
            <a:r>
              <a:rPr lang="en-IN" sz="2000" dirty="0">
                <a:latin typeface="Times New Roman" pitchFamily="18" charset="0"/>
                <a:cs typeface="Times New Roman" pitchFamily="18" charset="0"/>
              </a:rPr>
              <a:t>1. </a:t>
            </a:r>
            <a:r>
              <a:rPr lang="en-IN" sz="2000" b="1" dirty="0">
                <a:latin typeface="Times New Roman" pitchFamily="18" charset="0"/>
                <a:cs typeface="Times New Roman" pitchFamily="18" charset="0"/>
              </a:rPr>
              <a:t>Step one</a:t>
            </a:r>
            <a:r>
              <a:rPr lang="en-IN" sz="2000" dirty="0">
                <a:latin typeface="Times New Roman" pitchFamily="18" charset="0"/>
                <a:cs typeface="Times New Roman" pitchFamily="18" charset="0"/>
              </a:rPr>
              <a:t>: </a:t>
            </a:r>
            <a:endParaRPr lang="en-IN" sz="2000" dirty="0" smtClean="0">
              <a:latin typeface="Times New Roman" pitchFamily="18" charset="0"/>
              <a:cs typeface="Times New Roman" pitchFamily="18" charset="0"/>
            </a:endParaRPr>
          </a:p>
          <a:p>
            <a:r>
              <a:rPr lang="en-IN" sz="2000" dirty="0" smtClean="0">
                <a:latin typeface="Times New Roman" pitchFamily="18" charset="0"/>
                <a:cs typeface="Times New Roman" pitchFamily="18" charset="0"/>
              </a:rPr>
              <a:t>Context </a:t>
            </a:r>
            <a:r>
              <a:rPr lang="en-IN" sz="2000" dirty="0">
                <a:latin typeface="Times New Roman" pitchFamily="18" charset="0"/>
                <a:cs typeface="Times New Roman" pitchFamily="18" charset="0"/>
              </a:rPr>
              <a:t>analysis of the project of drug safety crisis management:</a:t>
            </a:r>
          </a:p>
          <a:p>
            <a:r>
              <a:rPr lang="en-IN" sz="2000" dirty="0">
                <a:latin typeface="Times New Roman" pitchFamily="18" charset="0"/>
                <a:cs typeface="Times New Roman" pitchFamily="18" charset="0"/>
              </a:rPr>
              <a:t>It is a subsystem of the international drug monitoring program. </a:t>
            </a:r>
          </a:p>
          <a:p>
            <a:r>
              <a:rPr lang="en-IN" sz="2000" dirty="0">
                <a:latin typeface="Times New Roman" pitchFamily="18" charset="0"/>
                <a:cs typeface="Times New Roman" pitchFamily="18" charset="0"/>
              </a:rPr>
              <a:t>All processes influencing in the main process of drug safety should be reviewed. </a:t>
            </a:r>
            <a:endParaRPr lang="en-IN" sz="2000" dirty="0" smtClean="0">
              <a:latin typeface="Times New Roman" pitchFamily="18" charset="0"/>
              <a:cs typeface="Times New Roman" pitchFamily="18" charset="0"/>
            </a:endParaRPr>
          </a:p>
          <a:p>
            <a:r>
              <a:rPr lang="en-IN" sz="2000" dirty="0" smtClean="0">
                <a:latin typeface="Times New Roman" pitchFamily="18" charset="0"/>
                <a:cs typeface="Times New Roman" pitchFamily="18" charset="0"/>
              </a:rPr>
              <a:t>These </a:t>
            </a:r>
            <a:r>
              <a:rPr lang="en-IN" sz="2000" dirty="0">
                <a:latin typeface="Times New Roman" pitchFamily="18" charset="0"/>
                <a:cs typeface="Times New Roman" pitchFamily="18" charset="0"/>
              </a:rPr>
              <a:t>processes include: </a:t>
            </a:r>
            <a:endParaRPr lang="en-IN" sz="2000" dirty="0" smtClean="0">
              <a:latin typeface="Times New Roman" pitchFamily="18" charset="0"/>
              <a:cs typeface="Times New Roman" pitchFamily="18" charset="0"/>
            </a:endParaRPr>
          </a:p>
          <a:p>
            <a:pPr lvl="3"/>
            <a:r>
              <a:rPr lang="en-IN" sz="1400" b="1" i="1" dirty="0" smtClean="0">
                <a:latin typeface="Times New Roman" pitchFamily="18" charset="0"/>
                <a:cs typeface="Times New Roman" pitchFamily="18" charset="0"/>
              </a:rPr>
              <a:t>Manufacturing, </a:t>
            </a:r>
          </a:p>
          <a:p>
            <a:pPr lvl="3"/>
            <a:r>
              <a:rPr lang="en-IN" sz="1400" b="1" i="1" dirty="0" smtClean="0">
                <a:latin typeface="Times New Roman" pitchFamily="18" charset="0"/>
                <a:cs typeface="Times New Roman" pitchFamily="18" charset="0"/>
              </a:rPr>
              <a:t>Prescribing,</a:t>
            </a:r>
          </a:p>
          <a:p>
            <a:pPr lvl="3"/>
            <a:r>
              <a:rPr lang="en-IN" sz="1400" b="1" i="1" dirty="0" smtClean="0">
                <a:latin typeface="Times New Roman" pitchFamily="18" charset="0"/>
                <a:cs typeface="Times New Roman" pitchFamily="18" charset="0"/>
              </a:rPr>
              <a:t> Order communication, </a:t>
            </a:r>
          </a:p>
          <a:p>
            <a:pPr lvl="3"/>
            <a:r>
              <a:rPr lang="en-IN" sz="1400" b="1" i="1" dirty="0" smtClean="0">
                <a:latin typeface="Times New Roman" pitchFamily="18" charset="0"/>
                <a:cs typeface="Times New Roman" pitchFamily="18" charset="0"/>
              </a:rPr>
              <a:t>Packaging, </a:t>
            </a:r>
          </a:p>
          <a:p>
            <a:pPr lvl="3"/>
            <a:r>
              <a:rPr lang="en-IN" sz="1400" b="1" i="1" dirty="0" smtClean="0">
                <a:latin typeface="Times New Roman" pitchFamily="18" charset="0"/>
                <a:cs typeface="Times New Roman" pitchFamily="18" charset="0"/>
              </a:rPr>
              <a:t>Labelling, </a:t>
            </a:r>
          </a:p>
          <a:p>
            <a:pPr lvl="3"/>
            <a:r>
              <a:rPr lang="en-IN" sz="1400" b="1" i="1" dirty="0" smtClean="0">
                <a:latin typeface="Times New Roman" pitchFamily="18" charset="0"/>
                <a:cs typeface="Times New Roman" pitchFamily="18" charset="0"/>
              </a:rPr>
              <a:t>Nomenclature, </a:t>
            </a:r>
          </a:p>
          <a:p>
            <a:pPr lvl="3"/>
            <a:r>
              <a:rPr lang="en-IN" sz="1400" b="1" i="1" dirty="0" smtClean="0">
                <a:latin typeface="Times New Roman" pitchFamily="18" charset="0"/>
                <a:cs typeface="Times New Roman" pitchFamily="18" charset="0"/>
              </a:rPr>
              <a:t>Compounding, </a:t>
            </a:r>
          </a:p>
          <a:p>
            <a:pPr lvl="3"/>
            <a:r>
              <a:rPr lang="en-IN" sz="1400" b="1" i="1" dirty="0" smtClean="0">
                <a:latin typeface="Times New Roman" pitchFamily="18" charset="0"/>
                <a:cs typeface="Times New Roman" pitchFamily="18" charset="0"/>
              </a:rPr>
              <a:t>Dispensing, </a:t>
            </a:r>
          </a:p>
          <a:p>
            <a:pPr lvl="3"/>
            <a:r>
              <a:rPr lang="en-IN" sz="1400" b="1" i="1" dirty="0" smtClean="0">
                <a:latin typeface="Times New Roman" pitchFamily="18" charset="0"/>
                <a:cs typeface="Times New Roman" pitchFamily="18" charset="0"/>
              </a:rPr>
              <a:t>Distribution, </a:t>
            </a:r>
          </a:p>
          <a:p>
            <a:pPr lvl="3"/>
            <a:r>
              <a:rPr lang="en-IN" sz="1400" b="1" i="1" dirty="0" smtClean="0">
                <a:latin typeface="Times New Roman" pitchFamily="18" charset="0"/>
                <a:cs typeface="Times New Roman" pitchFamily="18" charset="0"/>
              </a:rPr>
              <a:t>Administration, </a:t>
            </a:r>
          </a:p>
          <a:p>
            <a:pPr lvl="3"/>
            <a:r>
              <a:rPr lang="en-IN" sz="1400" b="1" i="1" dirty="0" smtClean="0">
                <a:latin typeface="Times New Roman" pitchFamily="18" charset="0"/>
                <a:cs typeface="Times New Roman" pitchFamily="18" charset="0"/>
              </a:rPr>
              <a:t>Education, </a:t>
            </a:r>
          </a:p>
          <a:p>
            <a:pPr lvl="3"/>
            <a:r>
              <a:rPr lang="en-IN" sz="1400" b="1" i="1" dirty="0" smtClean="0">
                <a:latin typeface="Times New Roman" pitchFamily="18" charset="0"/>
                <a:cs typeface="Times New Roman" pitchFamily="18" charset="0"/>
              </a:rPr>
              <a:t>Monitoring</a:t>
            </a:r>
          </a:p>
          <a:p>
            <a:pPr lvl="3"/>
            <a:r>
              <a:rPr lang="en-IN" sz="1400" b="1" i="1" dirty="0" smtClean="0">
                <a:latin typeface="Times New Roman" pitchFamily="18" charset="0"/>
                <a:cs typeface="Times New Roman" pitchFamily="18" charset="0"/>
              </a:rPr>
              <a:t> Use. </a:t>
            </a:r>
            <a:endParaRPr lang="en-IN" sz="1400" b="1" i="1" dirty="0">
              <a:latin typeface="Times New Roman" pitchFamily="18" charset="0"/>
              <a:cs typeface="Times New Roman" pitchFamily="18" charset="0"/>
            </a:endParaRPr>
          </a:p>
        </p:txBody>
      </p:sp>
    </p:spTree>
    <p:extLst>
      <p:ext uri="{BB962C8B-B14F-4D97-AF65-F5344CB8AC3E}">
        <p14:creationId xmlns:p14="http://schemas.microsoft.com/office/powerpoint/2010/main" val="2933822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2588</Words>
  <Application>Microsoft Office PowerPoint</Application>
  <PresentationFormat>On-screen Show (4:3)</PresentationFormat>
  <Paragraphs>193</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Communication in pharmacovigilance</vt:lpstr>
      <vt:lpstr>Contents:</vt:lpstr>
      <vt:lpstr>PowerPoint Presentation</vt:lpstr>
      <vt:lpstr>PowerPoint Presentation</vt:lpstr>
      <vt:lpstr>PowerPoint Presentation</vt:lpstr>
      <vt:lpstr>PowerPoint Presentation</vt:lpstr>
      <vt:lpstr>PowerPoint Presentation</vt:lpstr>
      <vt:lpstr>PowerPoint Presentation</vt:lpstr>
      <vt:lpstr>Steps of Crisis Management in Drug Safety</vt:lpstr>
      <vt:lpstr>PowerPoint Presentation</vt:lpstr>
      <vt:lpstr>PowerPoint Presentation</vt:lpstr>
      <vt:lpstr>PowerPoint Presentation</vt:lpstr>
      <vt:lpstr>Communicating with Regulatory Agencies, Business Partners, Healthcare facilities &amp; Media</vt:lpstr>
      <vt:lpstr>REGULATORY AGENCIES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BUSINESS PARTNERS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HEALTHCARE FACILITIES</vt:lpstr>
      <vt:lpstr>PowerPoint Presentation</vt:lpstr>
      <vt:lpstr>PowerPoint Presentation</vt:lpstr>
      <vt:lpstr>PowerPoint Presentation</vt:lpstr>
      <vt:lpstr>PowerPoint Presentation</vt:lpstr>
      <vt:lpstr>MEDIA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Sys-3</dc:creator>
  <cp:lastModifiedBy>Sys-3</cp:lastModifiedBy>
  <cp:revision>25</cp:revision>
  <dcterms:created xsi:type="dcterms:W3CDTF">2025-05-28T05:16:37Z</dcterms:created>
  <dcterms:modified xsi:type="dcterms:W3CDTF">2025-05-28T06:27:02Z</dcterms:modified>
</cp:coreProperties>
</file>