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154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4197971"/>
          </a:xfrm>
        </p:spPr>
        <p:txBody>
          <a:bodyPr/>
          <a:lstStyle/>
          <a:p>
            <a:r>
              <a:rPr dirty="0"/>
              <a:t>National Tuberculosis Programme (NTP) &amp; Revised National Tuberculosis Control Programme (RNTCP)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Multidrug-resistant TB (MDR-TB)</a:t>
            </a:r>
          </a:p>
          <a:p>
            <a:pPr marL="0" indent="0">
              <a:buNone/>
            </a:pPr>
            <a:r>
              <a:rPr dirty="0"/>
              <a:t>• TB-HIV co-infection</a:t>
            </a:r>
          </a:p>
          <a:p>
            <a:pPr marL="0" indent="0">
              <a:buNone/>
            </a:pPr>
            <a:r>
              <a:rPr dirty="0"/>
              <a:t>• Social stigma</a:t>
            </a:r>
          </a:p>
          <a:p>
            <a:pPr marL="0" indent="0">
              <a:buNone/>
            </a:pPr>
            <a:r>
              <a:rPr dirty="0"/>
              <a:t>• Drug adherence issues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Recent Initiatives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Nikshay Poshan Yojana (nutritional support)</a:t>
            </a:r>
          </a:p>
          <a:p>
            <a:pPr marL="0" indent="0">
              <a:buNone/>
            </a:pPr>
            <a:r>
              <a:rPr dirty="0"/>
              <a:t>• TB preventive treatment (TPT)</a:t>
            </a:r>
          </a:p>
          <a:p>
            <a:pPr marL="0" indent="0">
              <a:buNone/>
            </a:pPr>
            <a:r>
              <a:rPr dirty="0"/>
              <a:t>• Universal drug susceptibility testing</a:t>
            </a:r>
          </a:p>
          <a:p>
            <a:pPr marL="0" indent="0">
              <a:buNone/>
            </a:pPr>
            <a:r>
              <a:rPr dirty="0"/>
              <a:t>• Community engagement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TB remains a public health priority</a:t>
            </a:r>
          </a:p>
          <a:p>
            <a:pPr marL="0" indent="0">
              <a:buNone/>
            </a:pPr>
            <a:r>
              <a:rPr dirty="0"/>
              <a:t>• From NTP to RNTCP to NTEP – major progress</a:t>
            </a:r>
          </a:p>
          <a:p>
            <a:pPr marL="0" indent="0">
              <a:buNone/>
            </a:pPr>
            <a:r>
              <a:rPr dirty="0"/>
              <a:t>• Innovation and commitment are vital for elimination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WHO TB Reports</a:t>
            </a:r>
          </a:p>
          <a:p>
            <a:pPr marL="0" indent="0">
              <a:buNone/>
            </a:pPr>
            <a:r>
              <a:rPr dirty="0"/>
              <a:t>• Ministry of Health and Family Welfare</a:t>
            </a:r>
          </a:p>
          <a:p>
            <a:pPr marL="0" indent="0">
              <a:buNone/>
            </a:pPr>
            <a:r>
              <a:rPr dirty="0"/>
              <a:t>• NTEP official guidelines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Tuberculosis (TB) is a major public health problem in India.</a:t>
            </a:r>
          </a:p>
          <a:p>
            <a:pPr marL="0" indent="0">
              <a:buNone/>
            </a:pPr>
            <a:r>
              <a:rPr dirty="0"/>
              <a:t>• India accounts for the highest burden of TB globally.</a:t>
            </a:r>
          </a:p>
          <a:p>
            <a:pPr marL="0" indent="0">
              <a:buNone/>
            </a:pPr>
            <a:r>
              <a:rPr dirty="0"/>
              <a:t>• The Government of India launched several TB control initiatives starting from the 1960s.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National Tuberculosis Programme (NTP) - 1962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dirty="0"/>
              <a:t>• Launched in 1962</a:t>
            </a:r>
          </a:p>
          <a:p>
            <a:pPr marL="0" indent="0">
              <a:buNone/>
            </a:pPr>
            <a:r>
              <a:rPr dirty="0"/>
              <a:t>• Objective: Early case detection and treatment</a:t>
            </a:r>
          </a:p>
          <a:p>
            <a:pPr marL="0" indent="0">
              <a:buNone/>
            </a:pPr>
            <a:r>
              <a:rPr dirty="0"/>
              <a:t>• Focused on passive case finding and domiciliary treatment</a:t>
            </a:r>
          </a:p>
          <a:p>
            <a:pPr marL="0" indent="0">
              <a:buNone/>
            </a:pPr>
            <a:r>
              <a:rPr dirty="0"/>
              <a:t>• Challenges:</a:t>
            </a:r>
          </a:p>
          <a:p>
            <a:pPr marL="0" indent="0">
              <a:buNone/>
            </a:pPr>
            <a:r>
              <a:rPr dirty="0"/>
              <a:t>  - Inadequate infrastructure</a:t>
            </a:r>
          </a:p>
          <a:p>
            <a:pPr marL="0" indent="0">
              <a:buNone/>
            </a:pPr>
            <a:r>
              <a:rPr dirty="0"/>
              <a:t>  - Poor drug compliance</a:t>
            </a:r>
          </a:p>
          <a:p>
            <a:pPr marL="0" indent="0">
              <a:buNone/>
            </a:pPr>
            <a:r>
              <a:rPr dirty="0"/>
              <a:t>  - Lack of monitoring and evaluation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Need for Revision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High TB burden continued despite NTP</a:t>
            </a:r>
          </a:p>
          <a:p>
            <a:pPr marL="0" indent="0">
              <a:buNone/>
            </a:pPr>
            <a:r>
              <a:rPr dirty="0"/>
              <a:t>• Poor cure rate and treatment success</a:t>
            </a:r>
          </a:p>
          <a:p>
            <a:pPr marL="0" indent="0">
              <a:buNone/>
            </a:pPr>
            <a:r>
              <a:rPr dirty="0"/>
              <a:t>• Emergence of drug-resistant TB</a:t>
            </a:r>
          </a:p>
          <a:p>
            <a:pPr marL="0" indent="0">
              <a:buNone/>
            </a:pPr>
            <a:r>
              <a:rPr dirty="0"/>
              <a:t>• WHO recommended DOTS strategy in the 1990s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Revised National Tuberculosis Control Programme (RNTCP)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Launched in 1997 (pilot) and scaled by 2006</a:t>
            </a:r>
          </a:p>
          <a:p>
            <a:pPr marL="0" indent="0">
              <a:buNone/>
            </a:pPr>
            <a:r>
              <a:rPr dirty="0"/>
              <a:t>• Based on DOTS: Directly Observed Treatment, Short-course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Objectives of RNTCP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Achieve and maintain a cure rate of ≥ 85% among new sputum-positive patients</a:t>
            </a:r>
          </a:p>
          <a:p>
            <a:pPr marL="0" indent="0">
              <a:buNone/>
            </a:pPr>
            <a:r>
              <a:rPr dirty="0"/>
              <a:t>• Detect at least 70% of estimated TB cases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Components of RNTCP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1. Political and administrative commitment</a:t>
            </a:r>
          </a:p>
          <a:p>
            <a:pPr marL="0" indent="0">
              <a:buNone/>
            </a:pPr>
            <a:r>
              <a:rPr dirty="0"/>
              <a:t>2. Diagnosis by sputum smear microscopy</a:t>
            </a:r>
          </a:p>
          <a:p>
            <a:pPr marL="0" indent="0">
              <a:buNone/>
            </a:pPr>
            <a:r>
              <a:rPr dirty="0"/>
              <a:t>3. Uninterrupted supply of quality drugs</a:t>
            </a:r>
          </a:p>
          <a:p>
            <a:pPr marL="0" indent="0">
              <a:buNone/>
            </a:pPr>
            <a:r>
              <a:rPr dirty="0"/>
              <a:t>4. Directly Observed Treatment (DOT)</a:t>
            </a:r>
          </a:p>
          <a:p>
            <a:pPr marL="0" indent="0">
              <a:buNone/>
            </a:pPr>
            <a:r>
              <a:rPr dirty="0"/>
              <a:t>5. Monitoring and accountability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Achievements of RNTCP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Full national coverage by 2006</a:t>
            </a:r>
          </a:p>
          <a:p>
            <a:pPr marL="0" indent="0">
              <a:buNone/>
            </a:pPr>
            <a:r>
              <a:rPr dirty="0"/>
              <a:t>• Significant reduction in TB mortality and morbidity</a:t>
            </a:r>
          </a:p>
          <a:p>
            <a:pPr marL="0" indent="0">
              <a:buNone/>
            </a:pPr>
            <a:r>
              <a:rPr dirty="0"/>
              <a:t>• Free TB diagnosis and treatment nationwide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Evolution Beyond RNTCP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2017: RNTCP renamed as National TB Elimination Programme (NTEP)</a:t>
            </a:r>
          </a:p>
          <a:p>
            <a:pPr marL="0" indent="0">
              <a:buNone/>
            </a:pPr>
            <a:r>
              <a:rPr dirty="0"/>
              <a:t>• Goal: Eliminate TB in India by 2025</a:t>
            </a:r>
          </a:p>
          <a:p>
            <a:pPr marL="0" indent="0">
              <a:buNone/>
            </a:pPr>
            <a:r>
              <a:rPr dirty="0"/>
              <a:t>• Tools like Nikshay, private sector involvement, active case finding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373</Words>
  <Application>Microsoft Office PowerPoint</Application>
  <PresentationFormat>On-screen Show (4:3)</PresentationFormat>
  <Paragraphs>56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National Tuberculosis Programme (NTP) &amp; Revised National Tuberculosis Control Programme (RNTCP)</vt:lpstr>
      <vt:lpstr>Introduction</vt:lpstr>
      <vt:lpstr>National Tuberculosis Programme (NTP) - 1962</vt:lpstr>
      <vt:lpstr>Need for Revision</vt:lpstr>
      <vt:lpstr>Revised National Tuberculosis Control Programme (RNTCP)</vt:lpstr>
      <vt:lpstr>Objectives of RNTCP</vt:lpstr>
      <vt:lpstr>Key Components of RNTCP</vt:lpstr>
      <vt:lpstr>Achievements of RNTCP</vt:lpstr>
      <vt:lpstr>Evolution Beyond RNTCP</vt:lpstr>
      <vt:lpstr>Challenges</vt:lpstr>
      <vt:lpstr>Recent Initiatives</vt:lpstr>
      <vt:lpstr>Conclusion</vt:lpstr>
      <vt:lpstr>References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DAKOLLA SURESH</cp:lastModifiedBy>
  <cp:revision>2</cp:revision>
  <dcterms:created xsi:type="dcterms:W3CDTF">2013-01-27T09:14:16Z</dcterms:created>
  <dcterms:modified xsi:type="dcterms:W3CDTF">2025-05-28T05:50:12Z</dcterms:modified>
  <cp:category/>
</cp:coreProperties>
</file>